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4.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1"/>
  </p:notesMasterIdLst>
  <p:sldIdLst>
    <p:sldId id="286" r:id="rId2"/>
    <p:sldId id="287" r:id="rId3"/>
    <p:sldId id="288" r:id="rId4"/>
    <p:sldId id="346" r:id="rId5"/>
    <p:sldId id="345" r:id="rId6"/>
    <p:sldId id="347" r:id="rId7"/>
    <p:sldId id="294" r:id="rId8"/>
    <p:sldId id="348" r:id="rId9"/>
    <p:sldId id="318" r:id="rId10"/>
    <p:sldId id="295" r:id="rId11"/>
    <p:sldId id="352" r:id="rId12"/>
    <p:sldId id="322" r:id="rId13"/>
    <p:sldId id="296" r:id="rId14"/>
    <p:sldId id="297" r:id="rId15"/>
    <p:sldId id="298" r:id="rId16"/>
    <p:sldId id="299" r:id="rId17"/>
    <p:sldId id="300" r:id="rId18"/>
    <p:sldId id="301" r:id="rId19"/>
    <p:sldId id="302" r:id="rId20"/>
    <p:sldId id="303" r:id="rId21"/>
    <p:sldId id="304" r:id="rId22"/>
    <p:sldId id="306" r:id="rId23"/>
    <p:sldId id="308" r:id="rId24"/>
    <p:sldId id="309" r:id="rId25"/>
    <p:sldId id="325" r:id="rId26"/>
    <p:sldId id="327" r:id="rId27"/>
    <p:sldId id="317" r:id="rId28"/>
    <p:sldId id="328" r:id="rId29"/>
    <p:sldId id="329" r:id="rId30"/>
    <p:sldId id="310" r:id="rId31"/>
    <p:sldId id="389" r:id="rId32"/>
    <p:sldId id="342" r:id="rId33"/>
    <p:sldId id="343" r:id="rId34"/>
    <p:sldId id="330" r:id="rId35"/>
    <p:sldId id="331" r:id="rId36"/>
    <p:sldId id="338" r:id="rId37"/>
    <p:sldId id="385" r:id="rId38"/>
    <p:sldId id="386" r:id="rId39"/>
    <p:sldId id="323" r:id="rId40"/>
    <p:sldId id="387" r:id="rId41"/>
    <p:sldId id="326" r:id="rId42"/>
    <p:sldId id="388" r:id="rId43"/>
    <p:sldId id="337" r:id="rId44"/>
    <p:sldId id="332" r:id="rId45"/>
    <p:sldId id="333" r:id="rId46"/>
    <p:sldId id="340" r:id="rId47"/>
    <p:sldId id="341" r:id="rId48"/>
    <p:sldId id="335" r:id="rId49"/>
    <p:sldId id="344" r:id="rId50"/>
    <p:sldId id="334" r:id="rId51"/>
    <p:sldId id="311" r:id="rId52"/>
    <p:sldId id="391" r:id="rId53"/>
    <p:sldId id="277" r:id="rId54"/>
    <p:sldId id="321" r:id="rId55"/>
    <p:sldId id="279" r:id="rId56"/>
    <p:sldId id="392" r:id="rId57"/>
    <p:sldId id="393" r:id="rId58"/>
    <p:sldId id="394" r:id="rId59"/>
    <p:sldId id="395" r:id="rId60"/>
    <p:sldId id="396" r:id="rId61"/>
    <p:sldId id="397" r:id="rId62"/>
    <p:sldId id="398" r:id="rId63"/>
    <p:sldId id="360" r:id="rId64"/>
    <p:sldId id="361" r:id="rId65"/>
    <p:sldId id="362" r:id="rId66"/>
    <p:sldId id="363" r:id="rId67"/>
    <p:sldId id="364" r:id="rId68"/>
    <p:sldId id="365" r:id="rId69"/>
    <p:sldId id="399" r:id="rId70"/>
    <p:sldId id="366" r:id="rId71"/>
    <p:sldId id="400" r:id="rId72"/>
    <p:sldId id="401" r:id="rId73"/>
    <p:sldId id="402" r:id="rId74"/>
    <p:sldId id="403" r:id="rId75"/>
    <p:sldId id="404" r:id="rId76"/>
    <p:sldId id="382" r:id="rId77"/>
    <p:sldId id="383" r:id="rId78"/>
    <p:sldId id="384" r:id="rId79"/>
    <p:sldId id="367" r:id="rId80"/>
    <p:sldId id="405" r:id="rId81"/>
    <p:sldId id="373" r:id="rId82"/>
    <p:sldId id="406" r:id="rId83"/>
    <p:sldId id="368" r:id="rId84"/>
    <p:sldId id="374" r:id="rId85"/>
    <p:sldId id="375" r:id="rId86"/>
    <p:sldId id="376" r:id="rId87"/>
    <p:sldId id="370" r:id="rId88"/>
    <p:sldId id="380" r:id="rId89"/>
    <p:sldId id="377" r:id="rId90"/>
    <p:sldId id="378" r:id="rId91"/>
    <p:sldId id="371" r:id="rId92"/>
    <p:sldId id="379" r:id="rId93"/>
    <p:sldId id="381" r:id="rId94"/>
    <p:sldId id="407" r:id="rId95"/>
    <p:sldId id="409" r:id="rId96"/>
    <p:sldId id="412" r:id="rId97"/>
    <p:sldId id="413" r:id="rId98"/>
    <p:sldId id="414" r:id="rId99"/>
    <p:sldId id="369" r:id="rId100"/>
    <p:sldId id="415" r:id="rId101"/>
    <p:sldId id="416" r:id="rId102"/>
    <p:sldId id="417" r:id="rId103"/>
    <p:sldId id="418" r:id="rId104"/>
    <p:sldId id="419" r:id="rId105"/>
    <p:sldId id="420" r:id="rId106"/>
    <p:sldId id="421" r:id="rId107"/>
    <p:sldId id="422" r:id="rId108"/>
    <p:sldId id="423" r:id="rId109"/>
    <p:sldId id="424" r:id="rId110"/>
    <p:sldId id="425" r:id="rId111"/>
    <p:sldId id="426" r:id="rId112"/>
    <p:sldId id="427" r:id="rId113"/>
    <p:sldId id="428" r:id="rId114"/>
    <p:sldId id="429" r:id="rId115"/>
    <p:sldId id="430" r:id="rId116"/>
    <p:sldId id="431" r:id="rId117"/>
    <p:sldId id="432" r:id="rId118"/>
    <p:sldId id="435" r:id="rId119"/>
    <p:sldId id="559" r:id="rId120"/>
    <p:sldId id="560" r:id="rId121"/>
    <p:sldId id="558" r:id="rId122"/>
    <p:sldId id="561" r:id="rId123"/>
    <p:sldId id="562" r:id="rId124"/>
    <p:sldId id="564" r:id="rId125"/>
    <p:sldId id="565" r:id="rId126"/>
    <p:sldId id="566" r:id="rId127"/>
    <p:sldId id="567" r:id="rId128"/>
    <p:sldId id="568" r:id="rId129"/>
    <p:sldId id="569" r:id="rId130"/>
    <p:sldId id="570" r:id="rId131"/>
    <p:sldId id="571" r:id="rId132"/>
    <p:sldId id="544" r:id="rId133"/>
    <p:sldId id="572" r:id="rId134"/>
    <p:sldId id="573" r:id="rId135"/>
    <p:sldId id="540" r:id="rId136"/>
    <p:sldId id="541" r:id="rId137"/>
    <p:sldId id="536" r:id="rId138"/>
    <p:sldId id="574" r:id="rId139"/>
    <p:sldId id="575" r:id="rId140"/>
    <p:sldId id="545" r:id="rId141"/>
    <p:sldId id="546" r:id="rId142"/>
    <p:sldId id="552" r:id="rId143"/>
    <p:sldId id="547" r:id="rId144"/>
    <p:sldId id="553" r:id="rId145"/>
    <p:sldId id="542" r:id="rId146"/>
    <p:sldId id="548" r:id="rId147"/>
    <p:sldId id="554" r:id="rId148"/>
    <p:sldId id="549" r:id="rId149"/>
    <p:sldId id="557" r:id="rId150"/>
    <p:sldId id="550" r:id="rId151"/>
    <p:sldId id="556" r:id="rId152"/>
    <p:sldId id="576" r:id="rId153"/>
    <p:sldId id="577" r:id="rId154"/>
    <p:sldId id="578" r:id="rId155"/>
    <p:sldId id="580" r:id="rId156"/>
    <p:sldId id="581" r:id="rId157"/>
    <p:sldId id="582" r:id="rId158"/>
    <p:sldId id="583" r:id="rId159"/>
    <p:sldId id="584" r:id="rId160"/>
    <p:sldId id="585" r:id="rId161"/>
    <p:sldId id="586" r:id="rId162"/>
    <p:sldId id="587" r:id="rId163"/>
    <p:sldId id="588" r:id="rId164"/>
    <p:sldId id="589" r:id="rId165"/>
    <p:sldId id="590" r:id="rId166"/>
    <p:sldId id="591" r:id="rId167"/>
    <p:sldId id="592" r:id="rId168"/>
    <p:sldId id="593" r:id="rId169"/>
    <p:sldId id="594" r:id="rId170"/>
    <p:sldId id="595" r:id="rId171"/>
    <p:sldId id="596" r:id="rId172"/>
    <p:sldId id="597" r:id="rId173"/>
    <p:sldId id="598" r:id="rId174"/>
    <p:sldId id="438" r:id="rId175"/>
    <p:sldId id="599" r:id="rId176"/>
    <p:sldId id="600" r:id="rId177"/>
    <p:sldId id="601" r:id="rId178"/>
    <p:sldId id="602" r:id="rId179"/>
    <p:sldId id="603" r:id="rId180"/>
    <p:sldId id="604" r:id="rId181"/>
    <p:sldId id="437" r:id="rId182"/>
    <p:sldId id="439" r:id="rId183"/>
    <p:sldId id="605" r:id="rId184"/>
    <p:sldId id="606" r:id="rId185"/>
    <p:sldId id="607" r:id="rId186"/>
    <p:sldId id="608" r:id="rId187"/>
    <p:sldId id="610" r:id="rId188"/>
    <p:sldId id="611" r:id="rId189"/>
    <p:sldId id="614" r:id="rId190"/>
    <p:sldId id="615" r:id="rId191"/>
    <p:sldId id="616" r:id="rId192"/>
    <p:sldId id="617" r:id="rId193"/>
    <p:sldId id="618" r:id="rId194"/>
    <p:sldId id="619" r:id="rId195"/>
    <p:sldId id="620" r:id="rId196"/>
    <p:sldId id="621" r:id="rId197"/>
    <p:sldId id="622" r:id="rId198"/>
    <p:sldId id="440" r:id="rId199"/>
    <p:sldId id="441" r:id="rId200"/>
    <p:sldId id="442" r:id="rId201"/>
    <p:sldId id="623" r:id="rId202"/>
    <p:sldId id="446" r:id="rId203"/>
    <p:sldId id="624" r:id="rId204"/>
    <p:sldId id="625" r:id="rId205"/>
    <p:sldId id="449" r:id="rId206"/>
    <p:sldId id="626" r:id="rId207"/>
    <p:sldId id="627" r:id="rId208"/>
    <p:sldId id="628" r:id="rId209"/>
    <p:sldId id="629" r:id="rId210"/>
    <p:sldId id="630" r:id="rId211"/>
    <p:sldId id="450" r:id="rId212"/>
    <p:sldId id="454" r:id="rId213"/>
    <p:sldId id="481" r:id="rId214"/>
    <p:sldId id="479" r:id="rId215"/>
    <p:sldId id="480" r:id="rId216"/>
    <p:sldId id="456" r:id="rId217"/>
    <p:sldId id="451" r:id="rId218"/>
    <p:sldId id="457" r:id="rId219"/>
    <p:sldId id="458" r:id="rId220"/>
    <p:sldId id="459" r:id="rId221"/>
    <p:sldId id="460" r:id="rId222"/>
    <p:sldId id="461" r:id="rId223"/>
    <p:sldId id="462" r:id="rId224"/>
    <p:sldId id="463" r:id="rId225"/>
    <p:sldId id="464" r:id="rId226"/>
    <p:sldId id="465" r:id="rId227"/>
    <p:sldId id="466" r:id="rId228"/>
    <p:sldId id="467" r:id="rId229"/>
    <p:sldId id="468" r:id="rId230"/>
    <p:sldId id="469" r:id="rId231"/>
    <p:sldId id="470" r:id="rId232"/>
    <p:sldId id="471" r:id="rId233"/>
    <p:sldId id="472" r:id="rId234"/>
    <p:sldId id="473" r:id="rId235"/>
    <p:sldId id="475" r:id="rId236"/>
    <p:sldId id="476" r:id="rId237"/>
    <p:sldId id="477" r:id="rId238"/>
    <p:sldId id="631" r:id="rId239"/>
    <p:sldId id="515" r:id="rId240"/>
    <p:sldId id="632" r:id="rId241"/>
    <p:sldId id="513" r:id="rId242"/>
    <p:sldId id="493" r:id="rId243"/>
    <p:sldId id="502" r:id="rId244"/>
    <p:sldId id="634" r:id="rId245"/>
    <p:sldId id="635" r:id="rId246"/>
    <p:sldId id="452" r:id="rId247"/>
    <p:sldId id="636" r:id="rId248"/>
    <p:sldId id="511" r:id="rId249"/>
    <p:sldId id="637" r:id="rId250"/>
    <p:sldId id="503" r:id="rId251"/>
    <p:sldId id="638" r:id="rId252"/>
    <p:sldId id="639" r:id="rId253"/>
    <p:sldId id="640" r:id="rId254"/>
    <p:sldId id="453" r:id="rId255"/>
    <p:sldId id="641" r:id="rId256"/>
    <p:sldId id="504" r:id="rId257"/>
    <p:sldId id="642" r:id="rId258"/>
    <p:sldId id="643" r:id="rId259"/>
    <p:sldId id="644" r:id="rId260"/>
    <p:sldId id="645" r:id="rId261"/>
    <p:sldId id="497" r:id="rId262"/>
    <p:sldId id="646" r:id="rId263"/>
    <p:sldId id="647" r:id="rId264"/>
    <p:sldId id="648" r:id="rId265"/>
    <p:sldId id="491" r:id="rId266"/>
    <p:sldId id="649" r:id="rId267"/>
    <p:sldId id="650" r:id="rId268"/>
    <p:sldId id="492" r:id="rId269"/>
    <p:sldId id="505" r:id="rId270"/>
    <p:sldId id="652" r:id="rId271"/>
    <p:sldId id="653" r:id="rId272"/>
    <p:sldId id="654" r:id="rId273"/>
    <p:sldId id="506" r:id="rId274"/>
    <p:sldId id="655" r:id="rId275"/>
    <p:sldId id="656" r:id="rId276"/>
    <p:sldId id="507" r:id="rId277"/>
    <p:sldId id="657" r:id="rId278"/>
    <p:sldId id="658" r:id="rId279"/>
    <p:sldId id="485" r:id="rId280"/>
    <p:sldId id="486" r:id="rId281"/>
    <p:sldId id="508" r:id="rId282"/>
    <p:sldId id="487" r:id="rId283"/>
    <p:sldId id="659" r:id="rId284"/>
    <p:sldId id="509" r:id="rId285"/>
    <p:sldId id="489" r:id="rId286"/>
    <p:sldId id="490" r:id="rId287"/>
    <p:sldId id="530" r:id="rId288"/>
    <p:sldId id="532" r:id="rId289"/>
    <p:sldId id="528" r:id="rId290"/>
    <p:sldId id="531" r:id="rId291"/>
    <p:sldId id="533" r:id="rId292"/>
    <p:sldId id="534" r:id="rId293"/>
    <p:sldId id="660" r:id="rId294"/>
    <p:sldId id="661" r:id="rId295"/>
    <p:sldId id="662" r:id="rId296"/>
    <p:sldId id="663" r:id="rId297"/>
    <p:sldId id="666" r:id="rId298"/>
    <p:sldId id="667" r:id="rId299"/>
    <p:sldId id="516" r:id="rId300"/>
    <p:sldId id="518" r:id="rId301"/>
    <p:sldId id="520" r:id="rId302"/>
    <p:sldId id="517" r:id="rId303"/>
    <p:sldId id="521" r:id="rId304"/>
    <p:sldId id="519" r:id="rId305"/>
    <p:sldId id="668" r:id="rId306"/>
    <p:sldId id="669" r:id="rId307"/>
    <p:sldId id="527" r:id="rId308"/>
    <p:sldId id="529" r:id="rId309"/>
    <p:sldId id="670" r:id="rId3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tableStyles" Target="tableStyles.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slide" Target="slides/slide286.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312"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slide" Target="slides/slide292.xml"/><Relationship Id="rId302" Type="http://schemas.openxmlformats.org/officeDocument/2006/relationships/slide" Target="slides/slide301.xml"/><Relationship Id="rId307" Type="http://schemas.openxmlformats.org/officeDocument/2006/relationships/slide" Target="slides/slide30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313"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notesMaster" Target="notesMasters/notesMaster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Relative cost to repair a defect found in a requirement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20"/>
      <c:rotY val="50"/>
      <c:depthPercent val="100"/>
      <c:rAngAx val="1"/>
    </c:view3D>
    <c:floor>
      <c:thickness val="0"/>
      <c:spPr>
        <a:solidFill>
          <a:schemeClr val="bg1">
            <a:lumMod val="95000"/>
          </a:schemeClr>
        </a:solidFill>
        <a:ln>
          <a:solidFill>
            <a:schemeClr val="bg1">
              <a:lumMod val="65000"/>
            </a:schemeClr>
          </a:solidFill>
        </a:ln>
        <a:effectLst/>
        <a:sp3d>
          <a:contourClr>
            <a:schemeClr val="bg1">
              <a:lumMod val="65000"/>
            </a:schemeClr>
          </a:contourClr>
        </a:sp3d>
      </c:spPr>
    </c:floor>
    <c:sideWall>
      <c:thickness val="0"/>
      <c:spPr>
        <a:solidFill>
          <a:schemeClr val="bg1">
            <a:lumMod val="50000"/>
          </a:schemeClr>
        </a:solidFill>
        <a:ln>
          <a:noFill/>
        </a:ln>
        <a:effectLst/>
        <a:sp3d/>
      </c:spPr>
    </c:sideWall>
    <c:backWall>
      <c:thickness val="0"/>
      <c:spPr>
        <a:solidFill>
          <a:schemeClr val="tx1">
            <a:lumMod val="50000"/>
            <a:lumOff val="50000"/>
          </a:schemeClr>
        </a:solidFill>
        <a:ln>
          <a:noFill/>
        </a:ln>
        <a:effectLst/>
        <a:sp3d/>
      </c:spPr>
    </c:backWall>
    <c:plotArea>
      <c:layout/>
      <c:bar3DChart>
        <c:barDir val="col"/>
        <c:grouping val="stacked"/>
        <c:varyColors val="0"/>
        <c:ser>
          <c:idx val="0"/>
          <c:order val="0"/>
          <c:tx>
            <c:strRef>
              <c:f>Sheet1!$B$1</c:f>
              <c:strCache>
                <c:ptCount val="1"/>
                <c:pt idx="0">
                  <c:v>Series 1</c:v>
                </c:pt>
              </c:strCache>
            </c:strRef>
          </c:tx>
          <c:spPr>
            <a:solidFill>
              <a:schemeClr val="accent1"/>
            </a:solidFill>
            <a:ln>
              <a:solidFill>
                <a:schemeClr val="bg1">
                  <a:lumMod val="65000"/>
                </a:schemeClr>
              </a:solidFill>
            </a:ln>
            <a:effectLst/>
            <a:sp3d>
              <a:contourClr>
                <a:schemeClr val="bg1">
                  <a:lumMod val="65000"/>
                </a:schemeClr>
              </a:contourClr>
            </a:sp3d>
          </c:spPr>
          <c:invertIfNegative val="0"/>
          <c:dPt>
            <c:idx val="0"/>
            <c:invertIfNegative val="0"/>
            <c:bubble3D val="0"/>
            <c:spPr>
              <a:solidFill>
                <a:srgbClr val="00B050"/>
              </a:solidFill>
              <a:ln>
                <a:solidFill>
                  <a:schemeClr val="bg1">
                    <a:lumMod val="65000"/>
                  </a:schemeClr>
                </a:solidFill>
              </a:ln>
              <a:effectLst/>
              <a:sp3d>
                <a:contourClr>
                  <a:schemeClr val="bg1">
                    <a:lumMod val="65000"/>
                  </a:schemeClr>
                </a:contourClr>
              </a:sp3d>
            </c:spPr>
            <c:extLst>
              <c:ext xmlns:c16="http://schemas.microsoft.com/office/drawing/2014/chart" uri="{C3380CC4-5D6E-409C-BE32-E72D297353CC}">
                <c16:uniqueId val="{00000003-7B5B-4B51-910E-C1A5B7FE82A4}"/>
              </c:ext>
            </c:extLst>
          </c:dPt>
          <c:dPt>
            <c:idx val="1"/>
            <c:invertIfNegative val="0"/>
            <c:bubble3D val="0"/>
            <c:spPr>
              <a:solidFill>
                <a:srgbClr val="92D050"/>
              </a:solidFill>
              <a:ln>
                <a:solidFill>
                  <a:schemeClr val="bg1">
                    <a:lumMod val="65000"/>
                  </a:schemeClr>
                </a:solidFill>
              </a:ln>
              <a:effectLst/>
              <a:sp3d>
                <a:contourClr>
                  <a:schemeClr val="bg1">
                    <a:lumMod val="65000"/>
                  </a:schemeClr>
                </a:contourClr>
              </a:sp3d>
            </c:spPr>
            <c:extLst>
              <c:ext xmlns:c16="http://schemas.microsoft.com/office/drawing/2014/chart" uri="{C3380CC4-5D6E-409C-BE32-E72D297353CC}">
                <c16:uniqueId val="{00000004-7B5B-4B51-910E-C1A5B7FE82A4}"/>
              </c:ext>
            </c:extLst>
          </c:dPt>
          <c:dPt>
            <c:idx val="2"/>
            <c:invertIfNegative val="0"/>
            <c:bubble3D val="0"/>
            <c:spPr>
              <a:solidFill>
                <a:srgbClr val="FFFF00"/>
              </a:solidFill>
              <a:ln>
                <a:solidFill>
                  <a:schemeClr val="bg1">
                    <a:lumMod val="65000"/>
                  </a:schemeClr>
                </a:solidFill>
              </a:ln>
              <a:effectLst/>
              <a:sp3d>
                <a:contourClr>
                  <a:schemeClr val="bg1">
                    <a:lumMod val="65000"/>
                  </a:schemeClr>
                </a:contourClr>
              </a:sp3d>
            </c:spPr>
            <c:extLst>
              <c:ext xmlns:c16="http://schemas.microsoft.com/office/drawing/2014/chart" uri="{C3380CC4-5D6E-409C-BE32-E72D297353CC}">
                <c16:uniqueId val="{00000005-7B5B-4B51-910E-C1A5B7FE82A4}"/>
              </c:ext>
            </c:extLst>
          </c:dPt>
          <c:dPt>
            <c:idx val="3"/>
            <c:invertIfNegative val="0"/>
            <c:bubble3D val="0"/>
            <c:spPr>
              <a:solidFill>
                <a:srgbClr val="FFC000"/>
              </a:solidFill>
              <a:ln>
                <a:solidFill>
                  <a:schemeClr val="bg1">
                    <a:lumMod val="65000"/>
                  </a:schemeClr>
                </a:solidFill>
              </a:ln>
              <a:effectLst/>
              <a:sp3d>
                <a:contourClr>
                  <a:schemeClr val="bg1">
                    <a:lumMod val="65000"/>
                  </a:schemeClr>
                </a:contourClr>
              </a:sp3d>
            </c:spPr>
            <c:extLst>
              <c:ext xmlns:c16="http://schemas.microsoft.com/office/drawing/2014/chart" uri="{C3380CC4-5D6E-409C-BE32-E72D297353CC}">
                <c16:uniqueId val="{00000006-7B5B-4B51-910E-C1A5B7FE82A4}"/>
              </c:ext>
            </c:extLst>
          </c:dPt>
          <c:dPt>
            <c:idx val="4"/>
            <c:invertIfNegative val="0"/>
            <c:bubble3D val="0"/>
            <c:spPr>
              <a:solidFill>
                <a:srgbClr val="FF0000"/>
              </a:solidFill>
              <a:ln>
                <a:solidFill>
                  <a:schemeClr val="bg1">
                    <a:lumMod val="65000"/>
                  </a:schemeClr>
                </a:solidFill>
              </a:ln>
              <a:effectLst/>
              <a:sp3d>
                <a:contourClr>
                  <a:schemeClr val="bg1">
                    <a:lumMod val="65000"/>
                  </a:schemeClr>
                </a:contourClr>
              </a:sp3d>
            </c:spPr>
            <c:extLst>
              <c:ext xmlns:c16="http://schemas.microsoft.com/office/drawing/2014/chart" uri="{C3380CC4-5D6E-409C-BE32-E72D297353CC}">
                <c16:uniqueId val="{00000007-7B5B-4B51-910E-C1A5B7FE82A4}"/>
              </c:ext>
            </c:extLst>
          </c:dPt>
          <c:cat>
            <c:strRef>
              <c:f>Sheet1!$A$2:$A$6</c:f>
              <c:strCache>
                <c:ptCount val="5"/>
                <c:pt idx="0">
                  <c:v>Requirement</c:v>
                </c:pt>
                <c:pt idx="1">
                  <c:v>Design</c:v>
                </c:pt>
                <c:pt idx="2">
                  <c:v>Coding</c:v>
                </c:pt>
                <c:pt idx="3">
                  <c:v>Integration</c:v>
                </c:pt>
                <c:pt idx="4">
                  <c:v>Production</c:v>
                </c:pt>
              </c:strCache>
            </c:strRef>
          </c:cat>
          <c:val>
            <c:numRef>
              <c:f>Sheet1!$B$2:$B$6</c:f>
              <c:numCache>
                <c:formatCode>General</c:formatCode>
                <c:ptCount val="5"/>
                <c:pt idx="0">
                  <c:v>1</c:v>
                </c:pt>
                <c:pt idx="1">
                  <c:v>2</c:v>
                </c:pt>
                <c:pt idx="2">
                  <c:v>4</c:v>
                </c:pt>
                <c:pt idx="3">
                  <c:v>8</c:v>
                </c:pt>
                <c:pt idx="4">
                  <c:v>16</c:v>
                </c:pt>
              </c:numCache>
            </c:numRef>
          </c:val>
          <c:extLst>
            <c:ext xmlns:c16="http://schemas.microsoft.com/office/drawing/2014/chart" uri="{C3380CC4-5D6E-409C-BE32-E72D297353CC}">
              <c16:uniqueId val="{00000000-7B5B-4B51-910E-C1A5B7FE82A4}"/>
            </c:ext>
          </c:extLst>
        </c:ser>
        <c:ser>
          <c:idx val="1"/>
          <c:order val="1"/>
          <c:tx>
            <c:strRef>
              <c:f>Sheet1!$C$1</c:f>
              <c:strCache>
                <c:ptCount val="1"/>
                <c:pt idx="0">
                  <c:v>Column1</c:v>
                </c:pt>
              </c:strCache>
            </c:strRef>
          </c:tx>
          <c:spPr>
            <a:solidFill>
              <a:schemeClr val="accent2"/>
            </a:solidFill>
            <a:ln>
              <a:noFill/>
            </a:ln>
            <a:effectLst/>
            <a:sp3d/>
          </c:spPr>
          <c:invertIfNegative val="0"/>
          <c:cat>
            <c:strRef>
              <c:f>Sheet1!$A$2:$A$6</c:f>
              <c:strCache>
                <c:ptCount val="5"/>
                <c:pt idx="0">
                  <c:v>Requirement</c:v>
                </c:pt>
                <c:pt idx="1">
                  <c:v>Design</c:v>
                </c:pt>
                <c:pt idx="2">
                  <c:v>Coding</c:v>
                </c:pt>
                <c:pt idx="3">
                  <c:v>Integration</c:v>
                </c:pt>
                <c:pt idx="4">
                  <c:v>Production</c:v>
                </c:pt>
              </c:strCache>
            </c:strRef>
          </c:cat>
          <c:val>
            <c:numRef>
              <c:f>Sheet1!$C$2:$C$6</c:f>
              <c:numCache>
                <c:formatCode>General</c:formatCode>
                <c:ptCount val="5"/>
              </c:numCache>
            </c:numRef>
          </c:val>
          <c:extLst>
            <c:ext xmlns:c16="http://schemas.microsoft.com/office/drawing/2014/chart" uri="{C3380CC4-5D6E-409C-BE32-E72D297353CC}">
              <c16:uniqueId val="{00000001-7B5B-4B51-910E-C1A5B7FE82A4}"/>
            </c:ext>
          </c:extLst>
        </c:ser>
        <c:ser>
          <c:idx val="2"/>
          <c:order val="2"/>
          <c:tx>
            <c:strRef>
              <c:f>Sheet1!$D$1</c:f>
              <c:strCache>
                <c:ptCount val="1"/>
                <c:pt idx="0">
                  <c:v>Column2</c:v>
                </c:pt>
              </c:strCache>
            </c:strRef>
          </c:tx>
          <c:spPr>
            <a:solidFill>
              <a:schemeClr val="accent3"/>
            </a:solidFill>
            <a:ln>
              <a:noFill/>
            </a:ln>
            <a:effectLst/>
            <a:sp3d/>
          </c:spPr>
          <c:invertIfNegative val="0"/>
          <c:cat>
            <c:strRef>
              <c:f>Sheet1!$A$2:$A$6</c:f>
              <c:strCache>
                <c:ptCount val="5"/>
                <c:pt idx="0">
                  <c:v>Requirement</c:v>
                </c:pt>
                <c:pt idx="1">
                  <c:v>Design</c:v>
                </c:pt>
                <c:pt idx="2">
                  <c:v>Coding</c:v>
                </c:pt>
                <c:pt idx="3">
                  <c:v>Integration</c:v>
                </c:pt>
                <c:pt idx="4">
                  <c:v>Production</c:v>
                </c:pt>
              </c:strCache>
            </c:strRef>
          </c:cat>
          <c:val>
            <c:numRef>
              <c:f>Sheet1!$D$2:$D$6</c:f>
              <c:numCache>
                <c:formatCode>General</c:formatCode>
                <c:ptCount val="5"/>
              </c:numCache>
            </c:numRef>
          </c:val>
          <c:extLst>
            <c:ext xmlns:c16="http://schemas.microsoft.com/office/drawing/2014/chart" uri="{C3380CC4-5D6E-409C-BE32-E72D297353CC}">
              <c16:uniqueId val="{00000002-7B5B-4B51-910E-C1A5B7FE82A4}"/>
            </c:ext>
          </c:extLst>
        </c:ser>
        <c:dLbls>
          <c:showLegendKey val="0"/>
          <c:showVal val="0"/>
          <c:showCatName val="0"/>
          <c:showSerName val="0"/>
          <c:showPercent val="0"/>
          <c:showBubbleSize val="0"/>
        </c:dLbls>
        <c:gapWidth val="150"/>
        <c:shape val="box"/>
        <c:axId val="1034711728"/>
        <c:axId val="1034708776"/>
        <c:axId val="0"/>
      </c:bar3DChart>
      <c:catAx>
        <c:axId val="103471172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034708776"/>
        <c:crosses val="autoZero"/>
        <c:auto val="1"/>
        <c:lblAlgn val="ctr"/>
        <c:lblOffset val="100"/>
        <c:noMultiLvlLbl val="0"/>
      </c:catAx>
      <c:valAx>
        <c:axId val="10347087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347117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Relative cost to repair a defect found in a requirement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20"/>
      <c:rotY val="50"/>
      <c:depthPercent val="100"/>
      <c:rAngAx val="1"/>
    </c:view3D>
    <c:floor>
      <c:thickness val="0"/>
      <c:spPr>
        <a:solidFill>
          <a:schemeClr val="bg1">
            <a:lumMod val="95000"/>
          </a:schemeClr>
        </a:solidFill>
        <a:ln>
          <a:solidFill>
            <a:schemeClr val="bg1">
              <a:lumMod val="65000"/>
            </a:schemeClr>
          </a:solidFill>
        </a:ln>
        <a:effectLst/>
        <a:sp3d>
          <a:contourClr>
            <a:schemeClr val="bg1">
              <a:lumMod val="65000"/>
            </a:schemeClr>
          </a:contourClr>
        </a:sp3d>
      </c:spPr>
    </c:floor>
    <c:sideWall>
      <c:thickness val="0"/>
      <c:spPr>
        <a:solidFill>
          <a:schemeClr val="bg1">
            <a:lumMod val="50000"/>
          </a:schemeClr>
        </a:solidFill>
        <a:ln>
          <a:noFill/>
        </a:ln>
        <a:effectLst/>
        <a:sp3d/>
      </c:spPr>
    </c:sideWall>
    <c:backWall>
      <c:thickness val="0"/>
      <c:spPr>
        <a:solidFill>
          <a:schemeClr val="tx1">
            <a:lumMod val="50000"/>
            <a:lumOff val="50000"/>
          </a:schemeClr>
        </a:solidFill>
        <a:ln>
          <a:noFill/>
        </a:ln>
        <a:effectLst/>
        <a:sp3d/>
      </c:spPr>
    </c:backWall>
    <c:plotArea>
      <c:layout/>
      <c:bar3DChart>
        <c:barDir val="col"/>
        <c:grouping val="stacked"/>
        <c:varyColors val="0"/>
        <c:ser>
          <c:idx val="0"/>
          <c:order val="0"/>
          <c:tx>
            <c:strRef>
              <c:f>Sheet1!$B$1</c:f>
              <c:strCache>
                <c:ptCount val="1"/>
                <c:pt idx="0">
                  <c:v>Series 1</c:v>
                </c:pt>
              </c:strCache>
            </c:strRef>
          </c:tx>
          <c:spPr>
            <a:solidFill>
              <a:schemeClr val="accent1"/>
            </a:solidFill>
            <a:ln>
              <a:solidFill>
                <a:schemeClr val="bg1">
                  <a:lumMod val="65000"/>
                </a:schemeClr>
              </a:solidFill>
            </a:ln>
            <a:effectLst/>
            <a:sp3d>
              <a:contourClr>
                <a:schemeClr val="bg1">
                  <a:lumMod val="65000"/>
                </a:schemeClr>
              </a:contourClr>
            </a:sp3d>
          </c:spPr>
          <c:invertIfNegative val="0"/>
          <c:dPt>
            <c:idx val="0"/>
            <c:invertIfNegative val="0"/>
            <c:bubble3D val="0"/>
            <c:spPr>
              <a:solidFill>
                <a:srgbClr val="00B050"/>
              </a:solidFill>
              <a:ln>
                <a:solidFill>
                  <a:schemeClr val="bg1">
                    <a:lumMod val="65000"/>
                  </a:schemeClr>
                </a:solidFill>
              </a:ln>
              <a:effectLst/>
              <a:sp3d>
                <a:contourClr>
                  <a:schemeClr val="bg1">
                    <a:lumMod val="65000"/>
                  </a:schemeClr>
                </a:contourClr>
              </a:sp3d>
            </c:spPr>
            <c:extLst>
              <c:ext xmlns:c16="http://schemas.microsoft.com/office/drawing/2014/chart" uri="{C3380CC4-5D6E-409C-BE32-E72D297353CC}">
                <c16:uniqueId val="{00000003-7B5B-4B51-910E-C1A5B7FE82A4}"/>
              </c:ext>
            </c:extLst>
          </c:dPt>
          <c:dPt>
            <c:idx val="1"/>
            <c:invertIfNegative val="0"/>
            <c:bubble3D val="0"/>
            <c:spPr>
              <a:solidFill>
                <a:srgbClr val="92D050"/>
              </a:solidFill>
              <a:ln>
                <a:solidFill>
                  <a:schemeClr val="bg1">
                    <a:lumMod val="65000"/>
                  </a:schemeClr>
                </a:solidFill>
              </a:ln>
              <a:effectLst/>
              <a:sp3d>
                <a:contourClr>
                  <a:schemeClr val="bg1">
                    <a:lumMod val="65000"/>
                  </a:schemeClr>
                </a:contourClr>
              </a:sp3d>
            </c:spPr>
            <c:extLst>
              <c:ext xmlns:c16="http://schemas.microsoft.com/office/drawing/2014/chart" uri="{C3380CC4-5D6E-409C-BE32-E72D297353CC}">
                <c16:uniqueId val="{00000004-7B5B-4B51-910E-C1A5B7FE82A4}"/>
              </c:ext>
            </c:extLst>
          </c:dPt>
          <c:dPt>
            <c:idx val="2"/>
            <c:invertIfNegative val="0"/>
            <c:bubble3D val="0"/>
            <c:spPr>
              <a:solidFill>
                <a:srgbClr val="FFFF00"/>
              </a:solidFill>
              <a:ln>
                <a:solidFill>
                  <a:schemeClr val="bg1">
                    <a:lumMod val="65000"/>
                  </a:schemeClr>
                </a:solidFill>
              </a:ln>
              <a:effectLst/>
              <a:sp3d>
                <a:contourClr>
                  <a:schemeClr val="bg1">
                    <a:lumMod val="65000"/>
                  </a:schemeClr>
                </a:contourClr>
              </a:sp3d>
            </c:spPr>
            <c:extLst>
              <c:ext xmlns:c16="http://schemas.microsoft.com/office/drawing/2014/chart" uri="{C3380CC4-5D6E-409C-BE32-E72D297353CC}">
                <c16:uniqueId val="{00000005-7B5B-4B51-910E-C1A5B7FE82A4}"/>
              </c:ext>
            </c:extLst>
          </c:dPt>
          <c:dPt>
            <c:idx val="3"/>
            <c:invertIfNegative val="0"/>
            <c:bubble3D val="0"/>
            <c:spPr>
              <a:solidFill>
                <a:srgbClr val="FFC000"/>
              </a:solidFill>
              <a:ln>
                <a:solidFill>
                  <a:schemeClr val="bg1">
                    <a:lumMod val="65000"/>
                  </a:schemeClr>
                </a:solidFill>
              </a:ln>
              <a:effectLst/>
              <a:sp3d>
                <a:contourClr>
                  <a:schemeClr val="bg1">
                    <a:lumMod val="65000"/>
                  </a:schemeClr>
                </a:contourClr>
              </a:sp3d>
            </c:spPr>
            <c:extLst>
              <c:ext xmlns:c16="http://schemas.microsoft.com/office/drawing/2014/chart" uri="{C3380CC4-5D6E-409C-BE32-E72D297353CC}">
                <c16:uniqueId val="{00000006-7B5B-4B51-910E-C1A5B7FE82A4}"/>
              </c:ext>
            </c:extLst>
          </c:dPt>
          <c:dPt>
            <c:idx val="4"/>
            <c:invertIfNegative val="0"/>
            <c:bubble3D val="0"/>
            <c:spPr>
              <a:solidFill>
                <a:srgbClr val="FF0000"/>
              </a:solidFill>
              <a:ln>
                <a:solidFill>
                  <a:schemeClr val="bg1">
                    <a:lumMod val="65000"/>
                  </a:schemeClr>
                </a:solidFill>
              </a:ln>
              <a:effectLst/>
              <a:sp3d>
                <a:contourClr>
                  <a:schemeClr val="bg1">
                    <a:lumMod val="65000"/>
                  </a:schemeClr>
                </a:contourClr>
              </a:sp3d>
            </c:spPr>
            <c:extLst>
              <c:ext xmlns:c16="http://schemas.microsoft.com/office/drawing/2014/chart" uri="{C3380CC4-5D6E-409C-BE32-E72D297353CC}">
                <c16:uniqueId val="{00000007-7B5B-4B51-910E-C1A5B7FE82A4}"/>
              </c:ext>
            </c:extLst>
          </c:dPt>
          <c:cat>
            <c:strRef>
              <c:f>Sheet1!$A$2:$A$6</c:f>
              <c:strCache>
                <c:ptCount val="5"/>
                <c:pt idx="0">
                  <c:v>Requirement</c:v>
                </c:pt>
                <c:pt idx="1">
                  <c:v>Design</c:v>
                </c:pt>
                <c:pt idx="2">
                  <c:v>Coding</c:v>
                </c:pt>
                <c:pt idx="3">
                  <c:v>Integration</c:v>
                </c:pt>
                <c:pt idx="4">
                  <c:v>Production</c:v>
                </c:pt>
              </c:strCache>
            </c:strRef>
          </c:cat>
          <c:val>
            <c:numRef>
              <c:f>Sheet1!$B$2:$B$6</c:f>
              <c:numCache>
                <c:formatCode>General</c:formatCode>
                <c:ptCount val="5"/>
                <c:pt idx="0">
                  <c:v>1</c:v>
                </c:pt>
                <c:pt idx="1">
                  <c:v>2</c:v>
                </c:pt>
                <c:pt idx="2">
                  <c:v>4</c:v>
                </c:pt>
                <c:pt idx="3">
                  <c:v>8</c:v>
                </c:pt>
                <c:pt idx="4">
                  <c:v>16</c:v>
                </c:pt>
              </c:numCache>
            </c:numRef>
          </c:val>
          <c:extLst>
            <c:ext xmlns:c16="http://schemas.microsoft.com/office/drawing/2014/chart" uri="{C3380CC4-5D6E-409C-BE32-E72D297353CC}">
              <c16:uniqueId val="{00000000-7B5B-4B51-910E-C1A5B7FE82A4}"/>
            </c:ext>
          </c:extLst>
        </c:ser>
        <c:ser>
          <c:idx val="1"/>
          <c:order val="1"/>
          <c:tx>
            <c:strRef>
              <c:f>Sheet1!$C$1</c:f>
              <c:strCache>
                <c:ptCount val="1"/>
                <c:pt idx="0">
                  <c:v>Column1</c:v>
                </c:pt>
              </c:strCache>
            </c:strRef>
          </c:tx>
          <c:spPr>
            <a:solidFill>
              <a:schemeClr val="accent2"/>
            </a:solidFill>
            <a:ln>
              <a:noFill/>
            </a:ln>
            <a:effectLst/>
            <a:sp3d/>
          </c:spPr>
          <c:invertIfNegative val="0"/>
          <c:cat>
            <c:strRef>
              <c:f>Sheet1!$A$2:$A$6</c:f>
              <c:strCache>
                <c:ptCount val="5"/>
                <c:pt idx="0">
                  <c:v>Requirement</c:v>
                </c:pt>
                <c:pt idx="1">
                  <c:v>Design</c:v>
                </c:pt>
                <c:pt idx="2">
                  <c:v>Coding</c:v>
                </c:pt>
                <c:pt idx="3">
                  <c:v>Integration</c:v>
                </c:pt>
                <c:pt idx="4">
                  <c:v>Production</c:v>
                </c:pt>
              </c:strCache>
            </c:strRef>
          </c:cat>
          <c:val>
            <c:numRef>
              <c:f>Sheet1!$C$2:$C$6</c:f>
              <c:numCache>
                <c:formatCode>General</c:formatCode>
                <c:ptCount val="5"/>
              </c:numCache>
            </c:numRef>
          </c:val>
          <c:extLst>
            <c:ext xmlns:c16="http://schemas.microsoft.com/office/drawing/2014/chart" uri="{C3380CC4-5D6E-409C-BE32-E72D297353CC}">
              <c16:uniqueId val="{00000001-7B5B-4B51-910E-C1A5B7FE82A4}"/>
            </c:ext>
          </c:extLst>
        </c:ser>
        <c:ser>
          <c:idx val="2"/>
          <c:order val="2"/>
          <c:tx>
            <c:strRef>
              <c:f>Sheet1!$D$1</c:f>
              <c:strCache>
                <c:ptCount val="1"/>
                <c:pt idx="0">
                  <c:v>Column2</c:v>
                </c:pt>
              </c:strCache>
            </c:strRef>
          </c:tx>
          <c:spPr>
            <a:solidFill>
              <a:schemeClr val="accent3"/>
            </a:solidFill>
            <a:ln>
              <a:noFill/>
            </a:ln>
            <a:effectLst/>
            <a:sp3d/>
          </c:spPr>
          <c:invertIfNegative val="0"/>
          <c:cat>
            <c:strRef>
              <c:f>Sheet1!$A$2:$A$6</c:f>
              <c:strCache>
                <c:ptCount val="5"/>
                <c:pt idx="0">
                  <c:v>Requirement</c:v>
                </c:pt>
                <c:pt idx="1">
                  <c:v>Design</c:v>
                </c:pt>
                <c:pt idx="2">
                  <c:v>Coding</c:v>
                </c:pt>
                <c:pt idx="3">
                  <c:v>Integration</c:v>
                </c:pt>
                <c:pt idx="4">
                  <c:v>Production</c:v>
                </c:pt>
              </c:strCache>
            </c:strRef>
          </c:cat>
          <c:val>
            <c:numRef>
              <c:f>Sheet1!$D$2:$D$6</c:f>
              <c:numCache>
                <c:formatCode>General</c:formatCode>
                <c:ptCount val="5"/>
              </c:numCache>
            </c:numRef>
          </c:val>
          <c:extLst>
            <c:ext xmlns:c16="http://schemas.microsoft.com/office/drawing/2014/chart" uri="{C3380CC4-5D6E-409C-BE32-E72D297353CC}">
              <c16:uniqueId val="{00000002-7B5B-4B51-910E-C1A5B7FE82A4}"/>
            </c:ext>
          </c:extLst>
        </c:ser>
        <c:dLbls>
          <c:showLegendKey val="0"/>
          <c:showVal val="0"/>
          <c:showCatName val="0"/>
          <c:showSerName val="0"/>
          <c:showPercent val="0"/>
          <c:showBubbleSize val="0"/>
        </c:dLbls>
        <c:gapWidth val="150"/>
        <c:shape val="box"/>
        <c:axId val="1034711728"/>
        <c:axId val="1034708776"/>
        <c:axId val="0"/>
      </c:bar3DChart>
      <c:catAx>
        <c:axId val="103471172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034708776"/>
        <c:crosses val="autoZero"/>
        <c:auto val="1"/>
        <c:lblAlgn val="ctr"/>
        <c:lblOffset val="100"/>
        <c:noMultiLvlLbl val="0"/>
      </c:catAx>
      <c:valAx>
        <c:axId val="10347087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347117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56977B-A3AD-4B65-8E2F-F2D40BBEBAFD}"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CFACCA23-D6A0-4CAF-9F1D-450D196CF030}">
      <dgm:prSet/>
      <dgm:spPr/>
      <dgm:t>
        <a:bodyPr/>
        <a:lstStyle/>
        <a:p>
          <a:r>
            <a:rPr lang="en-US" b="1"/>
            <a:t>Test planning </a:t>
          </a:r>
          <a:r>
            <a:rPr lang="en-US"/>
            <a:t>– What are we doing here?</a:t>
          </a:r>
        </a:p>
      </dgm:t>
    </dgm:pt>
    <dgm:pt modelId="{C5CCAC8D-9E08-40C7-A40E-26CED5849B0C}" type="parTrans" cxnId="{F9A4255B-8E72-469D-AFC0-09D9CD640BC2}">
      <dgm:prSet/>
      <dgm:spPr/>
      <dgm:t>
        <a:bodyPr/>
        <a:lstStyle/>
        <a:p>
          <a:endParaRPr lang="en-US"/>
        </a:p>
      </dgm:t>
    </dgm:pt>
    <dgm:pt modelId="{6A1B4516-3EF5-4A90-9DD6-223FC147AF47}" type="sibTrans" cxnId="{F9A4255B-8E72-469D-AFC0-09D9CD640BC2}">
      <dgm:prSet/>
      <dgm:spPr/>
      <dgm:t>
        <a:bodyPr/>
        <a:lstStyle/>
        <a:p>
          <a:endParaRPr lang="en-US"/>
        </a:p>
      </dgm:t>
    </dgm:pt>
    <dgm:pt modelId="{16825849-365B-4347-8340-DF1C8EFCD656}">
      <dgm:prSet/>
      <dgm:spPr/>
      <dgm:t>
        <a:bodyPr/>
        <a:lstStyle/>
        <a:p>
          <a:r>
            <a:rPr lang="en-US" b="1"/>
            <a:t>Test monitoring and control – </a:t>
          </a:r>
          <a:r>
            <a:rPr lang="en-US"/>
            <a:t>How are we doing now?</a:t>
          </a:r>
        </a:p>
      </dgm:t>
    </dgm:pt>
    <dgm:pt modelId="{9E218F82-31C1-46FF-A4E1-9821976EC95C}" type="parTrans" cxnId="{6B2B8B7A-7F9E-48A6-92D6-2C27059D8A34}">
      <dgm:prSet/>
      <dgm:spPr/>
      <dgm:t>
        <a:bodyPr/>
        <a:lstStyle/>
        <a:p>
          <a:endParaRPr lang="en-US"/>
        </a:p>
      </dgm:t>
    </dgm:pt>
    <dgm:pt modelId="{030529FB-9977-4C7E-A06F-D72511B394DF}" type="sibTrans" cxnId="{6B2B8B7A-7F9E-48A6-92D6-2C27059D8A34}">
      <dgm:prSet/>
      <dgm:spPr/>
      <dgm:t>
        <a:bodyPr/>
        <a:lstStyle/>
        <a:p>
          <a:endParaRPr lang="en-US"/>
        </a:p>
      </dgm:t>
    </dgm:pt>
    <dgm:pt modelId="{C161D0CD-056B-420C-B8D9-95BB6CF6114D}">
      <dgm:prSet/>
      <dgm:spPr/>
      <dgm:t>
        <a:bodyPr/>
        <a:lstStyle/>
        <a:p>
          <a:r>
            <a:rPr lang="en-US" b="1"/>
            <a:t>Test analysis - </a:t>
          </a:r>
          <a:r>
            <a:rPr lang="en-US"/>
            <a:t>What should we be testing based on the project state?</a:t>
          </a:r>
        </a:p>
      </dgm:t>
    </dgm:pt>
    <dgm:pt modelId="{4B52DE3F-2CEF-474A-A216-B1793720934A}" type="parTrans" cxnId="{A07DF1E8-A068-4F2F-AAD3-54E9C26D3ECB}">
      <dgm:prSet/>
      <dgm:spPr/>
      <dgm:t>
        <a:bodyPr/>
        <a:lstStyle/>
        <a:p>
          <a:endParaRPr lang="en-US"/>
        </a:p>
      </dgm:t>
    </dgm:pt>
    <dgm:pt modelId="{23E5A733-38C3-4D82-9532-BE714EEA4E5E}" type="sibTrans" cxnId="{A07DF1E8-A068-4F2F-AAD3-54E9C26D3ECB}">
      <dgm:prSet/>
      <dgm:spPr/>
      <dgm:t>
        <a:bodyPr/>
        <a:lstStyle/>
        <a:p>
          <a:endParaRPr lang="en-US"/>
        </a:p>
      </dgm:t>
    </dgm:pt>
    <dgm:pt modelId="{BA63BBE0-A090-43F6-BCAA-BCD5B30C2883}">
      <dgm:prSet/>
      <dgm:spPr/>
      <dgm:t>
        <a:bodyPr/>
        <a:lstStyle/>
        <a:p>
          <a:r>
            <a:rPr lang="en-US" b="1"/>
            <a:t>Test design – </a:t>
          </a:r>
          <a:r>
            <a:rPr lang="en-US"/>
            <a:t>How should we test?  </a:t>
          </a:r>
        </a:p>
      </dgm:t>
    </dgm:pt>
    <dgm:pt modelId="{FE17610A-08AF-4B5A-A995-2F756EA5CFB4}" type="parTrans" cxnId="{A339B0A3-C003-4729-8360-798B028978D7}">
      <dgm:prSet/>
      <dgm:spPr/>
      <dgm:t>
        <a:bodyPr/>
        <a:lstStyle/>
        <a:p>
          <a:endParaRPr lang="en-US"/>
        </a:p>
      </dgm:t>
    </dgm:pt>
    <dgm:pt modelId="{F23E2A17-BB4D-45CF-A33D-2EEE90E044FE}" type="sibTrans" cxnId="{A339B0A3-C003-4729-8360-798B028978D7}">
      <dgm:prSet/>
      <dgm:spPr/>
      <dgm:t>
        <a:bodyPr/>
        <a:lstStyle/>
        <a:p>
          <a:endParaRPr lang="en-US"/>
        </a:p>
      </dgm:t>
    </dgm:pt>
    <dgm:pt modelId="{980F3BE6-F85C-4ED1-8C77-67D17B293FA2}">
      <dgm:prSet/>
      <dgm:spPr/>
      <dgm:t>
        <a:bodyPr/>
        <a:lstStyle/>
        <a:p>
          <a:r>
            <a:rPr lang="en-US" b="1"/>
            <a:t>Test implementation – </a:t>
          </a:r>
          <a:r>
            <a:rPr lang="en-US"/>
            <a:t>Building test environment, procedures, suites</a:t>
          </a:r>
        </a:p>
      </dgm:t>
    </dgm:pt>
    <dgm:pt modelId="{4F2D7ECD-5651-4189-B717-E73B2B504816}" type="parTrans" cxnId="{2A824782-A879-467F-A93C-43E513324C4C}">
      <dgm:prSet/>
      <dgm:spPr/>
      <dgm:t>
        <a:bodyPr/>
        <a:lstStyle/>
        <a:p>
          <a:endParaRPr lang="en-US"/>
        </a:p>
      </dgm:t>
    </dgm:pt>
    <dgm:pt modelId="{DD0AFA8C-B27D-4486-B374-2626AD61CCFA}" type="sibTrans" cxnId="{2A824782-A879-467F-A93C-43E513324C4C}">
      <dgm:prSet/>
      <dgm:spPr/>
      <dgm:t>
        <a:bodyPr/>
        <a:lstStyle/>
        <a:p>
          <a:endParaRPr lang="en-US"/>
        </a:p>
      </dgm:t>
    </dgm:pt>
    <dgm:pt modelId="{12E291BE-ADC4-47DE-9240-7A5A027F04E9}">
      <dgm:prSet/>
      <dgm:spPr/>
      <dgm:t>
        <a:bodyPr/>
        <a:lstStyle/>
        <a:p>
          <a:r>
            <a:rPr lang="en-US" b="1"/>
            <a:t>Test execution – </a:t>
          </a:r>
          <a:r>
            <a:rPr lang="en-US"/>
            <a:t>Run ‘em</a:t>
          </a:r>
        </a:p>
      </dgm:t>
    </dgm:pt>
    <dgm:pt modelId="{051D6F38-7B2C-4151-BFA1-1426F6E9E239}" type="parTrans" cxnId="{4FFF0F5A-25C1-4888-8513-AF580FD8B340}">
      <dgm:prSet/>
      <dgm:spPr/>
      <dgm:t>
        <a:bodyPr/>
        <a:lstStyle/>
        <a:p>
          <a:endParaRPr lang="en-US"/>
        </a:p>
      </dgm:t>
    </dgm:pt>
    <dgm:pt modelId="{FE80C03C-93CE-4129-850A-2AE5FADC6B12}" type="sibTrans" cxnId="{4FFF0F5A-25C1-4888-8513-AF580FD8B340}">
      <dgm:prSet/>
      <dgm:spPr/>
      <dgm:t>
        <a:bodyPr/>
        <a:lstStyle/>
        <a:p>
          <a:endParaRPr lang="en-US"/>
        </a:p>
      </dgm:t>
    </dgm:pt>
    <dgm:pt modelId="{D13BACB1-14CE-4F7A-BBB7-F2D90A3D6A7C}">
      <dgm:prSet/>
      <dgm:spPr/>
      <dgm:t>
        <a:bodyPr/>
        <a:lstStyle/>
        <a:p>
          <a:r>
            <a:rPr lang="en-US" b="1"/>
            <a:t>Test completion – </a:t>
          </a:r>
          <a:r>
            <a:rPr lang="en-US"/>
            <a:t>Lessons learned, report results, onward and upward</a:t>
          </a:r>
        </a:p>
      </dgm:t>
    </dgm:pt>
    <dgm:pt modelId="{AD5827D6-B841-445B-92AF-30B0B1EAAE43}" type="parTrans" cxnId="{1133C8FB-093E-4329-A6C8-28222F97A6C8}">
      <dgm:prSet/>
      <dgm:spPr/>
      <dgm:t>
        <a:bodyPr/>
        <a:lstStyle/>
        <a:p>
          <a:endParaRPr lang="en-US"/>
        </a:p>
      </dgm:t>
    </dgm:pt>
    <dgm:pt modelId="{D04EFC92-013D-4B04-9113-8AB3C8A06CBB}" type="sibTrans" cxnId="{1133C8FB-093E-4329-A6C8-28222F97A6C8}">
      <dgm:prSet/>
      <dgm:spPr/>
      <dgm:t>
        <a:bodyPr/>
        <a:lstStyle/>
        <a:p>
          <a:endParaRPr lang="en-US"/>
        </a:p>
      </dgm:t>
    </dgm:pt>
    <dgm:pt modelId="{368308EC-059C-430D-921B-DA28D2DF2941}" type="pres">
      <dgm:prSet presAssocID="{BB56977B-A3AD-4B65-8E2F-F2D40BBEBAFD}" presName="linear" presStyleCnt="0">
        <dgm:presLayoutVars>
          <dgm:animLvl val="lvl"/>
          <dgm:resizeHandles val="exact"/>
        </dgm:presLayoutVars>
      </dgm:prSet>
      <dgm:spPr/>
    </dgm:pt>
    <dgm:pt modelId="{8D0E9170-6D04-49A6-98FD-B6B9F1A3664C}" type="pres">
      <dgm:prSet presAssocID="{CFACCA23-D6A0-4CAF-9F1D-450D196CF030}" presName="parentText" presStyleLbl="node1" presStyleIdx="0" presStyleCnt="7">
        <dgm:presLayoutVars>
          <dgm:chMax val="0"/>
          <dgm:bulletEnabled val="1"/>
        </dgm:presLayoutVars>
      </dgm:prSet>
      <dgm:spPr/>
    </dgm:pt>
    <dgm:pt modelId="{9E26C734-441C-4DD7-8A27-209AFC3FCCC9}" type="pres">
      <dgm:prSet presAssocID="{6A1B4516-3EF5-4A90-9DD6-223FC147AF47}" presName="spacer" presStyleCnt="0"/>
      <dgm:spPr/>
    </dgm:pt>
    <dgm:pt modelId="{16E709CA-CF51-44EE-97C6-0D6DF97D29D9}" type="pres">
      <dgm:prSet presAssocID="{16825849-365B-4347-8340-DF1C8EFCD656}" presName="parentText" presStyleLbl="node1" presStyleIdx="1" presStyleCnt="7">
        <dgm:presLayoutVars>
          <dgm:chMax val="0"/>
          <dgm:bulletEnabled val="1"/>
        </dgm:presLayoutVars>
      </dgm:prSet>
      <dgm:spPr/>
    </dgm:pt>
    <dgm:pt modelId="{19D98BD4-9DF2-4517-B786-9B4EEF9E4ECF}" type="pres">
      <dgm:prSet presAssocID="{030529FB-9977-4C7E-A06F-D72511B394DF}" presName="spacer" presStyleCnt="0"/>
      <dgm:spPr/>
    </dgm:pt>
    <dgm:pt modelId="{17BCE0D3-9B32-4E25-AAA1-1B17E1F26B12}" type="pres">
      <dgm:prSet presAssocID="{C161D0CD-056B-420C-B8D9-95BB6CF6114D}" presName="parentText" presStyleLbl="node1" presStyleIdx="2" presStyleCnt="7">
        <dgm:presLayoutVars>
          <dgm:chMax val="0"/>
          <dgm:bulletEnabled val="1"/>
        </dgm:presLayoutVars>
      </dgm:prSet>
      <dgm:spPr/>
    </dgm:pt>
    <dgm:pt modelId="{7CB4195A-AF91-48A3-BA03-635DD19672E1}" type="pres">
      <dgm:prSet presAssocID="{23E5A733-38C3-4D82-9532-BE714EEA4E5E}" presName="spacer" presStyleCnt="0"/>
      <dgm:spPr/>
    </dgm:pt>
    <dgm:pt modelId="{945AB239-FA90-414A-B0D2-7A84B7514862}" type="pres">
      <dgm:prSet presAssocID="{BA63BBE0-A090-43F6-BCAA-BCD5B30C2883}" presName="parentText" presStyleLbl="node1" presStyleIdx="3" presStyleCnt="7">
        <dgm:presLayoutVars>
          <dgm:chMax val="0"/>
          <dgm:bulletEnabled val="1"/>
        </dgm:presLayoutVars>
      </dgm:prSet>
      <dgm:spPr/>
    </dgm:pt>
    <dgm:pt modelId="{39C75425-FC99-4D60-8986-B6826C6152AD}" type="pres">
      <dgm:prSet presAssocID="{F23E2A17-BB4D-45CF-A33D-2EEE90E044FE}" presName="spacer" presStyleCnt="0"/>
      <dgm:spPr/>
    </dgm:pt>
    <dgm:pt modelId="{47A894C1-CC6D-43BB-BD10-B697E7B1C8BC}" type="pres">
      <dgm:prSet presAssocID="{980F3BE6-F85C-4ED1-8C77-67D17B293FA2}" presName="parentText" presStyleLbl="node1" presStyleIdx="4" presStyleCnt="7">
        <dgm:presLayoutVars>
          <dgm:chMax val="0"/>
          <dgm:bulletEnabled val="1"/>
        </dgm:presLayoutVars>
      </dgm:prSet>
      <dgm:spPr/>
    </dgm:pt>
    <dgm:pt modelId="{E8A2C149-F5F1-4A27-B385-0C46BD2BC27C}" type="pres">
      <dgm:prSet presAssocID="{DD0AFA8C-B27D-4486-B374-2626AD61CCFA}" presName="spacer" presStyleCnt="0"/>
      <dgm:spPr/>
    </dgm:pt>
    <dgm:pt modelId="{4CC5677D-3934-4E12-8DC4-29753A46C25B}" type="pres">
      <dgm:prSet presAssocID="{12E291BE-ADC4-47DE-9240-7A5A027F04E9}" presName="parentText" presStyleLbl="node1" presStyleIdx="5" presStyleCnt="7">
        <dgm:presLayoutVars>
          <dgm:chMax val="0"/>
          <dgm:bulletEnabled val="1"/>
        </dgm:presLayoutVars>
      </dgm:prSet>
      <dgm:spPr/>
    </dgm:pt>
    <dgm:pt modelId="{02FB5A5C-EE3E-4A64-8E5A-FE1E2E7758EB}" type="pres">
      <dgm:prSet presAssocID="{FE80C03C-93CE-4129-850A-2AE5FADC6B12}" presName="spacer" presStyleCnt="0"/>
      <dgm:spPr/>
    </dgm:pt>
    <dgm:pt modelId="{1A808932-E745-47DF-B4F5-92D9A44856DA}" type="pres">
      <dgm:prSet presAssocID="{D13BACB1-14CE-4F7A-BBB7-F2D90A3D6A7C}" presName="parentText" presStyleLbl="node1" presStyleIdx="6" presStyleCnt="7">
        <dgm:presLayoutVars>
          <dgm:chMax val="0"/>
          <dgm:bulletEnabled val="1"/>
        </dgm:presLayoutVars>
      </dgm:prSet>
      <dgm:spPr/>
    </dgm:pt>
  </dgm:ptLst>
  <dgm:cxnLst>
    <dgm:cxn modelId="{D0ED9611-E340-4344-8BE0-FF88112A1AD0}" type="presOf" srcId="{C161D0CD-056B-420C-B8D9-95BB6CF6114D}" destId="{17BCE0D3-9B32-4E25-AAA1-1B17E1F26B12}" srcOrd="0" destOrd="0" presId="urn:microsoft.com/office/officeart/2005/8/layout/vList2"/>
    <dgm:cxn modelId="{DD37141B-7AF0-486F-8D8E-7BCAD04FFAD0}" type="presOf" srcId="{BA63BBE0-A090-43F6-BCAA-BCD5B30C2883}" destId="{945AB239-FA90-414A-B0D2-7A84B7514862}" srcOrd="0" destOrd="0" presId="urn:microsoft.com/office/officeart/2005/8/layout/vList2"/>
    <dgm:cxn modelId="{B7F8AC29-902C-44F5-8D02-F09DB93B3875}" type="presOf" srcId="{980F3BE6-F85C-4ED1-8C77-67D17B293FA2}" destId="{47A894C1-CC6D-43BB-BD10-B697E7B1C8BC}" srcOrd="0" destOrd="0" presId="urn:microsoft.com/office/officeart/2005/8/layout/vList2"/>
    <dgm:cxn modelId="{F9A4255B-8E72-469D-AFC0-09D9CD640BC2}" srcId="{BB56977B-A3AD-4B65-8E2F-F2D40BBEBAFD}" destId="{CFACCA23-D6A0-4CAF-9F1D-450D196CF030}" srcOrd="0" destOrd="0" parTransId="{C5CCAC8D-9E08-40C7-A40E-26CED5849B0C}" sibTransId="{6A1B4516-3EF5-4A90-9DD6-223FC147AF47}"/>
    <dgm:cxn modelId="{20C79567-65A9-4113-9DB8-40BBFF6BBE17}" type="presOf" srcId="{12E291BE-ADC4-47DE-9240-7A5A027F04E9}" destId="{4CC5677D-3934-4E12-8DC4-29753A46C25B}" srcOrd="0" destOrd="0" presId="urn:microsoft.com/office/officeart/2005/8/layout/vList2"/>
    <dgm:cxn modelId="{F83C4777-B33E-4078-AD32-582751F13035}" type="presOf" srcId="{16825849-365B-4347-8340-DF1C8EFCD656}" destId="{16E709CA-CF51-44EE-97C6-0D6DF97D29D9}" srcOrd="0" destOrd="0" presId="urn:microsoft.com/office/officeart/2005/8/layout/vList2"/>
    <dgm:cxn modelId="{4FFF0F5A-25C1-4888-8513-AF580FD8B340}" srcId="{BB56977B-A3AD-4B65-8E2F-F2D40BBEBAFD}" destId="{12E291BE-ADC4-47DE-9240-7A5A027F04E9}" srcOrd="5" destOrd="0" parTransId="{051D6F38-7B2C-4151-BFA1-1426F6E9E239}" sibTransId="{FE80C03C-93CE-4129-850A-2AE5FADC6B12}"/>
    <dgm:cxn modelId="{6B2B8B7A-7F9E-48A6-92D6-2C27059D8A34}" srcId="{BB56977B-A3AD-4B65-8E2F-F2D40BBEBAFD}" destId="{16825849-365B-4347-8340-DF1C8EFCD656}" srcOrd="1" destOrd="0" parTransId="{9E218F82-31C1-46FF-A4E1-9821976EC95C}" sibTransId="{030529FB-9977-4C7E-A06F-D72511B394DF}"/>
    <dgm:cxn modelId="{2A824782-A879-467F-A93C-43E513324C4C}" srcId="{BB56977B-A3AD-4B65-8E2F-F2D40BBEBAFD}" destId="{980F3BE6-F85C-4ED1-8C77-67D17B293FA2}" srcOrd="4" destOrd="0" parTransId="{4F2D7ECD-5651-4189-B717-E73B2B504816}" sibTransId="{DD0AFA8C-B27D-4486-B374-2626AD61CCFA}"/>
    <dgm:cxn modelId="{C85E688D-3A79-4DF7-9BB5-D4B5035E33E0}" type="presOf" srcId="{BB56977B-A3AD-4B65-8E2F-F2D40BBEBAFD}" destId="{368308EC-059C-430D-921B-DA28D2DF2941}" srcOrd="0" destOrd="0" presId="urn:microsoft.com/office/officeart/2005/8/layout/vList2"/>
    <dgm:cxn modelId="{5FA5F699-AE7A-45AB-BE40-86BD2E9A73F6}" type="presOf" srcId="{D13BACB1-14CE-4F7A-BBB7-F2D90A3D6A7C}" destId="{1A808932-E745-47DF-B4F5-92D9A44856DA}" srcOrd="0" destOrd="0" presId="urn:microsoft.com/office/officeart/2005/8/layout/vList2"/>
    <dgm:cxn modelId="{A339B0A3-C003-4729-8360-798B028978D7}" srcId="{BB56977B-A3AD-4B65-8E2F-F2D40BBEBAFD}" destId="{BA63BBE0-A090-43F6-BCAA-BCD5B30C2883}" srcOrd="3" destOrd="0" parTransId="{FE17610A-08AF-4B5A-A995-2F756EA5CFB4}" sibTransId="{F23E2A17-BB4D-45CF-A33D-2EEE90E044FE}"/>
    <dgm:cxn modelId="{E083E8AF-0ED2-4816-B563-9A5173303763}" type="presOf" srcId="{CFACCA23-D6A0-4CAF-9F1D-450D196CF030}" destId="{8D0E9170-6D04-49A6-98FD-B6B9F1A3664C}" srcOrd="0" destOrd="0" presId="urn:microsoft.com/office/officeart/2005/8/layout/vList2"/>
    <dgm:cxn modelId="{A07DF1E8-A068-4F2F-AAD3-54E9C26D3ECB}" srcId="{BB56977B-A3AD-4B65-8E2F-F2D40BBEBAFD}" destId="{C161D0CD-056B-420C-B8D9-95BB6CF6114D}" srcOrd="2" destOrd="0" parTransId="{4B52DE3F-2CEF-474A-A216-B1793720934A}" sibTransId="{23E5A733-38C3-4D82-9532-BE714EEA4E5E}"/>
    <dgm:cxn modelId="{1133C8FB-093E-4329-A6C8-28222F97A6C8}" srcId="{BB56977B-A3AD-4B65-8E2F-F2D40BBEBAFD}" destId="{D13BACB1-14CE-4F7A-BBB7-F2D90A3D6A7C}" srcOrd="6" destOrd="0" parTransId="{AD5827D6-B841-445B-92AF-30B0B1EAAE43}" sibTransId="{D04EFC92-013D-4B04-9113-8AB3C8A06CBB}"/>
    <dgm:cxn modelId="{AF421947-7779-430D-99B9-518E23D50715}" type="presParOf" srcId="{368308EC-059C-430D-921B-DA28D2DF2941}" destId="{8D0E9170-6D04-49A6-98FD-B6B9F1A3664C}" srcOrd="0" destOrd="0" presId="urn:microsoft.com/office/officeart/2005/8/layout/vList2"/>
    <dgm:cxn modelId="{90C73EC9-67F8-40AC-A8CA-06373253934E}" type="presParOf" srcId="{368308EC-059C-430D-921B-DA28D2DF2941}" destId="{9E26C734-441C-4DD7-8A27-209AFC3FCCC9}" srcOrd="1" destOrd="0" presId="urn:microsoft.com/office/officeart/2005/8/layout/vList2"/>
    <dgm:cxn modelId="{48164DB2-70D5-40C5-9F56-A33E8395469D}" type="presParOf" srcId="{368308EC-059C-430D-921B-DA28D2DF2941}" destId="{16E709CA-CF51-44EE-97C6-0D6DF97D29D9}" srcOrd="2" destOrd="0" presId="urn:microsoft.com/office/officeart/2005/8/layout/vList2"/>
    <dgm:cxn modelId="{88971010-B603-414F-96AA-8C7E70FA7273}" type="presParOf" srcId="{368308EC-059C-430D-921B-DA28D2DF2941}" destId="{19D98BD4-9DF2-4517-B786-9B4EEF9E4ECF}" srcOrd="3" destOrd="0" presId="urn:microsoft.com/office/officeart/2005/8/layout/vList2"/>
    <dgm:cxn modelId="{680FC61C-29DA-49F3-822B-4E3FB518AB5A}" type="presParOf" srcId="{368308EC-059C-430D-921B-DA28D2DF2941}" destId="{17BCE0D3-9B32-4E25-AAA1-1B17E1F26B12}" srcOrd="4" destOrd="0" presId="urn:microsoft.com/office/officeart/2005/8/layout/vList2"/>
    <dgm:cxn modelId="{7F889797-7E03-4432-A8E2-2823782FFDA6}" type="presParOf" srcId="{368308EC-059C-430D-921B-DA28D2DF2941}" destId="{7CB4195A-AF91-48A3-BA03-635DD19672E1}" srcOrd="5" destOrd="0" presId="urn:microsoft.com/office/officeart/2005/8/layout/vList2"/>
    <dgm:cxn modelId="{2E37665A-E1B2-418F-9A53-3ED135565B6C}" type="presParOf" srcId="{368308EC-059C-430D-921B-DA28D2DF2941}" destId="{945AB239-FA90-414A-B0D2-7A84B7514862}" srcOrd="6" destOrd="0" presId="urn:microsoft.com/office/officeart/2005/8/layout/vList2"/>
    <dgm:cxn modelId="{F0183EF6-28B2-4755-B977-9E3F7C356405}" type="presParOf" srcId="{368308EC-059C-430D-921B-DA28D2DF2941}" destId="{39C75425-FC99-4D60-8986-B6826C6152AD}" srcOrd="7" destOrd="0" presId="urn:microsoft.com/office/officeart/2005/8/layout/vList2"/>
    <dgm:cxn modelId="{D97B3C8C-1117-4F44-A429-AC3C47020601}" type="presParOf" srcId="{368308EC-059C-430D-921B-DA28D2DF2941}" destId="{47A894C1-CC6D-43BB-BD10-B697E7B1C8BC}" srcOrd="8" destOrd="0" presId="urn:microsoft.com/office/officeart/2005/8/layout/vList2"/>
    <dgm:cxn modelId="{1BDAD35C-E077-465D-AD88-29284BD40A9D}" type="presParOf" srcId="{368308EC-059C-430D-921B-DA28D2DF2941}" destId="{E8A2C149-F5F1-4A27-B385-0C46BD2BC27C}" srcOrd="9" destOrd="0" presId="urn:microsoft.com/office/officeart/2005/8/layout/vList2"/>
    <dgm:cxn modelId="{7B3D7708-303C-4F28-8875-F18A6E4BBAD4}" type="presParOf" srcId="{368308EC-059C-430D-921B-DA28D2DF2941}" destId="{4CC5677D-3934-4E12-8DC4-29753A46C25B}" srcOrd="10" destOrd="0" presId="urn:microsoft.com/office/officeart/2005/8/layout/vList2"/>
    <dgm:cxn modelId="{E3171232-5977-4118-A095-E06C99DD7111}" type="presParOf" srcId="{368308EC-059C-430D-921B-DA28D2DF2941}" destId="{02FB5A5C-EE3E-4A64-8E5A-FE1E2E7758EB}" srcOrd="11" destOrd="0" presId="urn:microsoft.com/office/officeart/2005/8/layout/vList2"/>
    <dgm:cxn modelId="{26AC1D6A-D6EC-4966-9143-D8D78FB6A45B}" type="presParOf" srcId="{368308EC-059C-430D-921B-DA28D2DF2941}" destId="{1A808932-E745-47DF-B4F5-92D9A44856DA}"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078D680-5D0E-4EE2-A34E-45DC5D53A79E}" type="doc">
      <dgm:prSet loTypeId="urn:microsoft.com/office/officeart/2005/8/layout/cycle2" loCatId="cycle" qsTypeId="urn:microsoft.com/office/officeart/2005/8/quickstyle/3d3" qsCatId="3D" csTypeId="urn:microsoft.com/office/officeart/2005/8/colors/accent1_2" csCatId="accent1" phldr="1"/>
      <dgm:spPr/>
      <dgm:t>
        <a:bodyPr/>
        <a:lstStyle/>
        <a:p>
          <a:endParaRPr lang="en-US"/>
        </a:p>
      </dgm:t>
    </dgm:pt>
    <dgm:pt modelId="{205B3F42-C2B9-4020-997B-A4087A907FCA}">
      <dgm:prSet phldrT="[Text]"/>
      <dgm:spPr>
        <a:solidFill>
          <a:srgbClr val="FF0000"/>
        </a:solidFill>
      </dgm:spPr>
      <dgm:t>
        <a:bodyPr/>
        <a:lstStyle/>
        <a:p>
          <a:r>
            <a:rPr lang="en-US" dirty="0">
              <a:effectLst>
                <a:outerShdw blurRad="38100" dist="38100" dir="2700000" algn="tl">
                  <a:srgbClr val="000000">
                    <a:alpha val="43137"/>
                  </a:srgbClr>
                </a:outerShdw>
              </a:effectLst>
            </a:rPr>
            <a:t>RED</a:t>
          </a:r>
        </a:p>
        <a:p>
          <a:r>
            <a:rPr lang="en-US" dirty="0">
              <a:effectLst>
                <a:outerShdw blurRad="38100" dist="38100" dir="2700000" algn="tl">
                  <a:srgbClr val="000000">
                    <a:alpha val="43137"/>
                  </a:srgbClr>
                </a:outerShdw>
              </a:effectLst>
            </a:rPr>
            <a:t>(fail)</a:t>
          </a:r>
        </a:p>
      </dgm:t>
    </dgm:pt>
    <dgm:pt modelId="{7603FFB4-63FE-4F32-8BF7-09167B454079}" type="parTrans" cxnId="{5DEEE75B-7339-4AE5-B4A9-7DA6B7F2B555}">
      <dgm:prSet/>
      <dgm:spPr/>
      <dgm:t>
        <a:bodyPr/>
        <a:lstStyle/>
        <a:p>
          <a:endParaRPr lang="en-US"/>
        </a:p>
      </dgm:t>
    </dgm:pt>
    <dgm:pt modelId="{1544EA1D-53C6-4448-8732-BE5CE40FA728}" type="sibTrans" cxnId="{5DEEE75B-7339-4AE5-B4A9-7DA6B7F2B555}">
      <dgm:prSet/>
      <dgm:spPr/>
      <dgm:t>
        <a:bodyPr/>
        <a:lstStyle/>
        <a:p>
          <a:endParaRPr lang="en-US"/>
        </a:p>
      </dgm:t>
    </dgm:pt>
    <dgm:pt modelId="{48A5B694-5603-444F-8E6A-F70B3DF7FD43}">
      <dgm:prSet phldrT="[Text]"/>
      <dgm:spPr>
        <a:solidFill>
          <a:srgbClr val="00B050"/>
        </a:solidFill>
      </dgm:spPr>
      <dgm:t>
        <a:bodyPr/>
        <a:lstStyle/>
        <a:p>
          <a:r>
            <a:rPr lang="en-US" dirty="0">
              <a:effectLst>
                <a:outerShdw blurRad="38100" dist="38100" dir="2700000" algn="tl">
                  <a:srgbClr val="000000">
                    <a:alpha val="43137"/>
                  </a:srgbClr>
                </a:outerShdw>
              </a:effectLst>
            </a:rPr>
            <a:t>GREEN</a:t>
          </a:r>
        </a:p>
        <a:p>
          <a:r>
            <a:rPr lang="en-US" dirty="0">
              <a:effectLst>
                <a:outerShdw blurRad="38100" dist="38100" dir="2700000" algn="tl">
                  <a:srgbClr val="000000">
                    <a:alpha val="43137"/>
                  </a:srgbClr>
                </a:outerShdw>
              </a:effectLst>
            </a:rPr>
            <a:t>(pass)</a:t>
          </a:r>
        </a:p>
      </dgm:t>
    </dgm:pt>
    <dgm:pt modelId="{60945D30-91D5-4137-B172-D0C6C76B48A5}" type="sibTrans" cxnId="{C4498AC4-07CB-46ED-B25E-1BE7247CFBD4}">
      <dgm:prSet/>
      <dgm:spPr/>
      <dgm:t>
        <a:bodyPr/>
        <a:lstStyle/>
        <a:p>
          <a:endParaRPr lang="en-US"/>
        </a:p>
      </dgm:t>
    </dgm:pt>
    <dgm:pt modelId="{EFF67E49-E54B-4494-AD62-84E231B5A311}" type="parTrans" cxnId="{C4498AC4-07CB-46ED-B25E-1BE7247CFBD4}">
      <dgm:prSet/>
      <dgm:spPr/>
      <dgm:t>
        <a:bodyPr/>
        <a:lstStyle/>
        <a:p>
          <a:endParaRPr lang="en-US"/>
        </a:p>
      </dgm:t>
    </dgm:pt>
    <dgm:pt modelId="{A7BD99F0-33FC-4BC4-A96F-021B0B82B553}">
      <dgm:prSet phldrT="[Text]"/>
      <dgm:spPr/>
      <dgm:t>
        <a:bodyPr/>
        <a:lstStyle/>
        <a:p>
          <a:r>
            <a:rPr lang="en-US" dirty="0">
              <a:effectLst>
                <a:outerShdw blurRad="38100" dist="38100" dir="2700000" algn="tl">
                  <a:srgbClr val="000000">
                    <a:alpha val="43137"/>
                  </a:srgbClr>
                </a:outerShdw>
              </a:effectLst>
            </a:rPr>
            <a:t>REFACTOR</a:t>
          </a:r>
        </a:p>
      </dgm:t>
    </dgm:pt>
    <dgm:pt modelId="{A03628AE-FBEB-4D2C-88C0-162B83249D4F}" type="sibTrans" cxnId="{F01BBA88-F493-45AF-9019-A28CB9B52574}">
      <dgm:prSet/>
      <dgm:spPr/>
      <dgm:t>
        <a:bodyPr/>
        <a:lstStyle/>
        <a:p>
          <a:endParaRPr lang="en-US"/>
        </a:p>
      </dgm:t>
    </dgm:pt>
    <dgm:pt modelId="{AD36B6C4-6285-412D-B14A-B1D581F4B34D}" type="parTrans" cxnId="{F01BBA88-F493-45AF-9019-A28CB9B52574}">
      <dgm:prSet/>
      <dgm:spPr/>
      <dgm:t>
        <a:bodyPr/>
        <a:lstStyle/>
        <a:p>
          <a:endParaRPr lang="en-US"/>
        </a:p>
      </dgm:t>
    </dgm:pt>
    <dgm:pt modelId="{2356F598-0174-4075-A700-DEE19E1E4118}" type="pres">
      <dgm:prSet presAssocID="{2078D680-5D0E-4EE2-A34E-45DC5D53A79E}" presName="cycle" presStyleCnt="0">
        <dgm:presLayoutVars>
          <dgm:dir/>
          <dgm:resizeHandles val="exact"/>
        </dgm:presLayoutVars>
      </dgm:prSet>
      <dgm:spPr/>
    </dgm:pt>
    <dgm:pt modelId="{B85CA444-8D0B-4CD2-A186-6BFBB4A5637D}" type="pres">
      <dgm:prSet presAssocID="{205B3F42-C2B9-4020-997B-A4087A907FCA}" presName="node" presStyleLbl="node1" presStyleIdx="0" presStyleCnt="3">
        <dgm:presLayoutVars>
          <dgm:bulletEnabled val="1"/>
        </dgm:presLayoutVars>
      </dgm:prSet>
      <dgm:spPr/>
    </dgm:pt>
    <dgm:pt modelId="{5BE5635C-DD69-422F-916F-91B582A4CAF6}" type="pres">
      <dgm:prSet presAssocID="{1544EA1D-53C6-4448-8732-BE5CE40FA728}" presName="sibTrans" presStyleLbl="sibTrans2D1" presStyleIdx="0" presStyleCnt="3"/>
      <dgm:spPr/>
    </dgm:pt>
    <dgm:pt modelId="{CB769563-0CCB-43EF-B4CD-2E662A592930}" type="pres">
      <dgm:prSet presAssocID="{1544EA1D-53C6-4448-8732-BE5CE40FA728}" presName="connectorText" presStyleLbl="sibTrans2D1" presStyleIdx="0" presStyleCnt="3"/>
      <dgm:spPr/>
    </dgm:pt>
    <dgm:pt modelId="{27EB4F24-AA43-4FA5-8959-33687DAFBAF0}" type="pres">
      <dgm:prSet presAssocID="{48A5B694-5603-444F-8E6A-F70B3DF7FD43}" presName="node" presStyleLbl="node1" presStyleIdx="1" presStyleCnt="3">
        <dgm:presLayoutVars>
          <dgm:bulletEnabled val="1"/>
        </dgm:presLayoutVars>
      </dgm:prSet>
      <dgm:spPr/>
    </dgm:pt>
    <dgm:pt modelId="{B4029F4C-8A8E-41CB-B489-9E50E54213BE}" type="pres">
      <dgm:prSet presAssocID="{60945D30-91D5-4137-B172-D0C6C76B48A5}" presName="sibTrans" presStyleLbl="sibTrans2D1" presStyleIdx="1" presStyleCnt="3"/>
      <dgm:spPr/>
    </dgm:pt>
    <dgm:pt modelId="{D7E99DFD-1531-4AB9-86EA-8D6A7E996A37}" type="pres">
      <dgm:prSet presAssocID="{60945D30-91D5-4137-B172-D0C6C76B48A5}" presName="connectorText" presStyleLbl="sibTrans2D1" presStyleIdx="1" presStyleCnt="3"/>
      <dgm:spPr/>
    </dgm:pt>
    <dgm:pt modelId="{B3AE03F5-295B-4D97-9176-C05C4A8293DE}" type="pres">
      <dgm:prSet presAssocID="{A7BD99F0-33FC-4BC4-A96F-021B0B82B553}" presName="node" presStyleLbl="node1" presStyleIdx="2" presStyleCnt="3">
        <dgm:presLayoutVars>
          <dgm:bulletEnabled val="1"/>
        </dgm:presLayoutVars>
      </dgm:prSet>
      <dgm:spPr/>
    </dgm:pt>
    <dgm:pt modelId="{577977CE-FA06-4406-8C0A-D3F37B60187F}" type="pres">
      <dgm:prSet presAssocID="{A03628AE-FBEB-4D2C-88C0-162B83249D4F}" presName="sibTrans" presStyleLbl="sibTrans2D1" presStyleIdx="2" presStyleCnt="3"/>
      <dgm:spPr/>
    </dgm:pt>
    <dgm:pt modelId="{0F57353B-7C86-47E2-9A06-1F53D232D774}" type="pres">
      <dgm:prSet presAssocID="{A03628AE-FBEB-4D2C-88C0-162B83249D4F}" presName="connectorText" presStyleLbl="sibTrans2D1" presStyleIdx="2" presStyleCnt="3"/>
      <dgm:spPr/>
    </dgm:pt>
  </dgm:ptLst>
  <dgm:cxnLst>
    <dgm:cxn modelId="{2DAF0D06-BD9F-4CC9-BA3A-02B102F5F67D}" type="presOf" srcId="{A03628AE-FBEB-4D2C-88C0-162B83249D4F}" destId="{577977CE-FA06-4406-8C0A-D3F37B60187F}" srcOrd="0" destOrd="0" presId="urn:microsoft.com/office/officeart/2005/8/layout/cycle2"/>
    <dgm:cxn modelId="{9DC42914-E48C-4429-BB8C-3F515063CAF5}" type="presOf" srcId="{1544EA1D-53C6-4448-8732-BE5CE40FA728}" destId="{CB769563-0CCB-43EF-B4CD-2E662A592930}" srcOrd="1" destOrd="0" presId="urn:microsoft.com/office/officeart/2005/8/layout/cycle2"/>
    <dgm:cxn modelId="{5DEEE75B-7339-4AE5-B4A9-7DA6B7F2B555}" srcId="{2078D680-5D0E-4EE2-A34E-45DC5D53A79E}" destId="{205B3F42-C2B9-4020-997B-A4087A907FCA}" srcOrd="0" destOrd="0" parTransId="{7603FFB4-63FE-4F32-8BF7-09167B454079}" sibTransId="{1544EA1D-53C6-4448-8732-BE5CE40FA728}"/>
    <dgm:cxn modelId="{A7A40E73-04D5-412F-B230-97E208AD764E}" type="presOf" srcId="{1544EA1D-53C6-4448-8732-BE5CE40FA728}" destId="{5BE5635C-DD69-422F-916F-91B582A4CAF6}" srcOrd="0" destOrd="0" presId="urn:microsoft.com/office/officeart/2005/8/layout/cycle2"/>
    <dgm:cxn modelId="{F01BBA88-F493-45AF-9019-A28CB9B52574}" srcId="{2078D680-5D0E-4EE2-A34E-45DC5D53A79E}" destId="{A7BD99F0-33FC-4BC4-A96F-021B0B82B553}" srcOrd="2" destOrd="0" parTransId="{AD36B6C4-6285-412D-B14A-B1D581F4B34D}" sibTransId="{A03628AE-FBEB-4D2C-88C0-162B83249D4F}"/>
    <dgm:cxn modelId="{02BCA29F-9F50-4006-A5AC-942DE81CCECC}" type="presOf" srcId="{205B3F42-C2B9-4020-997B-A4087A907FCA}" destId="{B85CA444-8D0B-4CD2-A186-6BFBB4A5637D}" srcOrd="0" destOrd="0" presId="urn:microsoft.com/office/officeart/2005/8/layout/cycle2"/>
    <dgm:cxn modelId="{2C679AB1-25E1-4F91-BC4F-E4A181FE7A6C}" type="presOf" srcId="{48A5B694-5603-444F-8E6A-F70B3DF7FD43}" destId="{27EB4F24-AA43-4FA5-8959-33687DAFBAF0}" srcOrd="0" destOrd="0" presId="urn:microsoft.com/office/officeart/2005/8/layout/cycle2"/>
    <dgm:cxn modelId="{C4498AC4-07CB-46ED-B25E-1BE7247CFBD4}" srcId="{2078D680-5D0E-4EE2-A34E-45DC5D53A79E}" destId="{48A5B694-5603-444F-8E6A-F70B3DF7FD43}" srcOrd="1" destOrd="0" parTransId="{EFF67E49-E54B-4494-AD62-84E231B5A311}" sibTransId="{60945D30-91D5-4137-B172-D0C6C76B48A5}"/>
    <dgm:cxn modelId="{6F7FBACD-71FF-41EF-B234-703759B23236}" type="presOf" srcId="{A03628AE-FBEB-4D2C-88C0-162B83249D4F}" destId="{0F57353B-7C86-47E2-9A06-1F53D232D774}" srcOrd="1" destOrd="0" presId="urn:microsoft.com/office/officeart/2005/8/layout/cycle2"/>
    <dgm:cxn modelId="{155E1FD6-BAD9-423D-AECB-647B9855F30C}" type="presOf" srcId="{A7BD99F0-33FC-4BC4-A96F-021B0B82B553}" destId="{B3AE03F5-295B-4D97-9176-C05C4A8293DE}" srcOrd="0" destOrd="0" presId="urn:microsoft.com/office/officeart/2005/8/layout/cycle2"/>
    <dgm:cxn modelId="{9170FEEB-E25A-48D7-99D3-6532FA72CECE}" type="presOf" srcId="{2078D680-5D0E-4EE2-A34E-45DC5D53A79E}" destId="{2356F598-0174-4075-A700-DEE19E1E4118}" srcOrd="0" destOrd="0" presId="urn:microsoft.com/office/officeart/2005/8/layout/cycle2"/>
    <dgm:cxn modelId="{CE2925FA-1F3B-4ECB-B485-E287025388E8}" type="presOf" srcId="{60945D30-91D5-4137-B172-D0C6C76B48A5}" destId="{B4029F4C-8A8E-41CB-B489-9E50E54213BE}" srcOrd="0" destOrd="0" presId="urn:microsoft.com/office/officeart/2005/8/layout/cycle2"/>
    <dgm:cxn modelId="{7DDE32FE-C239-4BF6-852D-CCB10716B9A3}" type="presOf" srcId="{60945D30-91D5-4137-B172-D0C6C76B48A5}" destId="{D7E99DFD-1531-4AB9-86EA-8D6A7E996A37}" srcOrd="1" destOrd="0" presId="urn:microsoft.com/office/officeart/2005/8/layout/cycle2"/>
    <dgm:cxn modelId="{EE27D518-8EE7-4352-BC89-24AFF8EA7ABB}" type="presParOf" srcId="{2356F598-0174-4075-A700-DEE19E1E4118}" destId="{B85CA444-8D0B-4CD2-A186-6BFBB4A5637D}" srcOrd="0" destOrd="0" presId="urn:microsoft.com/office/officeart/2005/8/layout/cycle2"/>
    <dgm:cxn modelId="{882982B2-D959-4FC6-A55A-D3A8F3F9449E}" type="presParOf" srcId="{2356F598-0174-4075-A700-DEE19E1E4118}" destId="{5BE5635C-DD69-422F-916F-91B582A4CAF6}" srcOrd="1" destOrd="0" presId="urn:microsoft.com/office/officeart/2005/8/layout/cycle2"/>
    <dgm:cxn modelId="{2CD16133-D4DE-471C-B00A-B2244F25ABD9}" type="presParOf" srcId="{5BE5635C-DD69-422F-916F-91B582A4CAF6}" destId="{CB769563-0CCB-43EF-B4CD-2E662A592930}" srcOrd="0" destOrd="0" presId="urn:microsoft.com/office/officeart/2005/8/layout/cycle2"/>
    <dgm:cxn modelId="{1FC06FB2-1604-4E0E-ADAF-F244D4B1C789}" type="presParOf" srcId="{2356F598-0174-4075-A700-DEE19E1E4118}" destId="{27EB4F24-AA43-4FA5-8959-33687DAFBAF0}" srcOrd="2" destOrd="0" presId="urn:microsoft.com/office/officeart/2005/8/layout/cycle2"/>
    <dgm:cxn modelId="{1CBA5139-A1D0-4C88-9622-6F5BA0483D0E}" type="presParOf" srcId="{2356F598-0174-4075-A700-DEE19E1E4118}" destId="{B4029F4C-8A8E-41CB-B489-9E50E54213BE}" srcOrd="3" destOrd="0" presId="urn:microsoft.com/office/officeart/2005/8/layout/cycle2"/>
    <dgm:cxn modelId="{F95DFBF5-4C49-4361-9E72-9BD4D610A7E3}" type="presParOf" srcId="{B4029F4C-8A8E-41CB-B489-9E50E54213BE}" destId="{D7E99DFD-1531-4AB9-86EA-8D6A7E996A37}" srcOrd="0" destOrd="0" presId="urn:microsoft.com/office/officeart/2005/8/layout/cycle2"/>
    <dgm:cxn modelId="{3DAF8B55-D94D-454A-AA55-650D77E2900C}" type="presParOf" srcId="{2356F598-0174-4075-A700-DEE19E1E4118}" destId="{B3AE03F5-295B-4D97-9176-C05C4A8293DE}" srcOrd="4" destOrd="0" presId="urn:microsoft.com/office/officeart/2005/8/layout/cycle2"/>
    <dgm:cxn modelId="{51B3B483-3398-4497-BF19-BCB0047D3918}" type="presParOf" srcId="{2356F598-0174-4075-A700-DEE19E1E4118}" destId="{577977CE-FA06-4406-8C0A-D3F37B60187F}" srcOrd="5" destOrd="0" presId="urn:microsoft.com/office/officeart/2005/8/layout/cycle2"/>
    <dgm:cxn modelId="{9F2F5CD9-4692-4E54-9DC6-4DD8CA8CE66A}" type="presParOf" srcId="{577977CE-FA06-4406-8C0A-D3F37B60187F}" destId="{0F57353B-7C86-47E2-9A06-1F53D232D774}"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078D680-5D0E-4EE2-A34E-45DC5D53A79E}" type="doc">
      <dgm:prSet loTypeId="urn:microsoft.com/office/officeart/2005/8/layout/cycle2" loCatId="cycle" qsTypeId="urn:microsoft.com/office/officeart/2005/8/quickstyle/3d3" qsCatId="3D" csTypeId="urn:microsoft.com/office/officeart/2005/8/colors/accent1_2" csCatId="accent1" phldr="1"/>
      <dgm:spPr/>
      <dgm:t>
        <a:bodyPr/>
        <a:lstStyle/>
        <a:p>
          <a:endParaRPr lang="en-US"/>
        </a:p>
      </dgm:t>
    </dgm:pt>
    <dgm:pt modelId="{205B3F42-C2B9-4020-997B-A4087A907FCA}">
      <dgm:prSet phldrT="[Text]"/>
      <dgm:spPr>
        <a:solidFill>
          <a:srgbClr val="FF0000"/>
        </a:solidFill>
      </dgm:spPr>
      <dgm:t>
        <a:bodyPr/>
        <a:lstStyle/>
        <a:p>
          <a:r>
            <a:rPr lang="en-US" dirty="0">
              <a:effectLst>
                <a:outerShdw blurRad="38100" dist="38100" dir="2700000" algn="tl">
                  <a:srgbClr val="000000">
                    <a:alpha val="43137"/>
                  </a:srgbClr>
                </a:outerShdw>
              </a:effectLst>
            </a:rPr>
            <a:t>RED</a:t>
          </a:r>
        </a:p>
        <a:p>
          <a:r>
            <a:rPr lang="en-US" dirty="0">
              <a:effectLst>
                <a:outerShdw blurRad="38100" dist="38100" dir="2700000" algn="tl">
                  <a:srgbClr val="000000">
                    <a:alpha val="43137"/>
                  </a:srgbClr>
                </a:outerShdw>
              </a:effectLst>
            </a:rPr>
            <a:t>(fail)</a:t>
          </a:r>
        </a:p>
      </dgm:t>
    </dgm:pt>
    <dgm:pt modelId="{7603FFB4-63FE-4F32-8BF7-09167B454079}" type="parTrans" cxnId="{5DEEE75B-7339-4AE5-B4A9-7DA6B7F2B555}">
      <dgm:prSet/>
      <dgm:spPr/>
      <dgm:t>
        <a:bodyPr/>
        <a:lstStyle/>
        <a:p>
          <a:endParaRPr lang="en-US"/>
        </a:p>
      </dgm:t>
    </dgm:pt>
    <dgm:pt modelId="{1544EA1D-53C6-4448-8732-BE5CE40FA728}" type="sibTrans" cxnId="{5DEEE75B-7339-4AE5-B4A9-7DA6B7F2B555}">
      <dgm:prSet/>
      <dgm:spPr/>
      <dgm:t>
        <a:bodyPr/>
        <a:lstStyle/>
        <a:p>
          <a:endParaRPr lang="en-US"/>
        </a:p>
      </dgm:t>
    </dgm:pt>
    <dgm:pt modelId="{48A5B694-5603-444F-8E6A-F70B3DF7FD43}">
      <dgm:prSet phldrT="[Text]"/>
      <dgm:spPr>
        <a:solidFill>
          <a:srgbClr val="00B050"/>
        </a:solidFill>
      </dgm:spPr>
      <dgm:t>
        <a:bodyPr/>
        <a:lstStyle/>
        <a:p>
          <a:r>
            <a:rPr lang="en-US" dirty="0">
              <a:effectLst>
                <a:outerShdw blurRad="38100" dist="38100" dir="2700000" algn="tl">
                  <a:srgbClr val="000000">
                    <a:alpha val="43137"/>
                  </a:srgbClr>
                </a:outerShdw>
              </a:effectLst>
            </a:rPr>
            <a:t>GREEN</a:t>
          </a:r>
        </a:p>
        <a:p>
          <a:r>
            <a:rPr lang="en-US" dirty="0">
              <a:effectLst>
                <a:outerShdw blurRad="38100" dist="38100" dir="2700000" algn="tl">
                  <a:srgbClr val="000000">
                    <a:alpha val="43137"/>
                  </a:srgbClr>
                </a:outerShdw>
              </a:effectLst>
            </a:rPr>
            <a:t>(pass)</a:t>
          </a:r>
        </a:p>
      </dgm:t>
    </dgm:pt>
    <dgm:pt modelId="{60945D30-91D5-4137-B172-D0C6C76B48A5}" type="sibTrans" cxnId="{C4498AC4-07CB-46ED-B25E-1BE7247CFBD4}">
      <dgm:prSet/>
      <dgm:spPr/>
      <dgm:t>
        <a:bodyPr/>
        <a:lstStyle/>
        <a:p>
          <a:endParaRPr lang="en-US"/>
        </a:p>
      </dgm:t>
    </dgm:pt>
    <dgm:pt modelId="{EFF67E49-E54B-4494-AD62-84E231B5A311}" type="parTrans" cxnId="{C4498AC4-07CB-46ED-B25E-1BE7247CFBD4}">
      <dgm:prSet/>
      <dgm:spPr/>
      <dgm:t>
        <a:bodyPr/>
        <a:lstStyle/>
        <a:p>
          <a:endParaRPr lang="en-US"/>
        </a:p>
      </dgm:t>
    </dgm:pt>
    <dgm:pt modelId="{A7BD99F0-33FC-4BC4-A96F-021B0B82B553}">
      <dgm:prSet phldrT="[Text]"/>
      <dgm:spPr/>
      <dgm:t>
        <a:bodyPr/>
        <a:lstStyle/>
        <a:p>
          <a:r>
            <a:rPr lang="en-US" dirty="0">
              <a:effectLst>
                <a:outerShdw blurRad="38100" dist="38100" dir="2700000" algn="tl">
                  <a:srgbClr val="000000">
                    <a:alpha val="43137"/>
                  </a:srgbClr>
                </a:outerShdw>
              </a:effectLst>
            </a:rPr>
            <a:t>REFACTOR</a:t>
          </a:r>
        </a:p>
      </dgm:t>
    </dgm:pt>
    <dgm:pt modelId="{A03628AE-FBEB-4D2C-88C0-162B83249D4F}" type="sibTrans" cxnId="{F01BBA88-F493-45AF-9019-A28CB9B52574}">
      <dgm:prSet/>
      <dgm:spPr/>
      <dgm:t>
        <a:bodyPr/>
        <a:lstStyle/>
        <a:p>
          <a:endParaRPr lang="en-US"/>
        </a:p>
      </dgm:t>
    </dgm:pt>
    <dgm:pt modelId="{AD36B6C4-6285-412D-B14A-B1D581F4B34D}" type="parTrans" cxnId="{F01BBA88-F493-45AF-9019-A28CB9B52574}">
      <dgm:prSet/>
      <dgm:spPr/>
      <dgm:t>
        <a:bodyPr/>
        <a:lstStyle/>
        <a:p>
          <a:endParaRPr lang="en-US"/>
        </a:p>
      </dgm:t>
    </dgm:pt>
    <dgm:pt modelId="{2356F598-0174-4075-A700-DEE19E1E4118}" type="pres">
      <dgm:prSet presAssocID="{2078D680-5D0E-4EE2-A34E-45DC5D53A79E}" presName="cycle" presStyleCnt="0">
        <dgm:presLayoutVars>
          <dgm:dir/>
          <dgm:resizeHandles val="exact"/>
        </dgm:presLayoutVars>
      </dgm:prSet>
      <dgm:spPr/>
    </dgm:pt>
    <dgm:pt modelId="{B85CA444-8D0B-4CD2-A186-6BFBB4A5637D}" type="pres">
      <dgm:prSet presAssocID="{205B3F42-C2B9-4020-997B-A4087A907FCA}" presName="node" presStyleLbl="node1" presStyleIdx="0" presStyleCnt="3">
        <dgm:presLayoutVars>
          <dgm:bulletEnabled val="1"/>
        </dgm:presLayoutVars>
      </dgm:prSet>
      <dgm:spPr/>
    </dgm:pt>
    <dgm:pt modelId="{5BE5635C-DD69-422F-916F-91B582A4CAF6}" type="pres">
      <dgm:prSet presAssocID="{1544EA1D-53C6-4448-8732-BE5CE40FA728}" presName="sibTrans" presStyleLbl="sibTrans2D1" presStyleIdx="0" presStyleCnt="3"/>
      <dgm:spPr/>
    </dgm:pt>
    <dgm:pt modelId="{CB769563-0CCB-43EF-B4CD-2E662A592930}" type="pres">
      <dgm:prSet presAssocID="{1544EA1D-53C6-4448-8732-BE5CE40FA728}" presName="connectorText" presStyleLbl="sibTrans2D1" presStyleIdx="0" presStyleCnt="3"/>
      <dgm:spPr/>
    </dgm:pt>
    <dgm:pt modelId="{27EB4F24-AA43-4FA5-8959-33687DAFBAF0}" type="pres">
      <dgm:prSet presAssocID="{48A5B694-5603-444F-8E6A-F70B3DF7FD43}" presName="node" presStyleLbl="node1" presStyleIdx="1" presStyleCnt="3">
        <dgm:presLayoutVars>
          <dgm:bulletEnabled val="1"/>
        </dgm:presLayoutVars>
      </dgm:prSet>
      <dgm:spPr/>
    </dgm:pt>
    <dgm:pt modelId="{B4029F4C-8A8E-41CB-B489-9E50E54213BE}" type="pres">
      <dgm:prSet presAssocID="{60945D30-91D5-4137-B172-D0C6C76B48A5}" presName="sibTrans" presStyleLbl="sibTrans2D1" presStyleIdx="1" presStyleCnt="3"/>
      <dgm:spPr/>
    </dgm:pt>
    <dgm:pt modelId="{D7E99DFD-1531-4AB9-86EA-8D6A7E996A37}" type="pres">
      <dgm:prSet presAssocID="{60945D30-91D5-4137-B172-D0C6C76B48A5}" presName="connectorText" presStyleLbl="sibTrans2D1" presStyleIdx="1" presStyleCnt="3"/>
      <dgm:spPr/>
    </dgm:pt>
    <dgm:pt modelId="{B3AE03F5-295B-4D97-9176-C05C4A8293DE}" type="pres">
      <dgm:prSet presAssocID="{A7BD99F0-33FC-4BC4-A96F-021B0B82B553}" presName="node" presStyleLbl="node1" presStyleIdx="2" presStyleCnt="3">
        <dgm:presLayoutVars>
          <dgm:bulletEnabled val="1"/>
        </dgm:presLayoutVars>
      </dgm:prSet>
      <dgm:spPr/>
    </dgm:pt>
    <dgm:pt modelId="{577977CE-FA06-4406-8C0A-D3F37B60187F}" type="pres">
      <dgm:prSet presAssocID="{A03628AE-FBEB-4D2C-88C0-162B83249D4F}" presName="sibTrans" presStyleLbl="sibTrans2D1" presStyleIdx="2" presStyleCnt="3"/>
      <dgm:spPr/>
    </dgm:pt>
    <dgm:pt modelId="{0F57353B-7C86-47E2-9A06-1F53D232D774}" type="pres">
      <dgm:prSet presAssocID="{A03628AE-FBEB-4D2C-88C0-162B83249D4F}" presName="connectorText" presStyleLbl="sibTrans2D1" presStyleIdx="2" presStyleCnt="3"/>
      <dgm:spPr/>
    </dgm:pt>
  </dgm:ptLst>
  <dgm:cxnLst>
    <dgm:cxn modelId="{2DAF0D06-BD9F-4CC9-BA3A-02B102F5F67D}" type="presOf" srcId="{A03628AE-FBEB-4D2C-88C0-162B83249D4F}" destId="{577977CE-FA06-4406-8C0A-D3F37B60187F}" srcOrd="0" destOrd="0" presId="urn:microsoft.com/office/officeart/2005/8/layout/cycle2"/>
    <dgm:cxn modelId="{9DC42914-E48C-4429-BB8C-3F515063CAF5}" type="presOf" srcId="{1544EA1D-53C6-4448-8732-BE5CE40FA728}" destId="{CB769563-0CCB-43EF-B4CD-2E662A592930}" srcOrd="1" destOrd="0" presId="urn:microsoft.com/office/officeart/2005/8/layout/cycle2"/>
    <dgm:cxn modelId="{5DEEE75B-7339-4AE5-B4A9-7DA6B7F2B555}" srcId="{2078D680-5D0E-4EE2-A34E-45DC5D53A79E}" destId="{205B3F42-C2B9-4020-997B-A4087A907FCA}" srcOrd="0" destOrd="0" parTransId="{7603FFB4-63FE-4F32-8BF7-09167B454079}" sibTransId="{1544EA1D-53C6-4448-8732-BE5CE40FA728}"/>
    <dgm:cxn modelId="{A7A40E73-04D5-412F-B230-97E208AD764E}" type="presOf" srcId="{1544EA1D-53C6-4448-8732-BE5CE40FA728}" destId="{5BE5635C-DD69-422F-916F-91B582A4CAF6}" srcOrd="0" destOrd="0" presId="urn:microsoft.com/office/officeart/2005/8/layout/cycle2"/>
    <dgm:cxn modelId="{F01BBA88-F493-45AF-9019-A28CB9B52574}" srcId="{2078D680-5D0E-4EE2-A34E-45DC5D53A79E}" destId="{A7BD99F0-33FC-4BC4-A96F-021B0B82B553}" srcOrd="2" destOrd="0" parTransId="{AD36B6C4-6285-412D-B14A-B1D581F4B34D}" sibTransId="{A03628AE-FBEB-4D2C-88C0-162B83249D4F}"/>
    <dgm:cxn modelId="{02BCA29F-9F50-4006-A5AC-942DE81CCECC}" type="presOf" srcId="{205B3F42-C2B9-4020-997B-A4087A907FCA}" destId="{B85CA444-8D0B-4CD2-A186-6BFBB4A5637D}" srcOrd="0" destOrd="0" presId="urn:microsoft.com/office/officeart/2005/8/layout/cycle2"/>
    <dgm:cxn modelId="{2C679AB1-25E1-4F91-BC4F-E4A181FE7A6C}" type="presOf" srcId="{48A5B694-5603-444F-8E6A-F70B3DF7FD43}" destId="{27EB4F24-AA43-4FA5-8959-33687DAFBAF0}" srcOrd="0" destOrd="0" presId="urn:microsoft.com/office/officeart/2005/8/layout/cycle2"/>
    <dgm:cxn modelId="{C4498AC4-07CB-46ED-B25E-1BE7247CFBD4}" srcId="{2078D680-5D0E-4EE2-A34E-45DC5D53A79E}" destId="{48A5B694-5603-444F-8E6A-F70B3DF7FD43}" srcOrd="1" destOrd="0" parTransId="{EFF67E49-E54B-4494-AD62-84E231B5A311}" sibTransId="{60945D30-91D5-4137-B172-D0C6C76B48A5}"/>
    <dgm:cxn modelId="{6F7FBACD-71FF-41EF-B234-703759B23236}" type="presOf" srcId="{A03628AE-FBEB-4D2C-88C0-162B83249D4F}" destId="{0F57353B-7C86-47E2-9A06-1F53D232D774}" srcOrd="1" destOrd="0" presId="urn:microsoft.com/office/officeart/2005/8/layout/cycle2"/>
    <dgm:cxn modelId="{155E1FD6-BAD9-423D-AECB-647B9855F30C}" type="presOf" srcId="{A7BD99F0-33FC-4BC4-A96F-021B0B82B553}" destId="{B3AE03F5-295B-4D97-9176-C05C4A8293DE}" srcOrd="0" destOrd="0" presId="urn:microsoft.com/office/officeart/2005/8/layout/cycle2"/>
    <dgm:cxn modelId="{9170FEEB-E25A-48D7-99D3-6532FA72CECE}" type="presOf" srcId="{2078D680-5D0E-4EE2-A34E-45DC5D53A79E}" destId="{2356F598-0174-4075-A700-DEE19E1E4118}" srcOrd="0" destOrd="0" presId="urn:microsoft.com/office/officeart/2005/8/layout/cycle2"/>
    <dgm:cxn modelId="{CE2925FA-1F3B-4ECB-B485-E287025388E8}" type="presOf" srcId="{60945D30-91D5-4137-B172-D0C6C76B48A5}" destId="{B4029F4C-8A8E-41CB-B489-9E50E54213BE}" srcOrd="0" destOrd="0" presId="urn:microsoft.com/office/officeart/2005/8/layout/cycle2"/>
    <dgm:cxn modelId="{7DDE32FE-C239-4BF6-852D-CCB10716B9A3}" type="presOf" srcId="{60945D30-91D5-4137-B172-D0C6C76B48A5}" destId="{D7E99DFD-1531-4AB9-86EA-8D6A7E996A37}" srcOrd="1" destOrd="0" presId="urn:microsoft.com/office/officeart/2005/8/layout/cycle2"/>
    <dgm:cxn modelId="{EE27D518-8EE7-4352-BC89-24AFF8EA7ABB}" type="presParOf" srcId="{2356F598-0174-4075-A700-DEE19E1E4118}" destId="{B85CA444-8D0B-4CD2-A186-6BFBB4A5637D}" srcOrd="0" destOrd="0" presId="urn:microsoft.com/office/officeart/2005/8/layout/cycle2"/>
    <dgm:cxn modelId="{882982B2-D959-4FC6-A55A-D3A8F3F9449E}" type="presParOf" srcId="{2356F598-0174-4075-A700-DEE19E1E4118}" destId="{5BE5635C-DD69-422F-916F-91B582A4CAF6}" srcOrd="1" destOrd="0" presId="urn:microsoft.com/office/officeart/2005/8/layout/cycle2"/>
    <dgm:cxn modelId="{2CD16133-D4DE-471C-B00A-B2244F25ABD9}" type="presParOf" srcId="{5BE5635C-DD69-422F-916F-91B582A4CAF6}" destId="{CB769563-0CCB-43EF-B4CD-2E662A592930}" srcOrd="0" destOrd="0" presId="urn:microsoft.com/office/officeart/2005/8/layout/cycle2"/>
    <dgm:cxn modelId="{1FC06FB2-1604-4E0E-ADAF-F244D4B1C789}" type="presParOf" srcId="{2356F598-0174-4075-A700-DEE19E1E4118}" destId="{27EB4F24-AA43-4FA5-8959-33687DAFBAF0}" srcOrd="2" destOrd="0" presId="urn:microsoft.com/office/officeart/2005/8/layout/cycle2"/>
    <dgm:cxn modelId="{1CBA5139-A1D0-4C88-9622-6F5BA0483D0E}" type="presParOf" srcId="{2356F598-0174-4075-A700-DEE19E1E4118}" destId="{B4029F4C-8A8E-41CB-B489-9E50E54213BE}" srcOrd="3" destOrd="0" presId="urn:microsoft.com/office/officeart/2005/8/layout/cycle2"/>
    <dgm:cxn modelId="{F95DFBF5-4C49-4361-9E72-9BD4D610A7E3}" type="presParOf" srcId="{B4029F4C-8A8E-41CB-B489-9E50E54213BE}" destId="{D7E99DFD-1531-4AB9-86EA-8D6A7E996A37}" srcOrd="0" destOrd="0" presId="urn:microsoft.com/office/officeart/2005/8/layout/cycle2"/>
    <dgm:cxn modelId="{3DAF8B55-D94D-454A-AA55-650D77E2900C}" type="presParOf" srcId="{2356F598-0174-4075-A700-DEE19E1E4118}" destId="{B3AE03F5-295B-4D97-9176-C05C4A8293DE}" srcOrd="4" destOrd="0" presId="urn:microsoft.com/office/officeart/2005/8/layout/cycle2"/>
    <dgm:cxn modelId="{51B3B483-3398-4497-BF19-BCB0047D3918}" type="presParOf" srcId="{2356F598-0174-4075-A700-DEE19E1E4118}" destId="{577977CE-FA06-4406-8C0A-D3F37B60187F}" srcOrd="5" destOrd="0" presId="urn:microsoft.com/office/officeart/2005/8/layout/cycle2"/>
    <dgm:cxn modelId="{9F2F5CD9-4692-4E54-9DC6-4DD8CA8CE66A}" type="presParOf" srcId="{577977CE-FA06-4406-8C0A-D3F37B60187F}" destId="{0F57353B-7C86-47E2-9A06-1F53D232D774}"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078D680-5D0E-4EE2-A34E-45DC5D53A79E}" type="doc">
      <dgm:prSet loTypeId="urn:microsoft.com/office/officeart/2005/8/layout/cycle2" loCatId="cycle" qsTypeId="urn:microsoft.com/office/officeart/2005/8/quickstyle/3d3" qsCatId="3D" csTypeId="urn:microsoft.com/office/officeart/2005/8/colors/accent1_2" csCatId="accent1" phldr="1"/>
      <dgm:spPr/>
      <dgm:t>
        <a:bodyPr/>
        <a:lstStyle/>
        <a:p>
          <a:endParaRPr lang="en-US"/>
        </a:p>
      </dgm:t>
    </dgm:pt>
    <dgm:pt modelId="{205B3F42-C2B9-4020-997B-A4087A907FCA}">
      <dgm:prSet phldrT="[Text]"/>
      <dgm:spPr>
        <a:solidFill>
          <a:srgbClr val="FF0000"/>
        </a:solidFill>
      </dgm:spPr>
      <dgm:t>
        <a:bodyPr/>
        <a:lstStyle/>
        <a:p>
          <a:r>
            <a:rPr lang="en-US" dirty="0">
              <a:effectLst>
                <a:outerShdw blurRad="38100" dist="38100" dir="2700000" algn="tl">
                  <a:srgbClr val="000000">
                    <a:alpha val="43137"/>
                  </a:srgbClr>
                </a:outerShdw>
              </a:effectLst>
            </a:rPr>
            <a:t>RED</a:t>
          </a:r>
        </a:p>
        <a:p>
          <a:r>
            <a:rPr lang="en-US" dirty="0">
              <a:effectLst>
                <a:outerShdw blurRad="38100" dist="38100" dir="2700000" algn="tl">
                  <a:srgbClr val="000000">
                    <a:alpha val="43137"/>
                  </a:srgbClr>
                </a:outerShdw>
              </a:effectLst>
            </a:rPr>
            <a:t>(fail)</a:t>
          </a:r>
        </a:p>
      </dgm:t>
    </dgm:pt>
    <dgm:pt modelId="{7603FFB4-63FE-4F32-8BF7-09167B454079}" type="parTrans" cxnId="{5DEEE75B-7339-4AE5-B4A9-7DA6B7F2B555}">
      <dgm:prSet/>
      <dgm:spPr/>
      <dgm:t>
        <a:bodyPr/>
        <a:lstStyle/>
        <a:p>
          <a:endParaRPr lang="en-US"/>
        </a:p>
      </dgm:t>
    </dgm:pt>
    <dgm:pt modelId="{1544EA1D-53C6-4448-8732-BE5CE40FA728}" type="sibTrans" cxnId="{5DEEE75B-7339-4AE5-B4A9-7DA6B7F2B555}">
      <dgm:prSet/>
      <dgm:spPr/>
      <dgm:t>
        <a:bodyPr/>
        <a:lstStyle/>
        <a:p>
          <a:endParaRPr lang="en-US"/>
        </a:p>
      </dgm:t>
    </dgm:pt>
    <dgm:pt modelId="{48A5B694-5603-444F-8E6A-F70B3DF7FD43}">
      <dgm:prSet phldrT="[Text]"/>
      <dgm:spPr>
        <a:solidFill>
          <a:srgbClr val="00B050"/>
        </a:solidFill>
      </dgm:spPr>
      <dgm:t>
        <a:bodyPr/>
        <a:lstStyle/>
        <a:p>
          <a:r>
            <a:rPr lang="en-US" dirty="0">
              <a:effectLst>
                <a:outerShdw blurRad="38100" dist="38100" dir="2700000" algn="tl">
                  <a:srgbClr val="000000">
                    <a:alpha val="43137"/>
                  </a:srgbClr>
                </a:outerShdw>
              </a:effectLst>
            </a:rPr>
            <a:t>GREEN</a:t>
          </a:r>
        </a:p>
        <a:p>
          <a:r>
            <a:rPr lang="en-US" dirty="0">
              <a:effectLst>
                <a:outerShdw blurRad="38100" dist="38100" dir="2700000" algn="tl">
                  <a:srgbClr val="000000">
                    <a:alpha val="43137"/>
                  </a:srgbClr>
                </a:outerShdw>
              </a:effectLst>
            </a:rPr>
            <a:t>(pass)</a:t>
          </a:r>
        </a:p>
      </dgm:t>
    </dgm:pt>
    <dgm:pt modelId="{60945D30-91D5-4137-B172-D0C6C76B48A5}" type="sibTrans" cxnId="{C4498AC4-07CB-46ED-B25E-1BE7247CFBD4}">
      <dgm:prSet/>
      <dgm:spPr/>
      <dgm:t>
        <a:bodyPr/>
        <a:lstStyle/>
        <a:p>
          <a:endParaRPr lang="en-US"/>
        </a:p>
      </dgm:t>
    </dgm:pt>
    <dgm:pt modelId="{EFF67E49-E54B-4494-AD62-84E231B5A311}" type="parTrans" cxnId="{C4498AC4-07CB-46ED-B25E-1BE7247CFBD4}">
      <dgm:prSet/>
      <dgm:spPr/>
      <dgm:t>
        <a:bodyPr/>
        <a:lstStyle/>
        <a:p>
          <a:endParaRPr lang="en-US"/>
        </a:p>
      </dgm:t>
    </dgm:pt>
    <dgm:pt modelId="{A7BD99F0-33FC-4BC4-A96F-021B0B82B553}">
      <dgm:prSet phldrT="[Text]"/>
      <dgm:spPr/>
      <dgm:t>
        <a:bodyPr/>
        <a:lstStyle/>
        <a:p>
          <a:r>
            <a:rPr lang="en-US" dirty="0">
              <a:effectLst>
                <a:outerShdw blurRad="38100" dist="38100" dir="2700000" algn="tl">
                  <a:srgbClr val="000000">
                    <a:alpha val="43137"/>
                  </a:srgbClr>
                </a:outerShdw>
              </a:effectLst>
            </a:rPr>
            <a:t>REFACTOR</a:t>
          </a:r>
        </a:p>
      </dgm:t>
    </dgm:pt>
    <dgm:pt modelId="{A03628AE-FBEB-4D2C-88C0-162B83249D4F}" type="sibTrans" cxnId="{F01BBA88-F493-45AF-9019-A28CB9B52574}">
      <dgm:prSet/>
      <dgm:spPr/>
      <dgm:t>
        <a:bodyPr/>
        <a:lstStyle/>
        <a:p>
          <a:endParaRPr lang="en-US"/>
        </a:p>
      </dgm:t>
    </dgm:pt>
    <dgm:pt modelId="{AD36B6C4-6285-412D-B14A-B1D581F4B34D}" type="parTrans" cxnId="{F01BBA88-F493-45AF-9019-A28CB9B52574}">
      <dgm:prSet/>
      <dgm:spPr/>
      <dgm:t>
        <a:bodyPr/>
        <a:lstStyle/>
        <a:p>
          <a:endParaRPr lang="en-US"/>
        </a:p>
      </dgm:t>
    </dgm:pt>
    <dgm:pt modelId="{2356F598-0174-4075-A700-DEE19E1E4118}" type="pres">
      <dgm:prSet presAssocID="{2078D680-5D0E-4EE2-A34E-45DC5D53A79E}" presName="cycle" presStyleCnt="0">
        <dgm:presLayoutVars>
          <dgm:dir/>
          <dgm:resizeHandles val="exact"/>
        </dgm:presLayoutVars>
      </dgm:prSet>
      <dgm:spPr/>
    </dgm:pt>
    <dgm:pt modelId="{B85CA444-8D0B-4CD2-A186-6BFBB4A5637D}" type="pres">
      <dgm:prSet presAssocID="{205B3F42-C2B9-4020-997B-A4087A907FCA}" presName="node" presStyleLbl="node1" presStyleIdx="0" presStyleCnt="3">
        <dgm:presLayoutVars>
          <dgm:bulletEnabled val="1"/>
        </dgm:presLayoutVars>
      </dgm:prSet>
      <dgm:spPr/>
    </dgm:pt>
    <dgm:pt modelId="{5BE5635C-DD69-422F-916F-91B582A4CAF6}" type="pres">
      <dgm:prSet presAssocID="{1544EA1D-53C6-4448-8732-BE5CE40FA728}" presName="sibTrans" presStyleLbl="sibTrans2D1" presStyleIdx="0" presStyleCnt="3"/>
      <dgm:spPr/>
    </dgm:pt>
    <dgm:pt modelId="{CB769563-0CCB-43EF-B4CD-2E662A592930}" type="pres">
      <dgm:prSet presAssocID="{1544EA1D-53C6-4448-8732-BE5CE40FA728}" presName="connectorText" presStyleLbl="sibTrans2D1" presStyleIdx="0" presStyleCnt="3"/>
      <dgm:spPr/>
    </dgm:pt>
    <dgm:pt modelId="{27EB4F24-AA43-4FA5-8959-33687DAFBAF0}" type="pres">
      <dgm:prSet presAssocID="{48A5B694-5603-444F-8E6A-F70B3DF7FD43}" presName="node" presStyleLbl="node1" presStyleIdx="1" presStyleCnt="3">
        <dgm:presLayoutVars>
          <dgm:bulletEnabled val="1"/>
        </dgm:presLayoutVars>
      </dgm:prSet>
      <dgm:spPr/>
    </dgm:pt>
    <dgm:pt modelId="{B4029F4C-8A8E-41CB-B489-9E50E54213BE}" type="pres">
      <dgm:prSet presAssocID="{60945D30-91D5-4137-B172-D0C6C76B48A5}" presName="sibTrans" presStyleLbl="sibTrans2D1" presStyleIdx="1" presStyleCnt="3"/>
      <dgm:spPr/>
    </dgm:pt>
    <dgm:pt modelId="{D7E99DFD-1531-4AB9-86EA-8D6A7E996A37}" type="pres">
      <dgm:prSet presAssocID="{60945D30-91D5-4137-B172-D0C6C76B48A5}" presName="connectorText" presStyleLbl="sibTrans2D1" presStyleIdx="1" presStyleCnt="3"/>
      <dgm:spPr/>
    </dgm:pt>
    <dgm:pt modelId="{B3AE03F5-295B-4D97-9176-C05C4A8293DE}" type="pres">
      <dgm:prSet presAssocID="{A7BD99F0-33FC-4BC4-A96F-021B0B82B553}" presName="node" presStyleLbl="node1" presStyleIdx="2" presStyleCnt="3">
        <dgm:presLayoutVars>
          <dgm:bulletEnabled val="1"/>
        </dgm:presLayoutVars>
      </dgm:prSet>
      <dgm:spPr/>
    </dgm:pt>
    <dgm:pt modelId="{577977CE-FA06-4406-8C0A-D3F37B60187F}" type="pres">
      <dgm:prSet presAssocID="{A03628AE-FBEB-4D2C-88C0-162B83249D4F}" presName="sibTrans" presStyleLbl="sibTrans2D1" presStyleIdx="2" presStyleCnt="3"/>
      <dgm:spPr/>
    </dgm:pt>
    <dgm:pt modelId="{0F57353B-7C86-47E2-9A06-1F53D232D774}" type="pres">
      <dgm:prSet presAssocID="{A03628AE-FBEB-4D2C-88C0-162B83249D4F}" presName="connectorText" presStyleLbl="sibTrans2D1" presStyleIdx="2" presStyleCnt="3"/>
      <dgm:spPr/>
    </dgm:pt>
  </dgm:ptLst>
  <dgm:cxnLst>
    <dgm:cxn modelId="{2DAF0D06-BD9F-4CC9-BA3A-02B102F5F67D}" type="presOf" srcId="{A03628AE-FBEB-4D2C-88C0-162B83249D4F}" destId="{577977CE-FA06-4406-8C0A-D3F37B60187F}" srcOrd="0" destOrd="0" presId="urn:microsoft.com/office/officeart/2005/8/layout/cycle2"/>
    <dgm:cxn modelId="{9DC42914-E48C-4429-BB8C-3F515063CAF5}" type="presOf" srcId="{1544EA1D-53C6-4448-8732-BE5CE40FA728}" destId="{CB769563-0CCB-43EF-B4CD-2E662A592930}" srcOrd="1" destOrd="0" presId="urn:microsoft.com/office/officeart/2005/8/layout/cycle2"/>
    <dgm:cxn modelId="{5DEEE75B-7339-4AE5-B4A9-7DA6B7F2B555}" srcId="{2078D680-5D0E-4EE2-A34E-45DC5D53A79E}" destId="{205B3F42-C2B9-4020-997B-A4087A907FCA}" srcOrd="0" destOrd="0" parTransId="{7603FFB4-63FE-4F32-8BF7-09167B454079}" sibTransId="{1544EA1D-53C6-4448-8732-BE5CE40FA728}"/>
    <dgm:cxn modelId="{A7A40E73-04D5-412F-B230-97E208AD764E}" type="presOf" srcId="{1544EA1D-53C6-4448-8732-BE5CE40FA728}" destId="{5BE5635C-DD69-422F-916F-91B582A4CAF6}" srcOrd="0" destOrd="0" presId="urn:microsoft.com/office/officeart/2005/8/layout/cycle2"/>
    <dgm:cxn modelId="{F01BBA88-F493-45AF-9019-A28CB9B52574}" srcId="{2078D680-5D0E-4EE2-A34E-45DC5D53A79E}" destId="{A7BD99F0-33FC-4BC4-A96F-021B0B82B553}" srcOrd="2" destOrd="0" parTransId="{AD36B6C4-6285-412D-B14A-B1D581F4B34D}" sibTransId="{A03628AE-FBEB-4D2C-88C0-162B83249D4F}"/>
    <dgm:cxn modelId="{02BCA29F-9F50-4006-A5AC-942DE81CCECC}" type="presOf" srcId="{205B3F42-C2B9-4020-997B-A4087A907FCA}" destId="{B85CA444-8D0B-4CD2-A186-6BFBB4A5637D}" srcOrd="0" destOrd="0" presId="urn:microsoft.com/office/officeart/2005/8/layout/cycle2"/>
    <dgm:cxn modelId="{2C679AB1-25E1-4F91-BC4F-E4A181FE7A6C}" type="presOf" srcId="{48A5B694-5603-444F-8E6A-F70B3DF7FD43}" destId="{27EB4F24-AA43-4FA5-8959-33687DAFBAF0}" srcOrd="0" destOrd="0" presId="urn:microsoft.com/office/officeart/2005/8/layout/cycle2"/>
    <dgm:cxn modelId="{C4498AC4-07CB-46ED-B25E-1BE7247CFBD4}" srcId="{2078D680-5D0E-4EE2-A34E-45DC5D53A79E}" destId="{48A5B694-5603-444F-8E6A-F70B3DF7FD43}" srcOrd="1" destOrd="0" parTransId="{EFF67E49-E54B-4494-AD62-84E231B5A311}" sibTransId="{60945D30-91D5-4137-B172-D0C6C76B48A5}"/>
    <dgm:cxn modelId="{6F7FBACD-71FF-41EF-B234-703759B23236}" type="presOf" srcId="{A03628AE-FBEB-4D2C-88C0-162B83249D4F}" destId="{0F57353B-7C86-47E2-9A06-1F53D232D774}" srcOrd="1" destOrd="0" presId="urn:microsoft.com/office/officeart/2005/8/layout/cycle2"/>
    <dgm:cxn modelId="{155E1FD6-BAD9-423D-AECB-647B9855F30C}" type="presOf" srcId="{A7BD99F0-33FC-4BC4-A96F-021B0B82B553}" destId="{B3AE03F5-295B-4D97-9176-C05C4A8293DE}" srcOrd="0" destOrd="0" presId="urn:microsoft.com/office/officeart/2005/8/layout/cycle2"/>
    <dgm:cxn modelId="{9170FEEB-E25A-48D7-99D3-6532FA72CECE}" type="presOf" srcId="{2078D680-5D0E-4EE2-A34E-45DC5D53A79E}" destId="{2356F598-0174-4075-A700-DEE19E1E4118}" srcOrd="0" destOrd="0" presId="urn:microsoft.com/office/officeart/2005/8/layout/cycle2"/>
    <dgm:cxn modelId="{CE2925FA-1F3B-4ECB-B485-E287025388E8}" type="presOf" srcId="{60945D30-91D5-4137-B172-D0C6C76B48A5}" destId="{B4029F4C-8A8E-41CB-B489-9E50E54213BE}" srcOrd="0" destOrd="0" presId="urn:microsoft.com/office/officeart/2005/8/layout/cycle2"/>
    <dgm:cxn modelId="{7DDE32FE-C239-4BF6-852D-CCB10716B9A3}" type="presOf" srcId="{60945D30-91D5-4137-B172-D0C6C76B48A5}" destId="{D7E99DFD-1531-4AB9-86EA-8D6A7E996A37}" srcOrd="1" destOrd="0" presId="urn:microsoft.com/office/officeart/2005/8/layout/cycle2"/>
    <dgm:cxn modelId="{EE27D518-8EE7-4352-BC89-24AFF8EA7ABB}" type="presParOf" srcId="{2356F598-0174-4075-A700-DEE19E1E4118}" destId="{B85CA444-8D0B-4CD2-A186-6BFBB4A5637D}" srcOrd="0" destOrd="0" presId="urn:microsoft.com/office/officeart/2005/8/layout/cycle2"/>
    <dgm:cxn modelId="{882982B2-D959-4FC6-A55A-D3A8F3F9449E}" type="presParOf" srcId="{2356F598-0174-4075-A700-DEE19E1E4118}" destId="{5BE5635C-DD69-422F-916F-91B582A4CAF6}" srcOrd="1" destOrd="0" presId="urn:microsoft.com/office/officeart/2005/8/layout/cycle2"/>
    <dgm:cxn modelId="{2CD16133-D4DE-471C-B00A-B2244F25ABD9}" type="presParOf" srcId="{5BE5635C-DD69-422F-916F-91B582A4CAF6}" destId="{CB769563-0CCB-43EF-B4CD-2E662A592930}" srcOrd="0" destOrd="0" presId="urn:microsoft.com/office/officeart/2005/8/layout/cycle2"/>
    <dgm:cxn modelId="{1FC06FB2-1604-4E0E-ADAF-F244D4B1C789}" type="presParOf" srcId="{2356F598-0174-4075-A700-DEE19E1E4118}" destId="{27EB4F24-AA43-4FA5-8959-33687DAFBAF0}" srcOrd="2" destOrd="0" presId="urn:microsoft.com/office/officeart/2005/8/layout/cycle2"/>
    <dgm:cxn modelId="{1CBA5139-A1D0-4C88-9622-6F5BA0483D0E}" type="presParOf" srcId="{2356F598-0174-4075-A700-DEE19E1E4118}" destId="{B4029F4C-8A8E-41CB-B489-9E50E54213BE}" srcOrd="3" destOrd="0" presId="urn:microsoft.com/office/officeart/2005/8/layout/cycle2"/>
    <dgm:cxn modelId="{F95DFBF5-4C49-4361-9E72-9BD4D610A7E3}" type="presParOf" srcId="{B4029F4C-8A8E-41CB-B489-9E50E54213BE}" destId="{D7E99DFD-1531-4AB9-86EA-8D6A7E996A37}" srcOrd="0" destOrd="0" presId="urn:microsoft.com/office/officeart/2005/8/layout/cycle2"/>
    <dgm:cxn modelId="{3DAF8B55-D94D-454A-AA55-650D77E2900C}" type="presParOf" srcId="{2356F598-0174-4075-A700-DEE19E1E4118}" destId="{B3AE03F5-295B-4D97-9176-C05C4A8293DE}" srcOrd="4" destOrd="0" presId="urn:microsoft.com/office/officeart/2005/8/layout/cycle2"/>
    <dgm:cxn modelId="{51B3B483-3398-4497-BF19-BCB0047D3918}" type="presParOf" srcId="{2356F598-0174-4075-A700-DEE19E1E4118}" destId="{577977CE-FA06-4406-8C0A-D3F37B60187F}" srcOrd="5" destOrd="0" presId="urn:microsoft.com/office/officeart/2005/8/layout/cycle2"/>
    <dgm:cxn modelId="{9F2F5CD9-4692-4E54-9DC6-4DD8CA8CE66A}" type="presParOf" srcId="{577977CE-FA06-4406-8C0A-D3F37B60187F}" destId="{0F57353B-7C86-47E2-9A06-1F53D232D774}"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078D680-5D0E-4EE2-A34E-45DC5D53A79E}" type="doc">
      <dgm:prSet loTypeId="urn:microsoft.com/office/officeart/2005/8/layout/cycle2" loCatId="cycle" qsTypeId="urn:microsoft.com/office/officeart/2005/8/quickstyle/3d3" qsCatId="3D" csTypeId="urn:microsoft.com/office/officeart/2005/8/colors/accent1_2" csCatId="accent1" phldr="1"/>
      <dgm:spPr/>
      <dgm:t>
        <a:bodyPr/>
        <a:lstStyle/>
        <a:p>
          <a:endParaRPr lang="en-US"/>
        </a:p>
      </dgm:t>
    </dgm:pt>
    <dgm:pt modelId="{205B3F42-C2B9-4020-997B-A4087A907FCA}">
      <dgm:prSet phldrT="[Text]"/>
      <dgm:spPr>
        <a:solidFill>
          <a:srgbClr val="FF0000"/>
        </a:solidFill>
      </dgm:spPr>
      <dgm:t>
        <a:bodyPr/>
        <a:lstStyle/>
        <a:p>
          <a:r>
            <a:rPr lang="en-US" dirty="0">
              <a:effectLst>
                <a:outerShdw blurRad="38100" dist="38100" dir="2700000" algn="tl">
                  <a:srgbClr val="000000">
                    <a:alpha val="43137"/>
                  </a:srgbClr>
                </a:outerShdw>
              </a:effectLst>
            </a:rPr>
            <a:t>RED</a:t>
          </a:r>
        </a:p>
        <a:p>
          <a:r>
            <a:rPr lang="en-US" dirty="0">
              <a:effectLst>
                <a:outerShdw blurRad="38100" dist="38100" dir="2700000" algn="tl">
                  <a:srgbClr val="000000">
                    <a:alpha val="43137"/>
                  </a:srgbClr>
                </a:outerShdw>
              </a:effectLst>
            </a:rPr>
            <a:t>(fail)</a:t>
          </a:r>
        </a:p>
      </dgm:t>
    </dgm:pt>
    <dgm:pt modelId="{7603FFB4-63FE-4F32-8BF7-09167B454079}" type="parTrans" cxnId="{5DEEE75B-7339-4AE5-B4A9-7DA6B7F2B555}">
      <dgm:prSet/>
      <dgm:spPr/>
      <dgm:t>
        <a:bodyPr/>
        <a:lstStyle/>
        <a:p>
          <a:endParaRPr lang="en-US"/>
        </a:p>
      </dgm:t>
    </dgm:pt>
    <dgm:pt modelId="{1544EA1D-53C6-4448-8732-BE5CE40FA728}" type="sibTrans" cxnId="{5DEEE75B-7339-4AE5-B4A9-7DA6B7F2B555}">
      <dgm:prSet/>
      <dgm:spPr/>
      <dgm:t>
        <a:bodyPr/>
        <a:lstStyle/>
        <a:p>
          <a:endParaRPr lang="en-US"/>
        </a:p>
      </dgm:t>
    </dgm:pt>
    <dgm:pt modelId="{48A5B694-5603-444F-8E6A-F70B3DF7FD43}">
      <dgm:prSet phldrT="[Text]"/>
      <dgm:spPr>
        <a:solidFill>
          <a:srgbClr val="00B050"/>
        </a:solidFill>
      </dgm:spPr>
      <dgm:t>
        <a:bodyPr/>
        <a:lstStyle/>
        <a:p>
          <a:r>
            <a:rPr lang="en-US" dirty="0">
              <a:effectLst>
                <a:outerShdw blurRad="38100" dist="38100" dir="2700000" algn="tl">
                  <a:srgbClr val="000000">
                    <a:alpha val="43137"/>
                  </a:srgbClr>
                </a:outerShdw>
              </a:effectLst>
            </a:rPr>
            <a:t>GREEN</a:t>
          </a:r>
        </a:p>
        <a:p>
          <a:r>
            <a:rPr lang="en-US" dirty="0">
              <a:effectLst>
                <a:outerShdw blurRad="38100" dist="38100" dir="2700000" algn="tl">
                  <a:srgbClr val="000000">
                    <a:alpha val="43137"/>
                  </a:srgbClr>
                </a:outerShdw>
              </a:effectLst>
            </a:rPr>
            <a:t>(pass)</a:t>
          </a:r>
        </a:p>
      </dgm:t>
    </dgm:pt>
    <dgm:pt modelId="{60945D30-91D5-4137-B172-D0C6C76B48A5}" type="sibTrans" cxnId="{C4498AC4-07CB-46ED-B25E-1BE7247CFBD4}">
      <dgm:prSet/>
      <dgm:spPr/>
      <dgm:t>
        <a:bodyPr/>
        <a:lstStyle/>
        <a:p>
          <a:endParaRPr lang="en-US"/>
        </a:p>
      </dgm:t>
    </dgm:pt>
    <dgm:pt modelId="{EFF67E49-E54B-4494-AD62-84E231B5A311}" type="parTrans" cxnId="{C4498AC4-07CB-46ED-B25E-1BE7247CFBD4}">
      <dgm:prSet/>
      <dgm:spPr/>
      <dgm:t>
        <a:bodyPr/>
        <a:lstStyle/>
        <a:p>
          <a:endParaRPr lang="en-US"/>
        </a:p>
      </dgm:t>
    </dgm:pt>
    <dgm:pt modelId="{A7BD99F0-33FC-4BC4-A96F-021B0B82B553}">
      <dgm:prSet phldrT="[Text]"/>
      <dgm:spPr/>
      <dgm:t>
        <a:bodyPr/>
        <a:lstStyle/>
        <a:p>
          <a:r>
            <a:rPr lang="en-US" dirty="0">
              <a:effectLst>
                <a:outerShdw blurRad="38100" dist="38100" dir="2700000" algn="tl">
                  <a:srgbClr val="000000">
                    <a:alpha val="43137"/>
                  </a:srgbClr>
                </a:outerShdw>
              </a:effectLst>
            </a:rPr>
            <a:t>REFACTOR</a:t>
          </a:r>
        </a:p>
      </dgm:t>
    </dgm:pt>
    <dgm:pt modelId="{A03628AE-FBEB-4D2C-88C0-162B83249D4F}" type="sibTrans" cxnId="{F01BBA88-F493-45AF-9019-A28CB9B52574}">
      <dgm:prSet/>
      <dgm:spPr/>
      <dgm:t>
        <a:bodyPr/>
        <a:lstStyle/>
        <a:p>
          <a:endParaRPr lang="en-US"/>
        </a:p>
      </dgm:t>
    </dgm:pt>
    <dgm:pt modelId="{AD36B6C4-6285-412D-B14A-B1D581F4B34D}" type="parTrans" cxnId="{F01BBA88-F493-45AF-9019-A28CB9B52574}">
      <dgm:prSet/>
      <dgm:spPr/>
      <dgm:t>
        <a:bodyPr/>
        <a:lstStyle/>
        <a:p>
          <a:endParaRPr lang="en-US"/>
        </a:p>
      </dgm:t>
    </dgm:pt>
    <dgm:pt modelId="{2356F598-0174-4075-A700-DEE19E1E4118}" type="pres">
      <dgm:prSet presAssocID="{2078D680-5D0E-4EE2-A34E-45DC5D53A79E}" presName="cycle" presStyleCnt="0">
        <dgm:presLayoutVars>
          <dgm:dir/>
          <dgm:resizeHandles val="exact"/>
        </dgm:presLayoutVars>
      </dgm:prSet>
      <dgm:spPr/>
    </dgm:pt>
    <dgm:pt modelId="{B85CA444-8D0B-4CD2-A186-6BFBB4A5637D}" type="pres">
      <dgm:prSet presAssocID="{205B3F42-C2B9-4020-997B-A4087A907FCA}" presName="node" presStyleLbl="node1" presStyleIdx="0" presStyleCnt="3">
        <dgm:presLayoutVars>
          <dgm:bulletEnabled val="1"/>
        </dgm:presLayoutVars>
      </dgm:prSet>
      <dgm:spPr/>
    </dgm:pt>
    <dgm:pt modelId="{5BE5635C-DD69-422F-916F-91B582A4CAF6}" type="pres">
      <dgm:prSet presAssocID="{1544EA1D-53C6-4448-8732-BE5CE40FA728}" presName="sibTrans" presStyleLbl="sibTrans2D1" presStyleIdx="0" presStyleCnt="3"/>
      <dgm:spPr/>
    </dgm:pt>
    <dgm:pt modelId="{CB769563-0CCB-43EF-B4CD-2E662A592930}" type="pres">
      <dgm:prSet presAssocID="{1544EA1D-53C6-4448-8732-BE5CE40FA728}" presName="connectorText" presStyleLbl="sibTrans2D1" presStyleIdx="0" presStyleCnt="3"/>
      <dgm:spPr/>
    </dgm:pt>
    <dgm:pt modelId="{27EB4F24-AA43-4FA5-8959-33687DAFBAF0}" type="pres">
      <dgm:prSet presAssocID="{48A5B694-5603-444F-8E6A-F70B3DF7FD43}" presName="node" presStyleLbl="node1" presStyleIdx="1" presStyleCnt="3">
        <dgm:presLayoutVars>
          <dgm:bulletEnabled val="1"/>
        </dgm:presLayoutVars>
      </dgm:prSet>
      <dgm:spPr/>
    </dgm:pt>
    <dgm:pt modelId="{B4029F4C-8A8E-41CB-B489-9E50E54213BE}" type="pres">
      <dgm:prSet presAssocID="{60945D30-91D5-4137-B172-D0C6C76B48A5}" presName="sibTrans" presStyleLbl="sibTrans2D1" presStyleIdx="1" presStyleCnt="3"/>
      <dgm:spPr/>
    </dgm:pt>
    <dgm:pt modelId="{D7E99DFD-1531-4AB9-86EA-8D6A7E996A37}" type="pres">
      <dgm:prSet presAssocID="{60945D30-91D5-4137-B172-D0C6C76B48A5}" presName="connectorText" presStyleLbl="sibTrans2D1" presStyleIdx="1" presStyleCnt="3"/>
      <dgm:spPr/>
    </dgm:pt>
    <dgm:pt modelId="{B3AE03F5-295B-4D97-9176-C05C4A8293DE}" type="pres">
      <dgm:prSet presAssocID="{A7BD99F0-33FC-4BC4-A96F-021B0B82B553}" presName="node" presStyleLbl="node1" presStyleIdx="2" presStyleCnt="3">
        <dgm:presLayoutVars>
          <dgm:bulletEnabled val="1"/>
        </dgm:presLayoutVars>
      </dgm:prSet>
      <dgm:spPr/>
    </dgm:pt>
    <dgm:pt modelId="{577977CE-FA06-4406-8C0A-D3F37B60187F}" type="pres">
      <dgm:prSet presAssocID="{A03628AE-FBEB-4D2C-88C0-162B83249D4F}" presName="sibTrans" presStyleLbl="sibTrans2D1" presStyleIdx="2" presStyleCnt="3"/>
      <dgm:spPr/>
    </dgm:pt>
    <dgm:pt modelId="{0F57353B-7C86-47E2-9A06-1F53D232D774}" type="pres">
      <dgm:prSet presAssocID="{A03628AE-FBEB-4D2C-88C0-162B83249D4F}" presName="connectorText" presStyleLbl="sibTrans2D1" presStyleIdx="2" presStyleCnt="3"/>
      <dgm:spPr/>
    </dgm:pt>
  </dgm:ptLst>
  <dgm:cxnLst>
    <dgm:cxn modelId="{2DAF0D06-BD9F-4CC9-BA3A-02B102F5F67D}" type="presOf" srcId="{A03628AE-FBEB-4D2C-88C0-162B83249D4F}" destId="{577977CE-FA06-4406-8C0A-D3F37B60187F}" srcOrd="0" destOrd="0" presId="urn:microsoft.com/office/officeart/2005/8/layout/cycle2"/>
    <dgm:cxn modelId="{9DC42914-E48C-4429-BB8C-3F515063CAF5}" type="presOf" srcId="{1544EA1D-53C6-4448-8732-BE5CE40FA728}" destId="{CB769563-0CCB-43EF-B4CD-2E662A592930}" srcOrd="1" destOrd="0" presId="urn:microsoft.com/office/officeart/2005/8/layout/cycle2"/>
    <dgm:cxn modelId="{5DEEE75B-7339-4AE5-B4A9-7DA6B7F2B555}" srcId="{2078D680-5D0E-4EE2-A34E-45DC5D53A79E}" destId="{205B3F42-C2B9-4020-997B-A4087A907FCA}" srcOrd="0" destOrd="0" parTransId="{7603FFB4-63FE-4F32-8BF7-09167B454079}" sibTransId="{1544EA1D-53C6-4448-8732-BE5CE40FA728}"/>
    <dgm:cxn modelId="{A7A40E73-04D5-412F-B230-97E208AD764E}" type="presOf" srcId="{1544EA1D-53C6-4448-8732-BE5CE40FA728}" destId="{5BE5635C-DD69-422F-916F-91B582A4CAF6}" srcOrd="0" destOrd="0" presId="urn:microsoft.com/office/officeart/2005/8/layout/cycle2"/>
    <dgm:cxn modelId="{F01BBA88-F493-45AF-9019-A28CB9B52574}" srcId="{2078D680-5D0E-4EE2-A34E-45DC5D53A79E}" destId="{A7BD99F0-33FC-4BC4-A96F-021B0B82B553}" srcOrd="2" destOrd="0" parTransId="{AD36B6C4-6285-412D-B14A-B1D581F4B34D}" sibTransId="{A03628AE-FBEB-4D2C-88C0-162B83249D4F}"/>
    <dgm:cxn modelId="{02BCA29F-9F50-4006-A5AC-942DE81CCECC}" type="presOf" srcId="{205B3F42-C2B9-4020-997B-A4087A907FCA}" destId="{B85CA444-8D0B-4CD2-A186-6BFBB4A5637D}" srcOrd="0" destOrd="0" presId="urn:microsoft.com/office/officeart/2005/8/layout/cycle2"/>
    <dgm:cxn modelId="{2C679AB1-25E1-4F91-BC4F-E4A181FE7A6C}" type="presOf" srcId="{48A5B694-5603-444F-8E6A-F70B3DF7FD43}" destId="{27EB4F24-AA43-4FA5-8959-33687DAFBAF0}" srcOrd="0" destOrd="0" presId="urn:microsoft.com/office/officeart/2005/8/layout/cycle2"/>
    <dgm:cxn modelId="{C4498AC4-07CB-46ED-B25E-1BE7247CFBD4}" srcId="{2078D680-5D0E-4EE2-A34E-45DC5D53A79E}" destId="{48A5B694-5603-444F-8E6A-F70B3DF7FD43}" srcOrd="1" destOrd="0" parTransId="{EFF67E49-E54B-4494-AD62-84E231B5A311}" sibTransId="{60945D30-91D5-4137-B172-D0C6C76B48A5}"/>
    <dgm:cxn modelId="{6F7FBACD-71FF-41EF-B234-703759B23236}" type="presOf" srcId="{A03628AE-FBEB-4D2C-88C0-162B83249D4F}" destId="{0F57353B-7C86-47E2-9A06-1F53D232D774}" srcOrd="1" destOrd="0" presId="urn:microsoft.com/office/officeart/2005/8/layout/cycle2"/>
    <dgm:cxn modelId="{155E1FD6-BAD9-423D-AECB-647B9855F30C}" type="presOf" srcId="{A7BD99F0-33FC-4BC4-A96F-021B0B82B553}" destId="{B3AE03F5-295B-4D97-9176-C05C4A8293DE}" srcOrd="0" destOrd="0" presId="urn:microsoft.com/office/officeart/2005/8/layout/cycle2"/>
    <dgm:cxn modelId="{9170FEEB-E25A-48D7-99D3-6532FA72CECE}" type="presOf" srcId="{2078D680-5D0E-4EE2-A34E-45DC5D53A79E}" destId="{2356F598-0174-4075-A700-DEE19E1E4118}" srcOrd="0" destOrd="0" presId="urn:microsoft.com/office/officeart/2005/8/layout/cycle2"/>
    <dgm:cxn modelId="{CE2925FA-1F3B-4ECB-B485-E287025388E8}" type="presOf" srcId="{60945D30-91D5-4137-B172-D0C6C76B48A5}" destId="{B4029F4C-8A8E-41CB-B489-9E50E54213BE}" srcOrd="0" destOrd="0" presId="urn:microsoft.com/office/officeart/2005/8/layout/cycle2"/>
    <dgm:cxn modelId="{7DDE32FE-C239-4BF6-852D-CCB10716B9A3}" type="presOf" srcId="{60945D30-91D5-4137-B172-D0C6C76B48A5}" destId="{D7E99DFD-1531-4AB9-86EA-8D6A7E996A37}" srcOrd="1" destOrd="0" presId="urn:microsoft.com/office/officeart/2005/8/layout/cycle2"/>
    <dgm:cxn modelId="{EE27D518-8EE7-4352-BC89-24AFF8EA7ABB}" type="presParOf" srcId="{2356F598-0174-4075-A700-DEE19E1E4118}" destId="{B85CA444-8D0B-4CD2-A186-6BFBB4A5637D}" srcOrd="0" destOrd="0" presId="urn:microsoft.com/office/officeart/2005/8/layout/cycle2"/>
    <dgm:cxn modelId="{882982B2-D959-4FC6-A55A-D3A8F3F9449E}" type="presParOf" srcId="{2356F598-0174-4075-A700-DEE19E1E4118}" destId="{5BE5635C-DD69-422F-916F-91B582A4CAF6}" srcOrd="1" destOrd="0" presId="urn:microsoft.com/office/officeart/2005/8/layout/cycle2"/>
    <dgm:cxn modelId="{2CD16133-D4DE-471C-B00A-B2244F25ABD9}" type="presParOf" srcId="{5BE5635C-DD69-422F-916F-91B582A4CAF6}" destId="{CB769563-0CCB-43EF-B4CD-2E662A592930}" srcOrd="0" destOrd="0" presId="urn:microsoft.com/office/officeart/2005/8/layout/cycle2"/>
    <dgm:cxn modelId="{1FC06FB2-1604-4E0E-ADAF-F244D4B1C789}" type="presParOf" srcId="{2356F598-0174-4075-A700-DEE19E1E4118}" destId="{27EB4F24-AA43-4FA5-8959-33687DAFBAF0}" srcOrd="2" destOrd="0" presId="urn:microsoft.com/office/officeart/2005/8/layout/cycle2"/>
    <dgm:cxn modelId="{1CBA5139-A1D0-4C88-9622-6F5BA0483D0E}" type="presParOf" srcId="{2356F598-0174-4075-A700-DEE19E1E4118}" destId="{B4029F4C-8A8E-41CB-B489-9E50E54213BE}" srcOrd="3" destOrd="0" presId="urn:microsoft.com/office/officeart/2005/8/layout/cycle2"/>
    <dgm:cxn modelId="{F95DFBF5-4C49-4361-9E72-9BD4D610A7E3}" type="presParOf" srcId="{B4029F4C-8A8E-41CB-B489-9E50E54213BE}" destId="{D7E99DFD-1531-4AB9-86EA-8D6A7E996A37}" srcOrd="0" destOrd="0" presId="urn:microsoft.com/office/officeart/2005/8/layout/cycle2"/>
    <dgm:cxn modelId="{3DAF8B55-D94D-454A-AA55-650D77E2900C}" type="presParOf" srcId="{2356F598-0174-4075-A700-DEE19E1E4118}" destId="{B3AE03F5-295B-4D97-9176-C05C4A8293DE}" srcOrd="4" destOrd="0" presId="urn:microsoft.com/office/officeart/2005/8/layout/cycle2"/>
    <dgm:cxn modelId="{51B3B483-3398-4497-BF19-BCB0047D3918}" type="presParOf" srcId="{2356F598-0174-4075-A700-DEE19E1E4118}" destId="{577977CE-FA06-4406-8C0A-D3F37B60187F}" srcOrd="5" destOrd="0" presId="urn:microsoft.com/office/officeart/2005/8/layout/cycle2"/>
    <dgm:cxn modelId="{9F2F5CD9-4692-4E54-9DC6-4DD8CA8CE66A}" type="presParOf" srcId="{577977CE-FA06-4406-8C0A-D3F37B60187F}" destId="{0F57353B-7C86-47E2-9A06-1F53D232D774}"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078D680-5D0E-4EE2-A34E-45DC5D53A79E}" type="doc">
      <dgm:prSet loTypeId="urn:microsoft.com/office/officeart/2005/8/layout/cycle2" loCatId="cycle" qsTypeId="urn:microsoft.com/office/officeart/2005/8/quickstyle/3d3" qsCatId="3D" csTypeId="urn:microsoft.com/office/officeart/2005/8/colors/accent1_2" csCatId="accent1" phldr="1"/>
      <dgm:spPr/>
      <dgm:t>
        <a:bodyPr/>
        <a:lstStyle/>
        <a:p>
          <a:endParaRPr lang="en-US"/>
        </a:p>
      </dgm:t>
    </dgm:pt>
    <dgm:pt modelId="{205B3F42-C2B9-4020-997B-A4087A907FCA}">
      <dgm:prSet phldrT="[Text]"/>
      <dgm:spPr>
        <a:solidFill>
          <a:srgbClr val="FF0000"/>
        </a:solidFill>
      </dgm:spPr>
      <dgm:t>
        <a:bodyPr/>
        <a:lstStyle/>
        <a:p>
          <a:r>
            <a:rPr lang="en-US" dirty="0">
              <a:effectLst>
                <a:outerShdw blurRad="38100" dist="38100" dir="2700000" algn="tl">
                  <a:srgbClr val="000000">
                    <a:alpha val="43137"/>
                  </a:srgbClr>
                </a:outerShdw>
              </a:effectLst>
            </a:rPr>
            <a:t>RED</a:t>
          </a:r>
        </a:p>
        <a:p>
          <a:r>
            <a:rPr lang="en-US" dirty="0">
              <a:effectLst>
                <a:outerShdw blurRad="38100" dist="38100" dir="2700000" algn="tl">
                  <a:srgbClr val="000000">
                    <a:alpha val="43137"/>
                  </a:srgbClr>
                </a:outerShdw>
              </a:effectLst>
            </a:rPr>
            <a:t>(fail)</a:t>
          </a:r>
        </a:p>
      </dgm:t>
    </dgm:pt>
    <dgm:pt modelId="{7603FFB4-63FE-4F32-8BF7-09167B454079}" type="parTrans" cxnId="{5DEEE75B-7339-4AE5-B4A9-7DA6B7F2B555}">
      <dgm:prSet/>
      <dgm:spPr/>
      <dgm:t>
        <a:bodyPr/>
        <a:lstStyle/>
        <a:p>
          <a:endParaRPr lang="en-US"/>
        </a:p>
      </dgm:t>
    </dgm:pt>
    <dgm:pt modelId="{1544EA1D-53C6-4448-8732-BE5CE40FA728}" type="sibTrans" cxnId="{5DEEE75B-7339-4AE5-B4A9-7DA6B7F2B555}">
      <dgm:prSet/>
      <dgm:spPr/>
      <dgm:t>
        <a:bodyPr/>
        <a:lstStyle/>
        <a:p>
          <a:endParaRPr lang="en-US"/>
        </a:p>
      </dgm:t>
    </dgm:pt>
    <dgm:pt modelId="{48A5B694-5603-444F-8E6A-F70B3DF7FD43}">
      <dgm:prSet phldrT="[Text]"/>
      <dgm:spPr>
        <a:solidFill>
          <a:srgbClr val="00B050"/>
        </a:solidFill>
      </dgm:spPr>
      <dgm:t>
        <a:bodyPr/>
        <a:lstStyle/>
        <a:p>
          <a:r>
            <a:rPr lang="en-US" dirty="0">
              <a:effectLst>
                <a:outerShdw blurRad="38100" dist="38100" dir="2700000" algn="tl">
                  <a:srgbClr val="000000">
                    <a:alpha val="43137"/>
                  </a:srgbClr>
                </a:outerShdw>
              </a:effectLst>
            </a:rPr>
            <a:t>GREEN</a:t>
          </a:r>
        </a:p>
        <a:p>
          <a:r>
            <a:rPr lang="en-US" dirty="0">
              <a:effectLst>
                <a:outerShdw blurRad="38100" dist="38100" dir="2700000" algn="tl">
                  <a:srgbClr val="000000">
                    <a:alpha val="43137"/>
                  </a:srgbClr>
                </a:outerShdw>
              </a:effectLst>
            </a:rPr>
            <a:t>(pass)</a:t>
          </a:r>
        </a:p>
      </dgm:t>
    </dgm:pt>
    <dgm:pt modelId="{60945D30-91D5-4137-B172-D0C6C76B48A5}" type="sibTrans" cxnId="{C4498AC4-07CB-46ED-B25E-1BE7247CFBD4}">
      <dgm:prSet/>
      <dgm:spPr/>
      <dgm:t>
        <a:bodyPr/>
        <a:lstStyle/>
        <a:p>
          <a:endParaRPr lang="en-US"/>
        </a:p>
      </dgm:t>
    </dgm:pt>
    <dgm:pt modelId="{EFF67E49-E54B-4494-AD62-84E231B5A311}" type="parTrans" cxnId="{C4498AC4-07CB-46ED-B25E-1BE7247CFBD4}">
      <dgm:prSet/>
      <dgm:spPr/>
      <dgm:t>
        <a:bodyPr/>
        <a:lstStyle/>
        <a:p>
          <a:endParaRPr lang="en-US"/>
        </a:p>
      </dgm:t>
    </dgm:pt>
    <dgm:pt modelId="{A7BD99F0-33FC-4BC4-A96F-021B0B82B553}">
      <dgm:prSet phldrT="[Text]"/>
      <dgm:spPr/>
      <dgm:t>
        <a:bodyPr/>
        <a:lstStyle/>
        <a:p>
          <a:r>
            <a:rPr lang="en-US" dirty="0">
              <a:effectLst>
                <a:outerShdw blurRad="38100" dist="38100" dir="2700000" algn="tl">
                  <a:srgbClr val="000000">
                    <a:alpha val="43137"/>
                  </a:srgbClr>
                </a:outerShdw>
              </a:effectLst>
            </a:rPr>
            <a:t>REFACTOR</a:t>
          </a:r>
        </a:p>
      </dgm:t>
    </dgm:pt>
    <dgm:pt modelId="{A03628AE-FBEB-4D2C-88C0-162B83249D4F}" type="sibTrans" cxnId="{F01BBA88-F493-45AF-9019-A28CB9B52574}">
      <dgm:prSet/>
      <dgm:spPr/>
      <dgm:t>
        <a:bodyPr/>
        <a:lstStyle/>
        <a:p>
          <a:endParaRPr lang="en-US"/>
        </a:p>
      </dgm:t>
    </dgm:pt>
    <dgm:pt modelId="{AD36B6C4-6285-412D-B14A-B1D581F4B34D}" type="parTrans" cxnId="{F01BBA88-F493-45AF-9019-A28CB9B52574}">
      <dgm:prSet/>
      <dgm:spPr/>
      <dgm:t>
        <a:bodyPr/>
        <a:lstStyle/>
        <a:p>
          <a:endParaRPr lang="en-US"/>
        </a:p>
      </dgm:t>
    </dgm:pt>
    <dgm:pt modelId="{2356F598-0174-4075-A700-DEE19E1E4118}" type="pres">
      <dgm:prSet presAssocID="{2078D680-5D0E-4EE2-A34E-45DC5D53A79E}" presName="cycle" presStyleCnt="0">
        <dgm:presLayoutVars>
          <dgm:dir/>
          <dgm:resizeHandles val="exact"/>
        </dgm:presLayoutVars>
      </dgm:prSet>
      <dgm:spPr/>
    </dgm:pt>
    <dgm:pt modelId="{B85CA444-8D0B-4CD2-A186-6BFBB4A5637D}" type="pres">
      <dgm:prSet presAssocID="{205B3F42-C2B9-4020-997B-A4087A907FCA}" presName="node" presStyleLbl="node1" presStyleIdx="0" presStyleCnt="3">
        <dgm:presLayoutVars>
          <dgm:bulletEnabled val="1"/>
        </dgm:presLayoutVars>
      </dgm:prSet>
      <dgm:spPr/>
    </dgm:pt>
    <dgm:pt modelId="{5BE5635C-DD69-422F-916F-91B582A4CAF6}" type="pres">
      <dgm:prSet presAssocID="{1544EA1D-53C6-4448-8732-BE5CE40FA728}" presName="sibTrans" presStyleLbl="sibTrans2D1" presStyleIdx="0" presStyleCnt="3"/>
      <dgm:spPr/>
    </dgm:pt>
    <dgm:pt modelId="{CB769563-0CCB-43EF-B4CD-2E662A592930}" type="pres">
      <dgm:prSet presAssocID="{1544EA1D-53C6-4448-8732-BE5CE40FA728}" presName="connectorText" presStyleLbl="sibTrans2D1" presStyleIdx="0" presStyleCnt="3"/>
      <dgm:spPr/>
    </dgm:pt>
    <dgm:pt modelId="{27EB4F24-AA43-4FA5-8959-33687DAFBAF0}" type="pres">
      <dgm:prSet presAssocID="{48A5B694-5603-444F-8E6A-F70B3DF7FD43}" presName="node" presStyleLbl="node1" presStyleIdx="1" presStyleCnt="3">
        <dgm:presLayoutVars>
          <dgm:bulletEnabled val="1"/>
        </dgm:presLayoutVars>
      </dgm:prSet>
      <dgm:spPr/>
    </dgm:pt>
    <dgm:pt modelId="{B4029F4C-8A8E-41CB-B489-9E50E54213BE}" type="pres">
      <dgm:prSet presAssocID="{60945D30-91D5-4137-B172-D0C6C76B48A5}" presName="sibTrans" presStyleLbl="sibTrans2D1" presStyleIdx="1" presStyleCnt="3"/>
      <dgm:spPr/>
    </dgm:pt>
    <dgm:pt modelId="{D7E99DFD-1531-4AB9-86EA-8D6A7E996A37}" type="pres">
      <dgm:prSet presAssocID="{60945D30-91D5-4137-B172-D0C6C76B48A5}" presName="connectorText" presStyleLbl="sibTrans2D1" presStyleIdx="1" presStyleCnt="3"/>
      <dgm:spPr/>
    </dgm:pt>
    <dgm:pt modelId="{B3AE03F5-295B-4D97-9176-C05C4A8293DE}" type="pres">
      <dgm:prSet presAssocID="{A7BD99F0-33FC-4BC4-A96F-021B0B82B553}" presName="node" presStyleLbl="node1" presStyleIdx="2" presStyleCnt="3">
        <dgm:presLayoutVars>
          <dgm:bulletEnabled val="1"/>
        </dgm:presLayoutVars>
      </dgm:prSet>
      <dgm:spPr/>
    </dgm:pt>
    <dgm:pt modelId="{577977CE-FA06-4406-8C0A-D3F37B60187F}" type="pres">
      <dgm:prSet presAssocID="{A03628AE-FBEB-4D2C-88C0-162B83249D4F}" presName="sibTrans" presStyleLbl="sibTrans2D1" presStyleIdx="2" presStyleCnt="3"/>
      <dgm:spPr/>
    </dgm:pt>
    <dgm:pt modelId="{0F57353B-7C86-47E2-9A06-1F53D232D774}" type="pres">
      <dgm:prSet presAssocID="{A03628AE-FBEB-4D2C-88C0-162B83249D4F}" presName="connectorText" presStyleLbl="sibTrans2D1" presStyleIdx="2" presStyleCnt="3"/>
      <dgm:spPr/>
    </dgm:pt>
  </dgm:ptLst>
  <dgm:cxnLst>
    <dgm:cxn modelId="{2DAF0D06-BD9F-4CC9-BA3A-02B102F5F67D}" type="presOf" srcId="{A03628AE-FBEB-4D2C-88C0-162B83249D4F}" destId="{577977CE-FA06-4406-8C0A-D3F37B60187F}" srcOrd="0" destOrd="0" presId="urn:microsoft.com/office/officeart/2005/8/layout/cycle2"/>
    <dgm:cxn modelId="{9DC42914-E48C-4429-BB8C-3F515063CAF5}" type="presOf" srcId="{1544EA1D-53C6-4448-8732-BE5CE40FA728}" destId="{CB769563-0CCB-43EF-B4CD-2E662A592930}" srcOrd="1" destOrd="0" presId="urn:microsoft.com/office/officeart/2005/8/layout/cycle2"/>
    <dgm:cxn modelId="{5DEEE75B-7339-4AE5-B4A9-7DA6B7F2B555}" srcId="{2078D680-5D0E-4EE2-A34E-45DC5D53A79E}" destId="{205B3F42-C2B9-4020-997B-A4087A907FCA}" srcOrd="0" destOrd="0" parTransId="{7603FFB4-63FE-4F32-8BF7-09167B454079}" sibTransId="{1544EA1D-53C6-4448-8732-BE5CE40FA728}"/>
    <dgm:cxn modelId="{A7A40E73-04D5-412F-B230-97E208AD764E}" type="presOf" srcId="{1544EA1D-53C6-4448-8732-BE5CE40FA728}" destId="{5BE5635C-DD69-422F-916F-91B582A4CAF6}" srcOrd="0" destOrd="0" presId="urn:microsoft.com/office/officeart/2005/8/layout/cycle2"/>
    <dgm:cxn modelId="{F01BBA88-F493-45AF-9019-A28CB9B52574}" srcId="{2078D680-5D0E-4EE2-A34E-45DC5D53A79E}" destId="{A7BD99F0-33FC-4BC4-A96F-021B0B82B553}" srcOrd="2" destOrd="0" parTransId="{AD36B6C4-6285-412D-B14A-B1D581F4B34D}" sibTransId="{A03628AE-FBEB-4D2C-88C0-162B83249D4F}"/>
    <dgm:cxn modelId="{02BCA29F-9F50-4006-A5AC-942DE81CCECC}" type="presOf" srcId="{205B3F42-C2B9-4020-997B-A4087A907FCA}" destId="{B85CA444-8D0B-4CD2-A186-6BFBB4A5637D}" srcOrd="0" destOrd="0" presId="urn:microsoft.com/office/officeart/2005/8/layout/cycle2"/>
    <dgm:cxn modelId="{2C679AB1-25E1-4F91-BC4F-E4A181FE7A6C}" type="presOf" srcId="{48A5B694-5603-444F-8E6A-F70B3DF7FD43}" destId="{27EB4F24-AA43-4FA5-8959-33687DAFBAF0}" srcOrd="0" destOrd="0" presId="urn:microsoft.com/office/officeart/2005/8/layout/cycle2"/>
    <dgm:cxn modelId="{C4498AC4-07CB-46ED-B25E-1BE7247CFBD4}" srcId="{2078D680-5D0E-4EE2-A34E-45DC5D53A79E}" destId="{48A5B694-5603-444F-8E6A-F70B3DF7FD43}" srcOrd="1" destOrd="0" parTransId="{EFF67E49-E54B-4494-AD62-84E231B5A311}" sibTransId="{60945D30-91D5-4137-B172-D0C6C76B48A5}"/>
    <dgm:cxn modelId="{6F7FBACD-71FF-41EF-B234-703759B23236}" type="presOf" srcId="{A03628AE-FBEB-4D2C-88C0-162B83249D4F}" destId="{0F57353B-7C86-47E2-9A06-1F53D232D774}" srcOrd="1" destOrd="0" presId="urn:microsoft.com/office/officeart/2005/8/layout/cycle2"/>
    <dgm:cxn modelId="{155E1FD6-BAD9-423D-AECB-647B9855F30C}" type="presOf" srcId="{A7BD99F0-33FC-4BC4-A96F-021B0B82B553}" destId="{B3AE03F5-295B-4D97-9176-C05C4A8293DE}" srcOrd="0" destOrd="0" presId="urn:microsoft.com/office/officeart/2005/8/layout/cycle2"/>
    <dgm:cxn modelId="{9170FEEB-E25A-48D7-99D3-6532FA72CECE}" type="presOf" srcId="{2078D680-5D0E-4EE2-A34E-45DC5D53A79E}" destId="{2356F598-0174-4075-A700-DEE19E1E4118}" srcOrd="0" destOrd="0" presId="urn:microsoft.com/office/officeart/2005/8/layout/cycle2"/>
    <dgm:cxn modelId="{CE2925FA-1F3B-4ECB-B485-E287025388E8}" type="presOf" srcId="{60945D30-91D5-4137-B172-D0C6C76B48A5}" destId="{B4029F4C-8A8E-41CB-B489-9E50E54213BE}" srcOrd="0" destOrd="0" presId="urn:microsoft.com/office/officeart/2005/8/layout/cycle2"/>
    <dgm:cxn modelId="{7DDE32FE-C239-4BF6-852D-CCB10716B9A3}" type="presOf" srcId="{60945D30-91D5-4137-B172-D0C6C76B48A5}" destId="{D7E99DFD-1531-4AB9-86EA-8D6A7E996A37}" srcOrd="1" destOrd="0" presId="urn:microsoft.com/office/officeart/2005/8/layout/cycle2"/>
    <dgm:cxn modelId="{EE27D518-8EE7-4352-BC89-24AFF8EA7ABB}" type="presParOf" srcId="{2356F598-0174-4075-A700-DEE19E1E4118}" destId="{B85CA444-8D0B-4CD2-A186-6BFBB4A5637D}" srcOrd="0" destOrd="0" presId="urn:microsoft.com/office/officeart/2005/8/layout/cycle2"/>
    <dgm:cxn modelId="{882982B2-D959-4FC6-A55A-D3A8F3F9449E}" type="presParOf" srcId="{2356F598-0174-4075-A700-DEE19E1E4118}" destId="{5BE5635C-DD69-422F-916F-91B582A4CAF6}" srcOrd="1" destOrd="0" presId="urn:microsoft.com/office/officeart/2005/8/layout/cycle2"/>
    <dgm:cxn modelId="{2CD16133-D4DE-471C-B00A-B2244F25ABD9}" type="presParOf" srcId="{5BE5635C-DD69-422F-916F-91B582A4CAF6}" destId="{CB769563-0CCB-43EF-B4CD-2E662A592930}" srcOrd="0" destOrd="0" presId="urn:microsoft.com/office/officeart/2005/8/layout/cycle2"/>
    <dgm:cxn modelId="{1FC06FB2-1604-4E0E-ADAF-F244D4B1C789}" type="presParOf" srcId="{2356F598-0174-4075-A700-DEE19E1E4118}" destId="{27EB4F24-AA43-4FA5-8959-33687DAFBAF0}" srcOrd="2" destOrd="0" presId="urn:microsoft.com/office/officeart/2005/8/layout/cycle2"/>
    <dgm:cxn modelId="{1CBA5139-A1D0-4C88-9622-6F5BA0483D0E}" type="presParOf" srcId="{2356F598-0174-4075-A700-DEE19E1E4118}" destId="{B4029F4C-8A8E-41CB-B489-9E50E54213BE}" srcOrd="3" destOrd="0" presId="urn:microsoft.com/office/officeart/2005/8/layout/cycle2"/>
    <dgm:cxn modelId="{F95DFBF5-4C49-4361-9E72-9BD4D610A7E3}" type="presParOf" srcId="{B4029F4C-8A8E-41CB-B489-9E50E54213BE}" destId="{D7E99DFD-1531-4AB9-86EA-8D6A7E996A37}" srcOrd="0" destOrd="0" presId="urn:microsoft.com/office/officeart/2005/8/layout/cycle2"/>
    <dgm:cxn modelId="{3DAF8B55-D94D-454A-AA55-650D77E2900C}" type="presParOf" srcId="{2356F598-0174-4075-A700-DEE19E1E4118}" destId="{B3AE03F5-295B-4D97-9176-C05C4A8293DE}" srcOrd="4" destOrd="0" presId="urn:microsoft.com/office/officeart/2005/8/layout/cycle2"/>
    <dgm:cxn modelId="{51B3B483-3398-4497-BF19-BCB0047D3918}" type="presParOf" srcId="{2356F598-0174-4075-A700-DEE19E1E4118}" destId="{577977CE-FA06-4406-8C0A-D3F37B60187F}" srcOrd="5" destOrd="0" presId="urn:microsoft.com/office/officeart/2005/8/layout/cycle2"/>
    <dgm:cxn modelId="{9F2F5CD9-4692-4E54-9DC6-4DD8CA8CE66A}" type="presParOf" srcId="{577977CE-FA06-4406-8C0A-D3F37B60187F}" destId="{0F57353B-7C86-47E2-9A06-1F53D232D774}"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D77975B-CEEF-4D83-8347-A9A516CDA9EF}" type="doc">
      <dgm:prSet loTypeId="urn:microsoft.com/office/officeart/2005/8/layout/process4" loCatId="process" qsTypeId="urn:microsoft.com/office/officeart/2005/8/quickstyle/3d3" qsCatId="3D" csTypeId="urn:microsoft.com/office/officeart/2005/8/colors/colorful4" csCatId="colorful" phldr="1"/>
      <dgm:spPr/>
      <dgm:t>
        <a:bodyPr/>
        <a:lstStyle/>
        <a:p>
          <a:endParaRPr lang="en-US"/>
        </a:p>
      </dgm:t>
    </dgm:pt>
    <dgm:pt modelId="{793497F1-FA90-4E6E-90B9-98FEDEEF6EAD}">
      <dgm:prSet/>
      <dgm:spPr/>
      <dgm:t>
        <a:bodyPr/>
        <a:lstStyle/>
        <a:p>
          <a:r>
            <a:rPr lang="en-US" dirty="0"/>
            <a:t>TDD is for Developers, not Testers</a:t>
          </a:r>
        </a:p>
      </dgm:t>
    </dgm:pt>
    <dgm:pt modelId="{92B401A4-85A5-4919-BDA3-481154483969}" type="parTrans" cxnId="{03FB261E-1B24-48C8-AE73-0FC54A31EFF0}">
      <dgm:prSet/>
      <dgm:spPr/>
      <dgm:t>
        <a:bodyPr/>
        <a:lstStyle/>
        <a:p>
          <a:endParaRPr lang="en-US"/>
        </a:p>
      </dgm:t>
    </dgm:pt>
    <dgm:pt modelId="{7575F32F-00B3-4B22-B609-494D3BBF0EC5}" type="sibTrans" cxnId="{03FB261E-1B24-48C8-AE73-0FC54A31EFF0}">
      <dgm:prSet/>
      <dgm:spPr/>
      <dgm:t>
        <a:bodyPr/>
        <a:lstStyle/>
        <a:p>
          <a:endParaRPr lang="en-US"/>
        </a:p>
      </dgm:t>
    </dgm:pt>
    <dgm:pt modelId="{8460C9C4-7E93-4E07-A1D2-41F7C983B892}">
      <dgm:prSet/>
      <dgm:spPr/>
      <dgm:t>
        <a:bodyPr/>
        <a:lstStyle/>
        <a:p>
          <a:r>
            <a:rPr lang="en-US"/>
            <a:t>Rationale:</a:t>
          </a:r>
        </a:p>
      </dgm:t>
    </dgm:pt>
    <dgm:pt modelId="{63BBC019-916E-4DBC-81EB-C028264E74F5}" type="parTrans" cxnId="{0C5C1B74-E110-482F-987E-D8AC763EEA13}">
      <dgm:prSet/>
      <dgm:spPr/>
      <dgm:t>
        <a:bodyPr/>
        <a:lstStyle/>
        <a:p>
          <a:endParaRPr lang="en-US"/>
        </a:p>
      </dgm:t>
    </dgm:pt>
    <dgm:pt modelId="{D3D2B25B-4F08-40A3-B7F4-9146D7C50F00}" type="sibTrans" cxnId="{0C5C1B74-E110-482F-987E-D8AC763EEA13}">
      <dgm:prSet/>
      <dgm:spPr/>
      <dgm:t>
        <a:bodyPr/>
        <a:lstStyle/>
        <a:p>
          <a:endParaRPr lang="en-US"/>
        </a:p>
      </dgm:t>
    </dgm:pt>
    <dgm:pt modelId="{1253CA22-3C28-46C3-8189-62974CA190B2}">
      <dgm:prSet/>
      <dgm:spPr/>
      <dgm:t>
        <a:bodyPr/>
        <a:lstStyle/>
        <a:p>
          <a:r>
            <a:rPr lang="en-US" dirty="0"/>
            <a:t>A developer has to understand the problem before they can write a test</a:t>
          </a:r>
        </a:p>
      </dgm:t>
    </dgm:pt>
    <dgm:pt modelId="{43D89DA1-200E-4F73-9CE0-250EA231F448}" type="parTrans" cxnId="{9CEC60F8-6D86-4674-86EB-B3C6390F54ED}">
      <dgm:prSet/>
      <dgm:spPr/>
      <dgm:t>
        <a:bodyPr/>
        <a:lstStyle/>
        <a:p>
          <a:endParaRPr lang="en-US"/>
        </a:p>
      </dgm:t>
    </dgm:pt>
    <dgm:pt modelId="{53E296C2-41B6-48AB-B0E4-ABB692CD9A1F}" type="sibTrans" cxnId="{9CEC60F8-6D86-4674-86EB-B3C6390F54ED}">
      <dgm:prSet/>
      <dgm:spPr/>
      <dgm:t>
        <a:bodyPr/>
        <a:lstStyle/>
        <a:p>
          <a:endParaRPr lang="en-US"/>
        </a:p>
      </dgm:t>
    </dgm:pt>
    <dgm:pt modelId="{794A140A-2481-44DE-AA39-4C9E869F11A2}">
      <dgm:prSet/>
      <dgm:spPr/>
      <dgm:t>
        <a:bodyPr/>
        <a:lstStyle/>
        <a:p>
          <a:r>
            <a:rPr lang="en-US"/>
            <a:t>Writing the test first tends to minimize developer bias</a:t>
          </a:r>
        </a:p>
      </dgm:t>
    </dgm:pt>
    <dgm:pt modelId="{835A9A5B-FC1B-4D99-BDB3-C23BE291C3BC}" type="parTrans" cxnId="{23233D47-ACB4-496B-BEBC-4C7104907A7F}">
      <dgm:prSet/>
      <dgm:spPr/>
      <dgm:t>
        <a:bodyPr/>
        <a:lstStyle/>
        <a:p>
          <a:endParaRPr lang="en-US"/>
        </a:p>
      </dgm:t>
    </dgm:pt>
    <dgm:pt modelId="{DD440FA2-423D-4C1D-865A-229F955201CD}" type="sibTrans" cxnId="{23233D47-ACB4-496B-BEBC-4C7104907A7F}">
      <dgm:prSet/>
      <dgm:spPr/>
      <dgm:t>
        <a:bodyPr/>
        <a:lstStyle/>
        <a:p>
          <a:endParaRPr lang="en-US"/>
        </a:p>
      </dgm:t>
    </dgm:pt>
    <dgm:pt modelId="{2632BF48-46AE-414B-B30C-7A959D8EEAF1}">
      <dgm:prSet/>
      <dgm:spPr/>
      <dgm:t>
        <a:bodyPr/>
        <a:lstStyle/>
        <a:p>
          <a:r>
            <a:rPr lang="en-US" dirty="0"/>
            <a:t>Exposes errors early</a:t>
          </a:r>
        </a:p>
      </dgm:t>
    </dgm:pt>
    <dgm:pt modelId="{10B50719-EF10-43D8-8998-2D6E63B5D39C}" type="parTrans" cxnId="{2186ED5F-05CE-4A50-AE2A-0C77AAF0FA52}">
      <dgm:prSet/>
      <dgm:spPr/>
      <dgm:t>
        <a:bodyPr/>
        <a:lstStyle/>
        <a:p>
          <a:endParaRPr lang="en-US"/>
        </a:p>
      </dgm:t>
    </dgm:pt>
    <dgm:pt modelId="{273311A2-DA90-4E78-93FF-EB7FC4E8E4FE}" type="sibTrans" cxnId="{2186ED5F-05CE-4A50-AE2A-0C77AAF0FA52}">
      <dgm:prSet/>
      <dgm:spPr/>
      <dgm:t>
        <a:bodyPr/>
        <a:lstStyle/>
        <a:p>
          <a:endParaRPr lang="en-US"/>
        </a:p>
      </dgm:t>
    </dgm:pt>
    <dgm:pt modelId="{E4F0277E-24D7-4FF6-A6A3-088BA4CC2796}">
      <dgm:prSet/>
      <dgm:spPr/>
      <dgm:t>
        <a:bodyPr/>
        <a:lstStyle/>
        <a:p>
          <a:r>
            <a:rPr lang="en-US" dirty="0"/>
            <a:t>Solid unit tests support regression testing</a:t>
          </a:r>
        </a:p>
      </dgm:t>
    </dgm:pt>
    <dgm:pt modelId="{6DC42368-BB7B-44FD-9431-CFCDF54F1C6E}" type="parTrans" cxnId="{716A7949-59E3-4F60-8D08-2195DC2E4D14}">
      <dgm:prSet/>
      <dgm:spPr/>
      <dgm:t>
        <a:bodyPr/>
        <a:lstStyle/>
        <a:p>
          <a:endParaRPr lang="en-US"/>
        </a:p>
      </dgm:t>
    </dgm:pt>
    <dgm:pt modelId="{EA9384DA-9D4D-410E-A88A-65E268569B38}" type="sibTrans" cxnId="{716A7949-59E3-4F60-8D08-2195DC2E4D14}">
      <dgm:prSet/>
      <dgm:spPr/>
      <dgm:t>
        <a:bodyPr/>
        <a:lstStyle/>
        <a:p>
          <a:endParaRPr lang="en-US"/>
        </a:p>
      </dgm:t>
    </dgm:pt>
    <dgm:pt modelId="{91024A28-50ED-4351-968A-F923F8C2313E}" type="pres">
      <dgm:prSet presAssocID="{ED77975B-CEEF-4D83-8347-A9A516CDA9EF}" presName="Name0" presStyleCnt="0">
        <dgm:presLayoutVars>
          <dgm:dir/>
          <dgm:animLvl val="lvl"/>
          <dgm:resizeHandles val="exact"/>
        </dgm:presLayoutVars>
      </dgm:prSet>
      <dgm:spPr/>
    </dgm:pt>
    <dgm:pt modelId="{E4715DF5-8890-47A7-8E10-10AB3A9792B7}" type="pres">
      <dgm:prSet presAssocID="{8460C9C4-7E93-4E07-A1D2-41F7C983B892}" presName="boxAndChildren" presStyleCnt="0"/>
      <dgm:spPr/>
    </dgm:pt>
    <dgm:pt modelId="{84451449-5E26-415C-A08B-E9817B2AC14E}" type="pres">
      <dgm:prSet presAssocID="{8460C9C4-7E93-4E07-A1D2-41F7C983B892}" presName="parentTextBox" presStyleLbl="node1" presStyleIdx="0" presStyleCnt="2"/>
      <dgm:spPr/>
    </dgm:pt>
    <dgm:pt modelId="{3890A194-0ADB-4EA2-95B1-0ED17DDA1132}" type="pres">
      <dgm:prSet presAssocID="{8460C9C4-7E93-4E07-A1D2-41F7C983B892}" presName="entireBox" presStyleLbl="node1" presStyleIdx="0" presStyleCnt="2"/>
      <dgm:spPr/>
    </dgm:pt>
    <dgm:pt modelId="{1F1DC193-CE68-4BF4-91F4-1F35A2F0D044}" type="pres">
      <dgm:prSet presAssocID="{8460C9C4-7E93-4E07-A1D2-41F7C983B892}" presName="descendantBox" presStyleCnt="0"/>
      <dgm:spPr/>
    </dgm:pt>
    <dgm:pt modelId="{8B964421-3AFC-4F90-97B9-3D2909486DA9}" type="pres">
      <dgm:prSet presAssocID="{1253CA22-3C28-46C3-8189-62974CA190B2}" presName="childTextBox" presStyleLbl="fgAccFollowNode1" presStyleIdx="0" presStyleCnt="4">
        <dgm:presLayoutVars>
          <dgm:bulletEnabled val="1"/>
        </dgm:presLayoutVars>
      </dgm:prSet>
      <dgm:spPr/>
    </dgm:pt>
    <dgm:pt modelId="{D807F218-3118-4886-95BF-9F70D5B8A19B}" type="pres">
      <dgm:prSet presAssocID="{794A140A-2481-44DE-AA39-4C9E869F11A2}" presName="childTextBox" presStyleLbl="fgAccFollowNode1" presStyleIdx="1" presStyleCnt="4">
        <dgm:presLayoutVars>
          <dgm:bulletEnabled val="1"/>
        </dgm:presLayoutVars>
      </dgm:prSet>
      <dgm:spPr/>
    </dgm:pt>
    <dgm:pt modelId="{CDB906BF-2A37-4DCB-A1D1-5D4152638022}" type="pres">
      <dgm:prSet presAssocID="{2632BF48-46AE-414B-B30C-7A959D8EEAF1}" presName="childTextBox" presStyleLbl="fgAccFollowNode1" presStyleIdx="2" presStyleCnt="4">
        <dgm:presLayoutVars>
          <dgm:bulletEnabled val="1"/>
        </dgm:presLayoutVars>
      </dgm:prSet>
      <dgm:spPr/>
    </dgm:pt>
    <dgm:pt modelId="{78490496-0CC4-46A3-BC1B-BFDAEDB7DDEA}" type="pres">
      <dgm:prSet presAssocID="{E4F0277E-24D7-4FF6-A6A3-088BA4CC2796}" presName="childTextBox" presStyleLbl="fgAccFollowNode1" presStyleIdx="3" presStyleCnt="4">
        <dgm:presLayoutVars>
          <dgm:bulletEnabled val="1"/>
        </dgm:presLayoutVars>
      </dgm:prSet>
      <dgm:spPr/>
    </dgm:pt>
    <dgm:pt modelId="{1BECFD2D-28E8-4DF4-B153-32748CA488ED}" type="pres">
      <dgm:prSet presAssocID="{7575F32F-00B3-4B22-B609-494D3BBF0EC5}" presName="sp" presStyleCnt="0"/>
      <dgm:spPr/>
    </dgm:pt>
    <dgm:pt modelId="{FF59CF4F-9986-4B8D-AC2D-80EA09FD09C6}" type="pres">
      <dgm:prSet presAssocID="{793497F1-FA90-4E6E-90B9-98FEDEEF6EAD}" presName="arrowAndChildren" presStyleCnt="0"/>
      <dgm:spPr/>
    </dgm:pt>
    <dgm:pt modelId="{F2928ECF-8BD1-4024-85D8-6B38387AFE59}" type="pres">
      <dgm:prSet presAssocID="{793497F1-FA90-4E6E-90B9-98FEDEEF6EAD}" presName="parentTextArrow" presStyleLbl="node1" presStyleIdx="1" presStyleCnt="2"/>
      <dgm:spPr/>
    </dgm:pt>
  </dgm:ptLst>
  <dgm:cxnLst>
    <dgm:cxn modelId="{03FB261E-1B24-48C8-AE73-0FC54A31EFF0}" srcId="{ED77975B-CEEF-4D83-8347-A9A516CDA9EF}" destId="{793497F1-FA90-4E6E-90B9-98FEDEEF6EAD}" srcOrd="0" destOrd="0" parTransId="{92B401A4-85A5-4919-BDA3-481154483969}" sibTransId="{7575F32F-00B3-4B22-B609-494D3BBF0EC5}"/>
    <dgm:cxn modelId="{2186ED5F-05CE-4A50-AE2A-0C77AAF0FA52}" srcId="{8460C9C4-7E93-4E07-A1D2-41F7C983B892}" destId="{2632BF48-46AE-414B-B30C-7A959D8EEAF1}" srcOrd="2" destOrd="0" parTransId="{10B50719-EF10-43D8-8998-2D6E63B5D39C}" sibTransId="{273311A2-DA90-4E78-93FF-EB7FC4E8E4FE}"/>
    <dgm:cxn modelId="{23233D47-ACB4-496B-BEBC-4C7104907A7F}" srcId="{8460C9C4-7E93-4E07-A1D2-41F7C983B892}" destId="{794A140A-2481-44DE-AA39-4C9E869F11A2}" srcOrd="1" destOrd="0" parTransId="{835A9A5B-FC1B-4D99-BDB3-C23BE291C3BC}" sibTransId="{DD440FA2-423D-4C1D-865A-229F955201CD}"/>
    <dgm:cxn modelId="{716A7949-59E3-4F60-8D08-2195DC2E4D14}" srcId="{8460C9C4-7E93-4E07-A1D2-41F7C983B892}" destId="{E4F0277E-24D7-4FF6-A6A3-088BA4CC2796}" srcOrd="3" destOrd="0" parTransId="{6DC42368-BB7B-44FD-9431-CFCDF54F1C6E}" sibTransId="{EA9384DA-9D4D-410E-A88A-65E268569B38}"/>
    <dgm:cxn modelId="{0C5C1B74-E110-482F-987E-D8AC763EEA13}" srcId="{ED77975B-CEEF-4D83-8347-A9A516CDA9EF}" destId="{8460C9C4-7E93-4E07-A1D2-41F7C983B892}" srcOrd="1" destOrd="0" parTransId="{63BBC019-916E-4DBC-81EB-C028264E74F5}" sibTransId="{D3D2B25B-4F08-40A3-B7F4-9146D7C50F00}"/>
    <dgm:cxn modelId="{90BE9C8B-64E9-4BD3-9177-6E2158EFD92C}" type="presOf" srcId="{ED77975B-CEEF-4D83-8347-A9A516CDA9EF}" destId="{91024A28-50ED-4351-968A-F923F8C2313E}" srcOrd="0" destOrd="0" presId="urn:microsoft.com/office/officeart/2005/8/layout/process4"/>
    <dgm:cxn modelId="{CBE15E8C-92B3-46AA-BAA8-781EA88434A4}" type="presOf" srcId="{1253CA22-3C28-46C3-8189-62974CA190B2}" destId="{8B964421-3AFC-4F90-97B9-3D2909486DA9}" srcOrd="0" destOrd="0" presId="urn:microsoft.com/office/officeart/2005/8/layout/process4"/>
    <dgm:cxn modelId="{5B67BE8D-1335-4474-B871-32A3E9F62C0A}" type="presOf" srcId="{793497F1-FA90-4E6E-90B9-98FEDEEF6EAD}" destId="{F2928ECF-8BD1-4024-85D8-6B38387AFE59}" srcOrd="0" destOrd="0" presId="urn:microsoft.com/office/officeart/2005/8/layout/process4"/>
    <dgm:cxn modelId="{41F18CB6-32E1-417F-9883-BF50FE77A951}" type="presOf" srcId="{794A140A-2481-44DE-AA39-4C9E869F11A2}" destId="{D807F218-3118-4886-95BF-9F70D5B8A19B}" srcOrd="0" destOrd="0" presId="urn:microsoft.com/office/officeart/2005/8/layout/process4"/>
    <dgm:cxn modelId="{B9A61DC9-9C03-4DE0-9AAE-D0CEE05BA009}" type="presOf" srcId="{2632BF48-46AE-414B-B30C-7A959D8EEAF1}" destId="{CDB906BF-2A37-4DCB-A1D1-5D4152638022}" srcOrd="0" destOrd="0" presId="urn:microsoft.com/office/officeart/2005/8/layout/process4"/>
    <dgm:cxn modelId="{02A257CD-D04C-4401-9AF7-940A1180CD42}" type="presOf" srcId="{8460C9C4-7E93-4E07-A1D2-41F7C983B892}" destId="{3890A194-0ADB-4EA2-95B1-0ED17DDA1132}" srcOrd="1" destOrd="0" presId="urn:microsoft.com/office/officeart/2005/8/layout/process4"/>
    <dgm:cxn modelId="{DF8637F8-F420-496B-8848-B29C6DF9E272}" type="presOf" srcId="{8460C9C4-7E93-4E07-A1D2-41F7C983B892}" destId="{84451449-5E26-415C-A08B-E9817B2AC14E}" srcOrd="0" destOrd="0" presId="urn:microsoft.com/office/officeart/2005/8/layout/process4"/>
    <dgm:cxn modelId="{9CEC60F8-6D86-4674-86EB-B3C6390F54ED}" srcId="{8460C9C4-7E93-4E07-A1D2-41F7C983B892}" destId="{1253CA22-3C28-46C3-8189-62974CA190B2}" srcOrd="0" destOrd="0" parTransId="{43D89DA1-200E-4F73-9CE0-250EA231F448}" sibTransId="{53E296C2-41B6-48AB-B0E4-ABB692CD9A1F}"/>
    <dgm:cxn modelId="{12503FFA-04A3-4FC2-A5D5-35097D271C9F}" type="presOf" srcId="{E4F0277E-24D7-4FF6-A6A3-088BA4CC2796}" destId="{78490496-0CC4-46A3-BC1B-BFDAEDB7DDEA}" srcOrd="0" destOrd="0" presId="urn:microsoft.com/office/officeart/2005/8/layout/process4"/>
    <dgm:cxn modelId="{D62FD905-C14C-4E80-8FF8-73DB513847DF}" type="presParOf" srcId="{91024A28-50ED-4351-968A-F923F8C2313E}" destId="{E4715DF5-8890-47A7-8E10-10AB3A9792B7}" srcOrd="0" destOrd="0" presId="urn:microsoft.com/office/officeart/2005/8/layout/process4"/>
    <dgm:cxn modelId="{EB4E08BE-1961-4C75-9C55-0B1DE71D724C}" type="presParOf" srcId="{E4715DF5-8890-47A7-8E10-10AB3A9792B7}" destId="{84451449-5E26-415C-A08B-E9817B2AC14E}" srcOrd="0" destOrd="0" presId="urn:microsoft.com/office/officeart/2005/8/layout/process4"/>
    <dgm:cxn modelId="{04053A4E-C9AB-42AB-9204-C983C25E3392}" type="presParOf" srcId="{E4715DF5-8890-47A7-8E10-10AB3A9792B7}" destId="{3890A194-0ADB-4EA2-95B1-0ED17DDA1132}" srcOrd="1" destOrd="0" presId="urn:microsoft.com/office/officeart/2005/8/layout/process4"/>
    <dgm:cxn modelId="{8F4C1E57-24C7-40E2-A5C7-E5B4B43B97C4}" type="presParOf" srcId="{E4715DF5-8890-47A7-8E10-10AB3A9792B7}" destId="{1F1DC193-CE68-4BF4-91F4-1F35A2F0D044}" srcOrd="2" destOrd="0" presId="urn:microsoft.com/office/officeart/2005/8/layout/process4"/>
    <dgm:cxn modelId="{D3B3991F-D0A0-4A31-B212-8D93112828D4}" type="presParOf" srcId="{1F1DC193-CE68-4BF4-91F4-1F35A2F0D044}" destId="{8B964421-3AFC-4F90-97B9-3D2909486DA9}" srcOrd="0" destOrd="0" presId="urn:microsoft.com/office/officeart/2005/8/layout/process4"/>
    <dgm:cxn modelId="{203F4ECD-E39D-45DC-A8C5-BA781A28FECB}" type="presParOf" srcId="{1F1DC193-CE68-4BF4-91F4-1F35A2F0D044}" destId="{D807F218-3118-4886-95BF-9F70D5B8A19B}" srcOrd="1" destOrd="0" presId="urn:microsoft.com/office/officeart/2005/8/layout/process4"/>
    <dgm:cxn modelId="{E73FECB1-EF30-455E-B351-A6141316A649}" type="presParOf" srcId="{1F1DC193-CE68-4BF4-91F4-1F35A2F0D044}" destId="{CDB906BF-2A37-4DCB-A1D1-5D4152638022}" srcOrd="2" destOrd="0" presId="urn:microsoft.com/office/officeart/2005/8/layout/process4"/>
    <dgm:cxn modelId="{2461B04D-3109-49E5-9D16-F364FBC72C68}" type="presParOf" srcId="{1F1DC193-CE68-4BF4-91F4-1F35A2F0D044}" destId="{78490496-0CC4-46A3-BC1B-BFDAEDB7DDEA}" srcOrd="3" destOrd="0" presId="urn:microsoft.com/office/officeart/2005/8/layout/process4"/>
    <dgm:cxn modelId="{FA5C220F-A1D2-4C08-BC34-3EEA97BFC714}" type="presParOf" srcId="{91024A28-50ED-4351-968A-F923F8C2313E}" destId="{1BECFD2D-28E8-4DF4-B153-32748CA488ED}" srcOrd="1" destOrd="0" presId="urn:microsoft.com/office/officeart/2005/8/layout/process4"/>
    <dgm:cxn modelId="{3D6D76F5-5006-45BF-9949-57DE002EDD05}" type="presParOf" srcId="{91024A28-50ED-4351-968A-F923F8C2313E}" destId="{FF59CF4F-9986-4B8D-AC2D-80EA09FD09C6}" srcOrd="2" destOrd="0" presId="urn:microsoft.com/office/officeart/2005/8/layout/process4"/>
    <dgm:cxn modelId="{6E546DD3-4C4C-42FE-92E8-4CB68A7C604B}" type="presParOf" srcId="{FF59CF4F-9986-4B8D-AC2D-80EA09FD09C6}" destId="{F2928ECF-8BD1-4024-85D8-6B38387AFE59}"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078D680-5D0E-4EE2-A34E-45DC5D53A79E}" type="doc">
      <dgm:prSet loTypeId="urn:microsoft.com/office/officeart/2005/8/layout/cycle2" loCatId="cycle" qsTypeId="urn:microsoft.com/office/officeart/2005/8/quickstyle/3d3" qsCatId="3D" csTypeId="urn:microsoft.com/office/officeart/2005/8/colors/accent1_2" csCatId="accent1" phldr="1"/>
      <dgm:spPr/>
      <dgm:t>
        <a:bodyPr/>
        <a:lstStyle/>
        <a:p>
          <a:endParaRPr lang="en-US"/>
        </a:p>
      </dgm:t>
    </dgm:pt>
    <dgm:pt modelId="{205B3F42-C2B9-4020-997B-A4087A907FCA}">
      <dgm:prSet phldrT="[Text]"/>
      <dgm:spPr>
        <a:solidFill>
          <a:srgbClr val="FF0000"/>
        </a:solidFill>
      </dgm:spPr>
      <dgm:t>
        <a:bodyPr/>
        <a:lstStyle/>
        <a:p>
          <a:r>
            <a:rPr lang="en-US" dirty="0">
              <a:effectLst>
                <a:outerShdw blurRad="38100" dist="38100" dir="2700000" algn="tl">
                  <a:srgbClr val="000000">
                    <a:alpha val="43137"/>
                  </a:srgbClr>
                </a:outerShdw>
              </a:effectLst>
            </a:rPr>
            <a:t>RED</a:t>
          </a:r>
        </a:p>
        <a:p>
          <a:r>
            <a:rPr lang="en-US" dirty="0">
              <a:effectLst>
                <a:outerShdw blurRad="38100" dist="38100" dir="2700000" algn="tl">
                  <a:srgbClr val="000000">
                    <a:alpha val="43137"/>
                  </a:srgbClr>
                </a:outerShdw>
              </a:effectLst>
            </a:rPr>
            <a:t>(fail)</a:t>
          </a:r>
        </a:p>
      </dgm:t>
    </dgm:pt>
    <dgm:pt modelId="{7603FFB4-63FE-4F32-8BF7-09167B454079}" type="parTrans" cxnId="{5DEEE75B-7339-4AE5-B4A9-7DA6B7F2B555}">
      <dgm:prSet/>
      <dgm:spPr/>
      <dgm:t>
        <a:bodyPr/>
        <a:lstStyle/>
        <a:p>
          <a:endParaRPr lang="en-US"/>
        </a:p>
      </dgm:t>
    </dgm:pt>
    <dgm:pt modelId="{1544EA1D-53C6-4448-8732-BE5CE40FA728}" type="sibTrans" cxnId="{5DEEE75B-7339-4AE5-B4A9-7DA6B7F2B555}">
      <dgm:prSet/>
      <dgm:spPr/>
      <dgm:t>
        <a:bodyPr/>
        <a:lstStyle/>
        <a:p>
          <a:endParaRPr lang="en-US"/>
        </a:p>
      </dgm:t>
    </dgm:pt>
    <dgm:pt modelId="{48A5B694-5603-444F-8E6A-F70B3DF7FD43}">
      <dgm:prSet phldrT="[Text]"/>
      <dgm:spPr>
        <a:solidFill>
          <a:srgbClr val="00B050"/>
        </a:solidFill>
      </dgm:spPr>
      <dgm:t>
        <a:bodyPr/>
        <a:lstStyle/>
        <a:p>
          <a:r>
            <a:rPr lang="en-US" dirty="0">
              <a:effectLst>
                <a:outerShdw blurRad="38100" dist="38100" dir="2700000" algn="tl">
                  <a:srgbClr val="000000">
                    <a:alpha val="43137"/>
                  </a:srgbClr>
                </a:outerShdw>
              </a:effectLst>
            </a:rPr>
            <a:t>GREEN</a:t>
          </a:r>
        </a:p>
        <a:p>
          <a:r>
            <a:rPr lang="en-US" dirty="0">
              <a:effectLst>
                <a:outerShdw blurRad="38100" dist="38100" dir="2700000" algn="tl">
                  <a:srgbClr val="000000">
                    <a:alpha val="43137"/>
                  </a:srgbClr>
                </a:outerShdw>
              </a:effectLst>
            </a:rPr>
            <a:t>(pass)</a:t>
          </a:r>
        </a:p>
      </dgm:t>
    </dgm:pt>
    <dgm:pt modelId="{EFF67E49-E54B-4494-AD62-84E231B5A311}" type="parTrans" cxnId="{C4498AC4-07CB-46ED-B25E-1BE7247CFBD4}">
      <dgm:prSet/>
      <dgm:spPr/>
      <dgm:t>
        <a:bodyPr/>
        <a:lstStyle/>
        <a:p>
          <a:endParaRPr lang="en-US"/>
        </a:p>
      </dgm:t>
    </dgm:pt>
    <dgm:pt modelId="{60945D30-91D5-4137-B172-D0C6C76B48A5}" type="sibTrans" cxnId="{C4498AC4-07CB-46ED-B25E-1BE7247CFBD4}">
      <dgm:prSet/>
      <dgm:spPr/>
      <dgm:t>
        <a:bodyPr/>
        <a:lstStyle/>
        <a:p>
          <a:endParaRPr lang="en-US"/>
        </a:p>
      </dgm:t>
    </dgm:pt>
    <dgm:pt modelId="{A7BD99F0-33FC-4BC4-A96F-021B0B82B553}">
      <dgm:prSet phldrT="[Text]"/>
      <dgm:spPr/>
      <dgm:t>
        <a:bodyPr/>
        <a:lstStyle/>
        <a:p>
          <a:r>
            <a:rPr lang="en-US" dirty="0">
              <a:effectLst>
                <a:outerShdw blurRad="38100" dist="38100" dir="2700000" algn="tl">
                  <a:srgbClr val="000000">
                    <a:alpha val="43137"/>
                  </a:srgbClr>
                </a:outerShdw>
              </a:effectLst>
            </a:rPr>
            <a:t>REFACTOR</a:t>
          </a:r>
        </a:p>
      </dgm:t>
    </dgm:pt>
    <dgm:pt modelId="{AD36B6C4-6285-412D-B14A-B1D581F4B34D}" type="parTrans" cxnId="{F01BBA88-F493-45AF-9019-A28CB9B52574}">
      <dgm:prSet/>
      <dgm:spPr/>
      <dgm:t>
        <a:bodyPr/>
        <a:lstStyle/>
        <a:p>
          <a:endParaRPr lang="en-US"/>
        </a:p>
      </dgm:t>
    </dgm:pt>
    <dgm:pt modelId="{A03628AE-FBEB-4D2C-88C0-162B83249D4F}" type="sibTrans" cxnId="{F01BBA88-F493-45AF-9019-A28CB9B52574}">
      <dgm:prSet/>
      <dgm:spPr/>
      <dgm:t>
        <a:bodyPr/>
        <a:lstStyle/>
        <a:p>
          <a:endParaRPr lang="en-US"/>
        </a:p>
      </dgm:t>
    </dgm:pt>
    <dgm:pt modelId="{2356F598-0174-4075-A700-DEE19E1E4118}" type="pres">
      <dgm:prSet presAssocID="{2078D680-5D0E-4EE2-A34E-45DC5D53A79E}" presName="cycle" presStyleCnt="0">
        <dgm:presLayoutVars>
          <dgm:dir/>
          <dgm:resizeHandles val="exact"/>
        </dgm:presLayoutVars>
      </dgm:prSet>
      <dgm:spPr/>
    </dgm:pt>
    <dgm:pt modelId="{B85CA444-8D0B-4CD2-A186-6BFBB4A5637D}" type="pres">
      <dgm:prSet presAssocID="{205B3F42-C2B9-4020-997B-A4087A907FCA}" presName="node" presStyleLbl="node1" presStyleIdx="0" presStyleCnt="3">
        <dgm:presLayoutVars>
          <dgm:bulletEnabled val="1"/>
        </dgm:presLayoutVars>
      </dgm:prSet>
      <dgm:spPr/>
    </dgm:pt>
    <dgm:pt modelId="{5BE5635C-DD69-422F-916F-91B582A4CAF6}" type="pres">
      <dgm:prSet presAssocID="{1544EA1D-53C6-4448-8732-BE5CE40FA728}" presName="sibTrans" presStyleLbl="sibTrans2D1" presStyleIdx="0" presStyleCnt="3"/>
      <dgm:spPr/>
    </dgm:pt>
    <dgm:pt modelId="{CB769563-0CCB-43EF-B4CD-2E662A592930}" type="pres">
      <dgm:prSet presAssocID="{1544EA1D-53C6-4448-8732-BE5CE40FA728}" presName="connectorText" presStyleLbl="sibTrans2D1" presStyleIdx="0" presStyleCnt="3"/>
      <dgm:spPr/>
    </dgm:pt>
    <dgm:pt modelId="{27EB4F24-AA43-4FA5-8959-33687DAFBAF0}" type="pres">
      <dgm:prSet presAssocID="{48A5B694-5603-444F-8E6A-F70B3DF7FD43}" presName="node" presStyleLbl="node1" presStyleIdx="1" presStyleCnt="3">
        <dgm:presLayoutVars>
          <dgm:bulletEnabled val="1"/>
        </dgm:presLayoutVars>
      </dgm:prSet>
      <dgm:spPr/>
    </dgm:pt>
    <dgm:pt modelId="{B4029F4C-8A8E-41CB-B489-9E50E54213BE}" type="pres">
      <dgm:prSet presAssocID="{60945D30-91D5-4137-B172-D0C6C76B48A5}" presName="sibTrans" presStyleLbl="sibTrans2D1" presStyleIdx="1" presStyleCnt="3"/>
      <dgm:spPr/>
    </dgm:pt>
    <dgm:pt modelId="{D7E99DFD-1531-4AB9-86EA-8D6A7E996A37}" type="pres">
      <dgm:prSet presAssocID="{60945D30-91D5-4137-B172-D0C6C76B48A5}" presName="connectorText" presStyleLbl="sibTrans2D1" presStyleIdx="1" presStyleCnt="3"/>
      <dgm:spPr/>
    </dgm:pt>
    <dgm:pt modelId="{B3AE03F5-295B-4D97-9176-C05C4A8293DE}" type="pres">
      <dgm:prSet presAssocID="{A7BD99F0-33FC-4BC4-A96F-021B0B82B553}" presName="node" presStyleLbl="node1" presStyleIdx="2" presStyleCnt="3">
        <dgm:presLayoutVars>
          <dgm:bulletEnabled val="1"/>
        </dgm:presLayoutVars>
      </dgm:prSet>
      <dgm:spPr/>
    </dgm:pt>
    <dgm:pt modelId="{577977CE-FA06-4406-8C0A-D3F37B60187F}" type="pres">
      <dgm:prSet presAssocID="{A03628AE-FBEB-4D2C-88C0-162B83249D4F}" presName="sibTrans" presStyleLbl="sibTrans2D1" presStyleIdx="2" presStyleCnt="3"/>
      <dgm:spPr/>
    </dgm:pt>
    <dgm:pt modelId="{0F57353B-7C86-47E2-9A06-1F53D232D774}" type="pres">
      <dgm:prSet presAssocID="{A03628AE-FBEB-4D2C-88C0-162B83249D4F}" presName="connectorText" presStyleLbl="sibTrans2D1" presStyleIdx="2" presStyleCnt="3"/>
      <dgm:spPr/>
    </dgm:pt>
  </dgm:ptLst>
  <dgm:cxnLst>
    <dgm:cxn modelId="{2DAF0D06-BD9F-4CC9-BA3A-02B102F5F67D}" type="presOf" srcId="{A03628AE-FBEB-4D2C-88C0-162B83249D4F}" destId="{577977CE-FA06-4406-8C0A-D3F37B60187F}" srcOrd="0" destOrd="0" presId="urn:microsoft.com/office/officeart/2005/8/layout/cycle2"/>
    <dgm:cxn modelId="{9DC42914-E48C-4429-BB8C-3F515063CAF5}" type="presOf" srcId="{1544EA1D-53C6-4448-8732-BE5CE40FA728}" destId="{CB769563-0CCB-43EF-B4CD-2E662A592930}" srcOrd="1" destOrd="0" presId="urn:microsoft.com/office/officeart/2005/8/layout/cycle2"/>
    <dgm:cxn modelId="{5DEEE75B-7339-4AE5-B4A9-7DA6B7F2B555}" srcId="{2078D680-5D0E-4EE2-A34E-45DC5D53A79E}" destId="{205B3F42-C2B9-4020-997B-A4087A907FCA}" srcOrd="0" destOrd="0" parTransId="{7603FFB4-63FE-4F32-8BF7-09167B454079}" sibTransId="{1544EA1D-53C6-4448-8732-BE5CE40FA728}"/>
    <dgm:cxn modelId="{A7A40E73-04D5-412F-B230-97E208AD764E}" type="presOf" srcId="{1544EA1D-53C6-4448-8732-BE5CE40FA728}" destId="{5BE5635C-DD69-422F-916F-91B582A4CAF6}" srcOrd="0" destOrd="0" presId="urn:microsoft.com/office/officeart/2005/8/layout/cycle2"/>
    <dgm:cxn modelId="{F01BBA88-F493-45AF-9019-A28CB9B52574}" srcId="{2078D680-5D0E-4EE2-A34E-45DC5D53A79E}" destId="{A7BD99F0-33FC-4BC4-A96F-021B0B82B553}" srcOrd="2" destOrd="0" parTransId="{AD36B6C4-6285-412D-B14A-B1D581F4B34D}" sibTransId="{A03628AE-FBEB-4D2C-88C0-162B83249D4F}"/>
    <dgm:cxn modelId="{02BCA29F-9F50-4006-A5AC-942DE81CCECC}" type="presOf" srcId="{205B3F42-C2B9-4020-997B-A4087A907FCA}" destId="{B85CA444-8D0B-4CD2-A186-6BFBB4A5637D}" srcOrd="0" destOrd="0" presId="urn:microsoft.com/office/officeart/2005/8/layout/cycle2"/>
    <dgm:cxn modelId="{2C679AB1-25E1-4F91-BC4F-E4A181FE7A6C}" type="presOf" srcId="{48A5B694-5603-444F-8E6A-F70B3DF7FD43}" destId="{27EB4F24-AA43-4FA5-8959-33687DAFBAF0}" srcOrd="0" destOrd="0" presId="urn:microsoft.com/office/officeart/2005/8/layout/cycle2"/>
    <dgm:cxn modelId="{C4498AC4-07CB-46ED-B25E-1BE7247CFBD4}" srcId="{2078D680-5D0E-4EE2-A34E-45DC5D53A79E}" destId="{48A5B694-5603-444F-8E6A-F70B3DF7FD43}" srcOrd="1" destOrd="0" parTransId="{EFF67E49-E54B-4494-AD62-84E231B5A311}" sibTransId="{60945D30-91D5-4137-B172-D0C6C76B48A5}"/>
    <dgm:cxn modelId="{6F7FBACD-71FF-41EF-B234-703759B23236}" type="presOf" srcId="{A03628AE-FBEB-4D2C-88C0-162B83249D4F}" destId="{0F57353B-7C86-47E2-9A06-1F53D232D774}" srcOrd="1" destOrd="0" presId="urn:microsoft.com/office/officeart/2005/8/layout/cycle2"/>
    <dgm:cxn modelId="{155E1FD6-BAD9-423D-AECB-647B9855F30C}" type="presOf" srcId="{A7BD99F0-33FC-4BC4-A96F-021B0B82B553}" destId="{B3AE03F5-295B-4D97-9176-C05C4A8293DE}" srcOrd="0" destOrd="0" presId="urn:microsoft.com/office/officeart/2005/8/layout/cycle2"/>
    <dgm:cxn modelId="{9170FEEB-E25A-48D7-99D3-6532FA72CECE}" type="presOf" srcId="{2078D680-5D0E-4EE2-A34E-45DC5D53A79E}" destId="{2356F598-0174-4075-A700-DEE19E1E4118}" srcOrd="0" destOrd="0" presId="urn:microsoft.com/office/officeart/2005/8/layout/cycle2"/>
    <dgm:cxn modelId="{CE2925FA-1F3B-4ECB-B485-E287025388E8}" type="presOf" srcId="{60945D30-91D5-4137-B172-D0C6C76B48A5}" destId="{B4029F4C-8A8E-41CB-B489-9E50E54213BE}" srcOrd="0" destOrd="0" presId="urn:microsoft.com/office/officeart/2005/8/layout/cycle2"/>
    <dgm:cxn modelId="{7DDE32FE-C239-4BF6-852D-CCB10716B9A3}" type="presOf" srcId="{60945D30-91D5-4137-B172-D0C6C76B48A5}" destId="{D7E99DFD-1531-4AB9-86EA-8D6A7E996A37}" srcOrd="1" destOrd="0" presId="urn:microsoft.com/office/officeart/2005/8/layout/cycle2"/>
    <dgm:cxn modelId="{EE27D518-8EE7-4352-BC89-24AFF8EA7ABB}" type="presParOf" srcId="{2356F598-0174-4075-A700-DEE19E1E4118}" destId="{B85CA444-8D0B-4CD2-A186-6BFBB4A5637D}" srcOrd="0" destOrd="0" presId="urn:microsoft.com/office/officeart/2005/8/layout/cycle2"/>
    <dgm:cxn modelId="{882982B2-D959-4FC6-A55A-D3A8F3F9449E}" type="presParOf" srcId="{2356F598-0174-4075-A700-DEE19E1E4118}" destId="{5BE5635C-DD69-422F-916F-91B582A4CAF6}" srcOrd="1" destOrd="0" presId="urn:microsoft.com/office/officeart/2005/8/layout/cycle2"/>
    <dgm:cxn modelId="{2CD16133-D4DE-471C-B00A-B2244F25ABD9}" type="presParOf" srcId="{5BE5635C-DD69-422F-916F-91B582A4CAF6}" destId="{CB769563-0CCB-43EF-B4CD-2E662A592930}" srcOrd="0" destOrd="0" presId="urn:microsoft.com/office/officeart/2005/8/layout/cycle2"/>
    <dgm:cxn modelId="{1FC06FB2-1604-4E0E-ADAF-F244D4B1C789}" type="presParOf" srcId="{2356F598-0174-4075-A700-DEE19E1E4118}" destId="{27EB4F24-AA43-4FA5-8959-33687DAFBAF0}" srcOrd="2" destOrd="0" presId="urn:microsoft.com/office/officeart/2005/8/layout/cycle2"/>
    <dgm:cxn modelId="{1CBA5139-A1D0-4C88-9622-6F5BA0483D0E}" type="presParOf" srcId="{2356F598-0174-4075-A700-DEE19E1E4118}" destId="{B4029F4C-8A8E-41CB-B489-9E50E54213BE}" srcOrd="3" destOrd="0" presId="urn:microsoft.com/office/officeart/2005/8/layout/cycle2"/>
    <dgm:cxn modelId="{F95DFBF5-4C49-4361-9E72-9BD4D610A7E3}" type="presParOf" srcId="{B4029F4C-8A8E-41CB-B489-9E50E54213BE}" destId="{D7E99DFD-1531-4AB9-86EA-8D6A7E996A37}" srcOrd="0" destOrd="0" presId="urn:microsoft.com/office/officeart/2005/8/layout/cycle2"/>
    <dgm:cxn modelId="{3DAF8B55-D94D-454A-AA55-650D77E2900C}" type="presParOf" srcId="{2356F598-0174-4075-A700-DEE19E1E4118}" destId="{B3AE03F5-295B-4D97-9176-C05C4A8293DE}" srcOrd="4" destOrd="0" presId="urn:microsoft.com/office/officeart/2005/8/layout/cycle2"/>
    <dgm:cxn modelId="{51B3B483-3398-4497-BF19-BCB0047D3918}" type="presParOf" srcId="{2356F598-0174-4075-A700-DEE19E1E4118}" destId="{577977CE-FA06-4406-8C0A-D3F37B60187F}" srcOrd="5" destOrd="0" presId="urn:microsoft.com/office/officeart/2005/8/layout/cycle2"/>
    <dgm:cxn modelId="{9F2F5CD9-4692-4E54-9DC6-4DD8CA8CE66A}" type="presParOf" srcId="{577977CE-FA06-4406-8C0A-D3F37B60187F}" destId="{0F57353B-7C86-47E2-9A06-1F53D232D774}"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18BCE1A6-63C1-4895-AAAD-4F37196871AB}" type="doc">
      <dgm:prSet loTypeId="urn:microsoft.com/office/officeart/2005/8/layout/hierarchy1" loCatId="hierarchy" qsTypeId="urn:microsoft.com/office/officeart/2005/8/quickstyle/simple2" qsCatId="simple" csTypeId="urn:microsoft.com/office/officeart/2005/8/colors/accent0_3" csCatId="mainScheme"/>
      <dgm:spPr/>
      <dgm:t>
        <a:bodyPr/>
        <a:lstStyle/>
        <a:p>
          <a:endParaRPr lang="en-US"/>
        </a:p>
      </dgm:t>
    </dgm:pt>
    <dgm:pt modelId="{C76238ED-5140-4E1A-B275-6F8D355F9CC5}">
      <dgm:prSet/>
      <dgm:spPr/>
      <dgm:t>
        <a:bodyPr/>
        <a:lstStyle/>
        <a:p>
          <a:r>
            <a:rPr lang="en-US"/>
            <a:t>Scraping</a:t>
          </a:r>
        </a:p>
      </dgm:t>
    </dgm:pt>
    <dgm:pt modelId="{51878326-7D3F-4E4C-A4CD-E9D07F5715A6}" type="parTrans" cxnId="{430DEB76-DF64-4AF3-9E0D-FFD3B01CD177}">
      <dgm:prSet/>
      <dgm:spPr/>
      <dgm:t>
        <a:bodyPr/>
        <a:lstStyle/>
        <a:p>
          <a:endParaRPr lang="en-US"/>
        </a:p>
      </dgm:t>
    </dgm:pt>
    <dgm:pt modelId="{354E1AC8-BADE-4F70-A17D-BD11DA076680}" type="sibTrans" cxnId="{430DEB76-DF64-4AF3-9E0D-FFD3B01CD177}">
      <dgm:prSet/>
      <dgm:spPr/>
      <dgm:t>
        <a:bodyPr/>
        <a:lstStyle/>
        <a:p>
          <a:endParaRPr lang="en-US"/>
        </a:p>
      </dgm:t>
    </dgm:pt>
    <dgm:pt modelId="{DFD72D8E-7D07-4D51-8D37-4A2B1CA13056}">
      <dgm:prSet/>
      <dgm:spPr/>
      <dgm:t>
        <a:bodyPr/>
        <a:lstStyle/>
        <a:p>
          <a:r>
            <a:rPr lang="en-US"/>
            <a:t>Testing</a:t>
          </a:r>
        </a:p>
      </dgm:t>
    </dgm:pt>
    <dgm:pt modelId="{D4C54BEE-19CA-42E5-8B34-97AD476A6EA2}" type="parTrans" cxnId="{C1CFDB42-8A9D-42B3-B040-9A49D3F30C95}">
      <dgm:prSet/>
      <dgm:spPr/>
      <dgm:t>
        <a:bodyPr/>
        <a:lstStyle/>
        <a:p>
          <a:endParaRPr lang="en-US"/>
        </a:p>
      </dgm:t>
    </dgm:pt>
    <dgm:pt modelId="{22CBEFDE-3158-4651-8E28-C8ED9B358F58}" type="sibTrans" cxnId="{C1CFDB42-8A9D-42B3-B040-9A49D3F30C95}">
      <dgm:prSet/>
      <dgm:spPr/>
      <dgm:t>
        <a:bodyPr/>
        <a:lstStyle/>
        <a:p>
          <a:endParaRPr lang="en-US"/>
        </a:p>
      </dgm:t>
    </dgm:pt>
    <dgm:pt modelId="{8FFC8B5C-0851-4D1E-A605-DADB1D81DCF2}" type="pres">
      <dgm:prSet presAssocID="{18BCE1A6-63C1-4895-AAAD-4F37196871AB}" presName="hierChild1" presStyleCnt="0">
        <dgm:presLayoutVars>
          <dgm:chPref val="1"/>
          <dgm:dir/>
          <dgm:animOne val="branch"/>
          <dgm:animLvl val="lvl"/>
          <dgm:resizeHandles/>
        </dgm:presLayoutVars>
      </dgm:prSet>
      <dgm:spPr/>
    </dgm:pt>
    <dgm:pt modelId="{E8F7FD90-A1D1-49AF-B572-EDB16917B737}" type="pres">
      <dgm:prSet presAssocID="{C76238ED-5140-4E1A-B275-6F8D355F9CC5}" presName="hierRoot1" presStyleCnt="0"/>
      <dgm:spPr/>
    </dgm:pt>
    <dgm:pt modelId="{4487E94F-E2D2-4D0E-B7E5-E7D17C65EC3C}" type="pres">
      <dgm:prSet presAssocID="{C76238ED-5140-4E1A-B275-6F8D355F9CC5}" presName="composite" presStyleCnt="0"/>
      <dgm:spPr/>
    </dgm:pt>
    <dgm:pt modelId="{F4D5042C-282D-410F-917E-E9AB8C1D9E24}" type="pres">
      <dgm:prSet presAssocID="{C76238ED-5140-4E1A-B275-6F8D355F9CC5}" presName="background" presStyleLbl="node0" presStyleIdx="0" presStyleCnt="2"/>
      <dgm:spPr/>
    </dgm:pt>
    <dgm:pt modelId="{C68B717A-A65C-450B-9C5A-A2CCDAB0AAF8}" type="pres">
      <dgm:prSet presAssocID="{C76238ED-5140-4E1A-B275-6F8D355F9CC5}" presName="text" presStyleLbl="fgAcc0" presStyleIdx="0" presStyleCnt="2">
        <dgm:presLayoutVars>
          <dgm:chPref val="3"/>
        </dgm:presLayoutVars>
      </dgm:prSet>
      <dgm:spPr/>
    </dgm:pt>
    <dgm:pt modelId="{0CCBE19B-1230-4744-A894-5690A8DC55B0}" type="pres">
      <dgm:prSet presAssocID="{C76238ED-5140-4E1A-B275-6F8D355F9CC5}" presName="hierChild2" presStyleCnt="0"/>
      <dgm:spPr/>
    </dgm:pt>
    <dgm:pt modelId="{A3F02410-B060-4D4E-B44C-241516B1EC07}" type="pres">
      <dgm:prSet presAssocID="{DFD72D8E-7D07-4D51-8D37-4A2B1CA13056}" presName="hierRoot1" presStyleCnt="0"/>
      <dgm:spPr/>
    </dgm:pt>
    <dgm:pt modelId="{D84CDB2D-36C3-4308-8568-443C8441B85A}" type="pres">
      <dgm:prSet presAssocID="{DFD72D8E-7D07-4D51-8D37-4A2B1CA13056}" presName="composite" presStyleCnt="0"/>
      <dgm:spPr/>
    </dgm:pt>
    <dgm:pt modelId="{C3B6A543-4A23-4AC0-8974-282D029D5A5E}" type="pres">
      <dgm:prSet presAssocID="{DFD72D8E-7D07-4D51-8D37-4A2B1CA13056}" presName="background" presStyleLbl="node0" presStyleIdx="1" presStyleCnt="2"/>
      <dgm:spPr/>
    </dgm:pt>
    <dgm:pt modelId="{B7F2C85D-AFBD-4EE5-9F5A-A61859DBEC19}" type="pres">
      <dgm:prSet presAssocID="{DFD72D8E-7D07-4D51-8D37-4A2B1CA13056}" presName="text" presStyleLbl="fgAcc0" presStyleIdx="1" presStyleCnt="2">
        <dgm:presLayoutVars>
          <dgm:chPref val="3"/>
        </dgm:presLayoutVars>
      </dgm:prSet>
      <dgm:spPr/>
    </dgm:pt>
    <dgm:pt modelId="{5BE32FFB-FC5E-4F16-B61F-57386A65DD5A}" type="pres">
      <dgm:prSet presAssocID="{DFD72D8E-7D07-4D51-8D37-4A2B1CA13056}" presName="hierChild2" presStyleCnt="0"/>
      <dgm:spPr/>
    </dgm:pt>
  </dgm:ptLst>
  <dgm:cxnLst>
    <dgm:cxn modelId="{8CA46504-DAE4-483D-A771-B1652366AA8B}" type="presOf" srcId="{DFD72D8E-7D07-4D51-8D37-4A2B1CA13056}" destId="{B7F2C85D-AFBD-4EE5-9F5A-A61859DBEC19}" srcOrd="0" destOrd="0" presId="urn:microsoft.com/office/officeart/2005/8/layout/hierarchy1"/>
    <dgm:cxn modelId="{7CED8A10-FAAA-4C2E-A9D8-ABBAC2AB5B18}" type="presOf" srcId="{C76238ED-5140-4E1A-B275-6F8D355F9CC5}" destId="{C68B717A-A65C-450B-9C5A-A2CCDAB0AAF8}" srcOrd="0" destOrd="0" presId="urn:microsoft.com/office/officeart/2005/8/layout/hierarchy1"/>
    <dgm:cxn modelId="{C1CFDB42-8A9D-42B3-B040-9A49D3F30C95}" srcId="{18BCE1A6-63C1-4895-AAAD-4F37196871AB}" destId="{DFD72D8E-7D07-4D51-8D37-4A2B1CA13056}" srcOrd="1" destOrd="0" parTransId="{D4C54BEE-19CA-42E5-8B34-97AD476A6EA2}" sibTransId="{22CBEFDE-3158-4651-8E28-C8ED9B358F58}"/>
    <dgm:cxn modelId="{430DEB76-DF64-4AF3-9E0D-FFD3B01CD177}" srcId="{18BCE1A6-63C1-4895-AAAD-4F37196871AB}" destId="{C76238ED-5140-4E1A-B275-6F8D355F9CC5}" srcOrd="0" destOrd="0" parTransId="{51878326-7D3F-4E4C-A4CD-E9D07F5715A6}" sibTransId="{354E1AC8-BADE-4F70-A17D-BD11DA076680}"/>
    <dgm:cxn modelId="{9B8F77FF-21D2-4CF0-AFC1-3C23D59AB3AB}" type="presOf" srcId="{18BCE1A6-63C1-4895-AAAD-4F37196871AB}" destId="{8FFC8B5C-0851-4D1E-A605-DADB1D81DCF2}" srcOrd="0" destOrd="0" presId="urn:microsoft.com/office/officeart/2005/8/layout/hierarchy1"/>
    <dgm:cxn modelId="{75A16828-7FEA-46D4-8AD5-239B6CAA98D2}" type="presParOf" srcId="{8FFC8B5C-0851-4D1E-A605-DADB1D81DCF2}" destId="{E8F7FD90-A1D1-49AF-B572-EDB16917B737}" srcOrd="0" destOrd="0" presId="urn:microsoft.com/office/officeart/2005/8/layout/hierarchy1"/>
    <dgm:cxn modelId="{CDB92431-22F4-4CD6-8305-8FD9B04FA373}" type="presParOf" srcId="{E8F7FD90-A1D1-49AF-B572-EDB16917B737}" destId="{4487E94F-E2D2-4D0E-B7E5-E7D17C65EC3C}" srcOrd="0" destOrd="0" presId="urn:microsoft.com/office/officeart/2005/8/layout/hierarchy1"/>
    <dgm:cxn modelId="{65487CF9-4A08-48D7-958E-CA17E0537B7F}" type="presParOf" srcId="{4487E94F-E2D2-4D0E-B7E5-E7D17C65EC3C}" destId="{F4D5042C-282D-410F-917E-E9AB8C1D9E24}" srcOrd="0" destOrd="0" presId="urn:microsoft.com/office/officeart/2005/8/layout/hierarchy1"/>
    <dgm:cxn modelId="{CB3C1538-AC87-4B34-A5C5-2DBEC22D27E3}" type="presParOf" srcId="{4487E94F-E2D2-4D0E-B7E5-E7D17C65EC3C}" destId="{C68B717A-A65C-450B-9C5A-A2CCDAB0AAF8}" srcOrd="1" destOrd="0" presId="urn:microsoft.com/office/officeart/2005/8/layout/hierarchy1"/>
    <dgm:cxn modelId="{A94DE0C2-3509-42E4-B1B9-755FF4830640}" type="presParOf" srcId="{E8F7FD90-A1D1-49AF-B572-EDB16917B737}" destId="{0CCBE19B-1230-4744-A894-5690A8DC55B0}" srcOrd="1" destOrd="0" presId="urn:microsoft.com/office/officeart/2005/8/layout/hierarchy1"/>
    <dgm:cxn modelId="{A7739382-2B61-4737-8950-E881611E0592}" type="presParOf" srcId="{8FFC8B5C-0851-4D1E-A605-DADB1D81DCF2}" destId="{A3F02410-B060-4D4E-B44C-241516B1EC07}" srcOrd="1" destOrd="0" presId="urn:microsoft.com/office/officeart/2005/8/layout/hierarchy1"/>
    <dgm:cxn modelId="{1E0520DA-9FB0-4AFF-85E5-64E6923DE207}" type="presParOf" srcId="{A3F02410-B060-4D4E-B44C-241516B1EC07}" destId="{D84CDB2D-36C3-4308-8568-443C8441B85A}" srcOrd="0" destOrd="0" presId="urn:microsoft.com/office/officeart/2005/8/layout/hierarchy1"/>
    <dgm:cxn modelId="{28B927ED-3C68-4A01-978C-B7EF55B08590}" type="presParOf" srcId="{D84CDB2D-36C3-4308-8568-443C8441B85A}" destId="{C3B6A543-4A23-4AC0-8974-282D029D5A5E}" srcOrd="0" destOrd="0" presId="urn:microsoft.com/office/officeart/2005/8/layout/hierarchy1"/>
    <dgm:cxn modelId="{F3F3A161-4DD3-406F-8DA9-822CBE279B8E}" type="presParOf" srcId="{D84CDB2D-36C3-4308-8568-443C8441B85A}" destId="{B7F2C85D-AFBD-4EE5-9F5A-A61859DBEC19}" srcOrd="1" destOrd="0" presId="urn:microsoft.com/office/officeart/2005/8/layout/hierarchy1"/>
    <dgm:cxn modelId="{8E3E258E-A404-4527-BBB3-E1246D6F535B}" type="presParOf" srcId="{A3F02410-B060-4D4E-B44C-241516B1EC07}" destId="{5BE32FFB-FC5E-4F16-B61F-57386A65DD5A}"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56977B-A3AD-4B65-8E2F-F2D40BBEBAFD}" type="doc">
      <dgm:prSet loTypeId="urn:microsoft.com/office/officeart/2005/8/layout/vList2" loCatId="list" qsTypeId="urn:microsoft.com/office/officeart/2005/8/quickstyle/simple3" qsCatId="simple" csTypeId="urn:microsoft.com/office/officeart/2005/8/colors/colorful5" csCatId="colorful"/>
      <dgm:spPr/>
      <dgm:t>
        <a:bodyPr/>
        <a:lstStyle/>
        <a:p>
          <a:endParaRPr lang="en-US"/>
        </a:p>
      </dgm:t>
    </dgm:pt>
    <dgm:pt modelId="{CFACCA23-D6A0-4CAF-9F1D-450D196CF030}">
      <dgm:prSet/>
      <dgm:spPr/>
      <dgm:t>
        <a:bodyPr/>
        <a:lstStyle/>
        <a:p>
          <a:r>
            <a:rPr lang="en-US" b="1"/>
            <a:t>Test planning </a:t>
          </a:r>
          <a:r>
            <a:rPr lang="en-US"/>
            <a:t>– What are we doing here?</a:t>
          </a:r>
        </a:p>
      </dgm:t>
    </dgm:pt>
    <dgm:pt modelId="{C5CCAC8D-9E08-40C7-A40E-26CED5849B0C}" type="parTrans" cxnId="{F9A4255B-8E72-469D-AFC0-09D9CD640BC2}">
      <dgm:prSet/>
      <dgm:spPr/>
      <dgm:t>
        <a:bodyPr/>
        <a:lstStyle/>
        <a:p>
          <a:endParaRPr lang="en-US"/>
        </a:p>
      </dgm:t>
    </dgm:pt>
    <dgm:pt modelId="{6A1B4516-3EF5-4A90-9DD6-223FC147AF47}" type="sibTrans" cxnId="{F9A4255B-8E72-469D-AFC0-09D9CD640BC2}">
      <dgm:prSet/>
      <dgm:spPr/>
      <dgm:t>
        <a:bodyPr/>
        <a:lstStyle/>
        <a:p>
          <a:endParaRPr lang="en-US"/>
        </a:p>
      </dgm:t>
    </dgm:pt>
    <dgm:pt modelId="{16825849-365B-4347-8340-DF1C8EFCD656}">
      <dgm:prSet/>
      <dgm:spPr/>
      <dgm:t>
        <a:bodyPr/>
        <a:lstStyle/>
        <a:p>
          <a:r>
            <a:rPr lang="en-US" b="1"/>
            <a:t>Test monitoring and control – </a:t>
          </a:r>
          <a:r>
            <a:rPr lang="en-US"/>
            <a:t>How are we doing now?</a:t>
          </a:r>
        </a:p>
      </dgm:t>
    </dgm:pt>
    <dgm:pt modelId="{9E218F82-31C1-46FF-A4E1-9821976EC95C}" type="parTrans" cxnId="{6B2B8B7A-7F9E-48A6-92D6-2C27059D8A34}">
      <dgm:prSet/>
      <dgm:spPr/>
      <dgm:t>
        <a:bodyPr/>
        <a:lstStyle/>
        <a:p>
          <a:endParaRPr lang="en-US"/>
        </a:p>
      </dgm:t>
    </dgm:pt>
    <dgm:pt modelId="{030529FB-9977-4C7E-A06F-D72511B394DF}" type="sibTrans" cxnId="{6B2B8B7A-7F9E-48A6-92D6-2C27059D8A34}">
      <dgm:prSet/>
      <dgm:spPr/>
      <dgm:t>
        <a:bodyPr/>
        <a:lstStyle/>
        <a:p>
          <a:endParaRPr lang="en-US"/>
        </a:p>
      </dgm:t>
    </dgm:pt>
    <dgm:pt modelId="{C161D0CD-056B-420C-B8D9-95BB6CF6114D}">
      <dgm:prSet/>
      <dgm:spPr/>
      <dgm:t>
        <a:bodyPr/>
        <a:lstStyle/>
        <a:p>
          <a:r>
            <a:rPr lang="en-US" b="1"/>
            <a:t>Test analysis - </a:t>
          </a:r>
          <a:r>
            <a:rPr lang="en-US"/>
            <a:t>What should we be testing based on the project state?</a:t>
          </a:r>
        </a:p>
      </dgm:t>
    </dgm:pt>
    <dgm:pt modelId="{4B52DE3F-2CEF-474A-A216-B1793720934A}" type="parTrans" cxnId="{A07DF1E8-A068-4F2F-AAD3-54E9C26D3ECB}">
      <dgm:prSet/>
      <dgm:spPr/>
      <dgm:t>
        <a:bodyPr/>
        <a:lstStyle/>
        <a:p>
          <a:endParaRPr lang="en-US"/>
        </a:p>
      </dgm:t>
    </dgm:pt>
    <dgm:pt modelId="{23E5A733-38C3-4D82-9532-BE714EEA4E5E}" type="sibTrans" cxnId="{A07DF1E8-A068-4F2F-AAD3-54E9C26D3ECB}">
      <dgm:prSet/>
      <dgm:spPr/>
      <dgm:t>
        <a:bodyPr/>
        <a:lstStyle/>
        <a:p>
          <a:endParaRPr lang="en-US"/>
        </a:p>
      </dgm:t>
    </dgm:pt>
    <dgm:pt modelId="{BA63BBE0-A090-43F6-BCAA-BCD5B30C2883}">
      <dgm:prSet/>
      <dgm:spPr/>
      <dgm:t>
        <a:bodyPr/>
        <a:lstStyle/>
        <a:p>
          <a:r>
            <a:rPr lang="en-US" b="1"/>
            <a:t>Test design – </a:t>
          </a:r>
          <a:r>
            <a:rPr lang="en-US"/>
            <a:t>How should we test?  </a:t>
          </a:r>
        </a:p>
      </dgm:t>
    </dgm:pt>
    <dgm:pt modelId="{FE17610A-08AF-4B5A-A995-2F756EA5CFB4}" type="parTrans" cxnId="{A339B0A3-C003-4729-8360-798B028978D7}">
      <dgm:prSet/>
      <dgm:spPr/>
      <dgm:t>
        <a:bodyPr/>
        <a:lstStyle/>
        <a:p>
          <a:endParaRPr lang="en-US"/>
        </a:p>
      </dgm:t>
    </dgm:pt>
    <dgm:pt modelId="{F23E2A17-BB4D-45CF-A33D-2EEE90E044FE}" type="sibTrans" cxnId="{A339B0A3-C003-4729-8360-798B028978D7}">
      <dgm:prSet/>
      <dgm:spPr/>
      <dgm:t>
        <a:bodyPr/>
        <a:lstStyle/>
        <a:p>
          <a:endParaRPr lang="en-US"/>
        </a:p>
      </dgm:t>
    </dgm:pt>
    <dgm:pt modelId="{980F3BE6-F85C-4ED1-8C77-67D17B293FA2}">
      <dgm:prSet/>
      <dgm:spPr/>
      <dgm:t>
        <a:bodyPr/>
        <a:lstStyle/>
        <a:p>
          <a:r>
            <a:rPr lang="en-US" b="1"/>
            <a:t>Test implementation – </a:t>
          </a:r>
          <a:r>
            <a:rPr lang="en-US"/>
            <a:t>Building test environment, procedures, suites</a:t>
          </a:r>
        </a:p>
      </dgm:t>
    </dgm:pt>
    <dgm:pt modelId="{4F2D7ECD-5651-4189-B717-E73B2B504816}" type="parTrans" cxnId="{2A824782-A879-467F-A93C-43E513324C4C}">
      <dgm:prSet/>
      <dgm:spPr/>
      <dgm:t>
        <a:bodyPr/>
        <a:lstStyle/>
        <a:p>
          <a:endParaRPr lang="en-US"/>
        </a:p>
      </dgm:t>
    </dgm:pt>
    <dgm:pt modelId="{DD0AFA8C-B27D-4486-B374-2626AD61CCFA}" type="sibTrans" cxnId="{2A824782-A879-467F-A93C-43E513324C4C}">
      <dgm:prSet/>
      <dgm:spPr/>
      <dgm:t>
        <a:bodyPr/>
        <a:lstStyle/>
        <a:p>
          <a:endParaRPr lang="en-US"/>
        </a:p>
      </dgm:t>
    </dgm:pt>
    <dgm:pt modelId="{12E291BE-ADC4-47DE-9240-7A5A027F04E9}">
      <dgm:prSet/>
      <dgm:spPr/>
      <dgm:t>
        <a:bodyPr/>
        <a:lstStyle/>
        <a:p>
          <a:r>
            <a:rPr lang="en-US" b="1"/>
            <a:t>Test execution – </a:t>
          </a:r>
          <a:r>
            <a:rPr lang="en-US"/>
            <a:t>Run ‘em</a:t>
          </a:r>
        </a:p>
      </dgm:t>
    </dgm:pt>
    <dgm:pt modelId="{051D6F38-7B2C-4151-BFA1-1426F6E9E239}" type="parTrans" cxnId="{4FFF0F5A-25C1-4888-8513-AF580FD8B340}">
      <dgm:prSet/>
      <dgm:spPr/>
      <dgm:t>
        <a:bodyPr/>
        <a:lstStyle/>
        <a:p>
          <a:endParaRPr lang="en-US"/>
        </a:p>
      </dgm:t>
    </dgm:pt>
    <dgm:pt modelId="{FE80C03C-93CE-4129-850A-2AE5FADC6B12}" type="sibTrans" cxnId="{4FFF0F5A-25C1-4888-8513-AF580FD8B340}">
      <dgm:prSet/>
      <dgm:spPr/>
      <dgm:t>
        <a:bodyPr/>
        <a:lstStyle/>
        <a:p>
          <a:endParaRPr lang="en-US"/>
        </a:p>
      </dgm:t>
    </dgm:pt>
    <dgm:pt modelId="{D13BACB1-14CE-4F7A-BBB7-F2D90A3D6A7C}">
      <dgm:prSet/>
      <dgm:spPr/>
      <dgm:t>
        <a:bodyPr/>
        <a:lstStyle/>
        <a:p>
          <a:r>
            <a:rPr lang="en-US" b="1"/>
            <a:t>Test completion – </a:t>
          </a:r>
          <a:r>
            <a:rPr lang="en-US"/>
            <a:t>Lessons learned, report results, onward and upward</a:t>
          </a:r>
        </a:p>
      </dgm:t>
    </dgm:pt>
    <dgm:pt modelId="{AD5827D6-B841-445B-92AF-30B0B1EAAE43}" type="parTrans" cxnId="{1133C8FB-093E-4329-A6C8-28222F97A6C8}">
      <dgm:prSet/>
      <dgm:spPr/>
      <dgm:t>
        <a:bodyPr/>
        <a:lstStyle/>
        <a:p>
          <a:endParaRPr lang="en-US"/>
        </a:p>
      </dgm:t>
    </dgm:pt>
    <dgm:pt modelId="{D04EFC92-013D-4B04-9113-8AB3C8A06CBB}" type="sibTrans" cxnId="{1133C8FB-093E-4329-A6C8-28222F97A6C8}">
      <dgm:prSet/>
      <dgm:spPr/>
      <dgm:t>
        <a:bodyPr/>
        <a:lstStyle/>
        <a:p>
          <a:endParaRPr lang="en-US"/>
        </a:p>
      </dgm:t>
    </dgm:pt>
    <dgm:pt modelId="{76C63874-3930-40F3-AB4F-A663BF665F86}" type="pres">
      <dgm:prSet presAssocID="{BB56977B-A3AD-4B65-8E2F-F2D40BBEBAFD}" presName="linear" presStyleCnt="0">
        <dgm:presLayoutVars>
          <dgm:animLvl val="lvl"/>
          <dgm:resizeHandles val="exact"/>
        </dgm:presLayoutVars>
      </dgm:prSet>
      <dgm:spPr/>
    </dgm:pt>
    <dgm:pt modelId="{78B35671-472D-4596-95A9-D46148DD9116}" type="pres">
      <dgm:prSet presAssocID="{CFACCA23-D6A0-4CAF-9F1D-450D196CF030}" presName="parentText" presStyleLbl="node1" presStyleIdx="0" presStyleCnt="7">
        <dgm:presLayoutVars>
          <dgm:chMax val="0"/>
          <dgm:bulletEnabled val="1"/>
        </dgm:presLayoutVars>
      </dgm:prSet>
      <dgm:spPr/>
    </dgm:pt>
    <dgm:pt modelId="{E8B68509-BB51-492C-B1BF-A5E52E1652AF}" type="pres">
      <dgm:prSet presAssocID="{6A1B4516-3EF5-4A90-9DD6-223FC147AF47}" presName="spacer" presStyleCnt="0"/>
      <dgm:spPr/>
    </dgm:pt>
    <dgm:pt modelId="{1622EDD5-7EF6-4DD3-B133-8936AB1B87E3}" type="pres">
      <dgm:prSet presAssocID="{16825849-365B-4347-8340-DF1C8EFCD656}" presName="parentText" presStyleLbl="node1" presStyleIdx="1" presStyleCnt="7">
        <dgm:presLayoutVars>
          <dgm:chMax val="0"/>
          <dgm:bulletEnabled val="1"/>
        </dgm:presLayoutVars>
      </dgm:prSet>
      <dgm:spPr/>
    </dgm:pt>
    <dgm:pt modelId="{61BC16CE-B4CF-478A-8B50-DC73967DABB2}" type="pres">
      <dgm:prSet presAssocID="{030529FB-9977-4C7E-A06F-D72511B394DF}" presName="spacer" presStyleCnt="0"/>
      <dgm:spPr/>
    </dgm:pt>
    <dgm:pt modelId="{5E8D5547-DE1C-47FB-8B9E-47BEA7C27391}" type="pres">
      <dgm:prSet presAssocID="{C161D0CD-056B-420C-B8D9-95BB6CF6114D}" presName="parentText" presStyleLbl="node1" presStyleIdx="2" presStyleCnt="7">
        <dgm:presLayoutVars>
          <dgm:chMax val="0"/>
          <dgm:bulletEnabled val="1"/>
        </dgm:presLayoutVars>
      </dgm:prSet>
      <dgm:spPr/>
    </dgm:pt>
    <dgm:pt modelId="{78B25BEA-57DD-43DA-B4F1-75B2E13A4C94}" type="pres">
      <dgm:prSet presAssocID="{23E5A733-38C3-4D82-9532-BE714EEA4E5E}" presName="spacer" presStyleCnt="0"/>
      <dgm:spPr/>
    </dgm:pt>
    <dgm:pt modelId="{6ACB84EC-BA2D-4BC3-AF5D-0E01831E548D}" type="pres">
      <dgm:prSet presAssocID="{BA63BBE0-A090-43F6-BCAA-BCD5B30C2883}" presName="parentText" presStyleLbl="node1" presStyleIdx="3" presStyleCnt="7">
        <dgm:presLayoutVars>
          <dgm:chMax val="0"/>
          <dgm:bulletEnabled val="1"/>
        </dgm:presLayoutVars>
      </dgm:prSet>
      <dgm:spPr/>
    </dgm:pt>
    <dgm:pt modelId="{B1AD6648-5166-4524-8928-7ADFE130FF0C}" type="pres">
      <dgm:prSet presAssocID="{F23E2A17-BB4D-45CF-A33D-2EEE90E044FE}" presName="spacer" presStyleCnt="0"/>
      <dgm:spPr/>
    </dgm:pt>
    <dgm:pt modelId="{23DFBC19-3F4E-4693-8158-A17868B8F661}" type="pres">
      <dgm:prSet presAssocID="{980F3BE6-F85C-4ED1-8C77-67D17B293FA2}" presName="parentText" presStyleLbl="node1" presStyleIdx="4" presStyleCnt="7">
        <dgm:presLayoutVars>
          <dgm:chMax val="0"/>
          <dgm:bulletEnabled val="1"/>
        </dgm:presLayoutVars>
      </dgm:prSet>
      <dgm:spPr/>
    </dgm:pt>
    <dgm:pt modelId="{C3E8E8D9-6549-4045-9540-9F85205333BA}" type="pres">
      <dgm:prSet presAssocID="{DD0AFA8C-B27D-4486-B374-2626AD61CCFA}" presName="spacer" presStyleCnt="0"/>
      <dgm:spPr/>
    </dgm:pt>
    <dgm:pt modelId="{8D9A9DE9-B279-4D07-889C-203FBB1AD8F3}" type="pres">
      <dgm:prSet presAssocID="{12E291BE-ADC4-47DE-9240-7A5A027F04E9}" presName="parentText" presStyleLbl="node1" presStyleIdx="5" presStyleCnt="7">
        <dgm:presLayoutVars>
          <dgm:chMax val="0"/>
          <dgm:bulletEnabled val="1"/>
        </dgm:presLayoutVars>
      </dgm:prSet>
      <dgm:spPr/>
    </dgm:pt>
    <dgm:pt modelId="{42B27E94-3051-42E7-9F31-2725490D0541}" type="pres">
      <dgm:prSet presAssocID="{FE80C03C-93CE-4129-850A-2AE5FADC6B12}" presName="spacer" presStyleCnt="0"/>
      <dgm:spPr/>
    </dgm:pt>
    <dgm:pt modelId="{7537177B-B2F7-488F-ACBB-DA437343FF3C}" type="pres">
      <dgm:prSet presAssocID="{D13BACB1-14CE-4F7A-BBB7-F2D90A3D6A7C}" presName="parentText" presStyleLbl="node1" presStyleIdx="6" presStyleCnt="7">
        <dgm:presLayoutVars>
          <dgm:chMax val="0"/>
          <dgm:bulletEnabled val="1"/>
        </dgm:presLayoutVars>
      </dgm:prSet>
      <dgm:spPr/>
    </dgm:pt>
  </dgm:ptLst>
  <dgm:cxnLst>
    <dgm:cxn modelId="{A30B8C19-1EE2-4A49-9DB4-A8490690CE5F}" type="presOf" srcId="{BB56977B-A3AD-4B65-8E2F-F2D40BBEBAFD}" destId="{76C63874-3930-40F3-AB4F-A663BF665F86}" srcOrd="0" destOrd="0" presId="urn:microsoft.com/office/officeart/2005/8/layout/vList2"/>
    <dgm:cxn modelId="{462F4424-0B15-49C3-8CEC-69CFBD14C550}" type="presOf" srcId="{12E291BE-ADC4-47DE-9240-7A5A027F04E9}" destId="{8D9A9DE9-B279-4D07-889C-203FBB1AD8F3}" srcOrd="0" destOrd="0" presId="urn:microsoft.com/office/officeart/2005/8/layout/vList2"/>
    <dgm:cxn modelId="{D8265624-8981-495E-89DC-B6B9401BBD62}" type="presOf" srcId="{BA63BBE0-A090-43F6-BCAA-BCD5B30C2883}" destId="{6ACB84EC-BA2D-4BC3-AF5D-0E01831E548D}" srcOrd="0" destOrd="0" presId="urn:microsoft.com/office/officeart/2005/8/layout/vList2"/>
    <dgm:cxn modelId="{F9A4255B-8E72-469D-AFC0-09D9CD640BC2}" srcId="{BB56977B-A3AD-4B65-8E2F-F2D40BBEBAFD}" destId="{CFACCA23-D6A0-4CAF-9F1D-450D196CF030}" srcOrd="0" destOrd="0" parTransId="{C5CCAC8D-9E08-40C7-A40E-26CED5849B0C}" sibTransId="{6A1B4516-3EF5-4A90-9DD6-223FC147AF47}"/>
    <dgm:cxn modelId="{13F33070-DF4B-4B8D-9E64-6884B513A744}" type="presOf" srcId="{16825849-365B-4347-8340-DF1C8EFCD656}" destId="{1622EDD5-7EF6-4DD3-B133-8936AB1B87E3}" srcOrd="0" destOrd="0" presId="urn:microsoft.com/office/officeart/2005/8/layout/vList2"/>
    <dgm:cxn modelId="{4FFF0F5A-25C1-4888-8513-AF580FD8B340}" srcId="{BB56977B-A3AD-4B65-8E2F-F2D40BBEBAFD}" destId="{12E291BE-ADC4-47DE-9240-7A5A027F04E9}" srcOrd="5" destOrd="0" parTransId="{051D6F38-7B2C-4151-BFA1-1426F6E9E239}" sibTransId="{FE80C03C-93CE-4129-850A-2AE5FADC6B12}"/>
    <dgm:cxn modelId="{6B2B8B7A-7F9E-48A6-92D6-2C27059D8A34}" srcId="{BB56977B-A3AD-4B65-8E2F-F2D40BBEBAFD}" destId="{16825849-365B-4347-8340-DF1C8EFCD656}" srcOrd="1" destOrd="0" parTransId="{9E218F82-31C1-46FF-A4E1-9821976EC95C}" sibTransId="{030529FB-9977-4C7E-A06F-D72511B394DF}"/>
    <dgm:cxn modelId="{2A824782-A879-467F-A93C-43E513324C4C}" srcId="{BB56977B-A3AD-4B65-8E2F-F2D40BBEBAFD}" destId="{980F3BE6-F85C-4ED1-8C77-67D17B293FA2}" srcOrd="4" destOrd="0" parTransId="{4F2D7ECD-5651-4189-B717-E73B2B504816}" sibTransId="{DD0AFA8C-B27D-4486-B374-2626AD61CCFA}"/>
    <dgm:cxn modelId="{B343FB84-624D-4532-9A89-68A3AC3F03A5}" type="presOf" srcId="{C161D0CD-056B-420C-B8D9-95BB6CF6114D}" destId="{5E8D5547-DE1C-47FB-8B9E-47BEA7C27391}" srcOrd="0" destOrd="0" presId="urn:microsoft.com/office/officeart/2005/8/layout/vList2"/>
    <dgm:cxn modelId="{07297C97-5F29-44DD-BC4A-7114FF3F1947}" type="presOf" srcId="{CFACCA23-D6A0-4CAF-9F1D-450D196CF030}" destId="{78B35671-472D-4596-95A9-D46148DD9116}" srcOrd="0" destOrd="0" presId="urn:microsoft.com/office/officeart/2005/8/layout/vList2"/>
    <dgm:cxn modelId="{A339B0A3-C003-4729-8360-798B028978D7}" srcId="{BB56977B-A3AD-4B65-8E2F-F2D40BBEBAFD}" destId="{BA63BBE0-A090-43F6-BCAA-BCD5B30C2883}" srcOrd="3" destOrd="0" parTransId="{FE17610A-08AF-4B5A-A995-2F756EA5CFB4}" sibTransId="{F23E2A17-BB4D-45CF-A33D-2EEE90E044FE}"/>
    <dgm:cxn modelId="{C94E52BB-CED2-40BA-B46F-4E2F1011E833}" type="presOf" srcId="{D13BACB1-14CE-4F7A-BBB7-F2D90A3D6A7C}" destId="{7537177B-B2F7-488F-ACBB-DA437343FF3C}" srcOrd="0" destOrd="0" presId="urn:microsoft.com/office/officeart/2005/8/layout/vList2"/>
    <dgm:cxn modelId="{F2F094C7-ABA7-4B9E-85A2-63FDB8E7F9E0}" type="presOf" srcId="{980F3BE6-F85C-4ED1-8C77-67D17B293FA2}" destId="{23DFBC19-3F4E-4693-8158-A17868B8F661}" srcOrd="0" destOrd="0" presId="urn:microsoft.com/office/officeart/2005/8/layout/vList2"/>
    <dgm:cxn modelId="{A07DF1E8-A068-4F2F-AAD3-54E9C26D3ECB}" srcId="{BB56977B-A3AD-4B65-8E2F-F2D40BBEBAFD}" destId="{C161D0CD-056B-420C-B8D9-95BB6CF6114D}" srcOrd="2" destOrd="0" parTransId="{4B52DE3F-2CEF-474A-A216-B1793720934A}" sibTransId="{23E5A733-38C3-4D82-9532-BE714EEA4E5E}"/>
    <dgm:cxn modelId="{1133C8FB-093E-4329-A6C8-28222F97A6C8}" srcId="{BB56977B-A3AD-4B65-8E2F-F2D40BBEBAFD}" destId="{D13BACB1-14CE-4F7A-BBB7-F2D90A3D6A7C}" srcOrd="6" destOrd="0" parTransId="{AD5827D6-B841-445B-92AF-30B0B1EAAE43}" sibTransId="{D04EFC92-013D-4B04-9113-8AB3C8A06CBB}"/>
    <dgm:cxn modelId="{67282EE4-5BD6-455C-8A03-C1907B8BBD02}" type="presParOf" srcId="{76C63874-3930-40F3-AB4F-A663BF665F86}" destId="{78B35671-472D-4596-95A9-D46148DD9116}" srcOrd="0" destOrd="0" presId="urn:microsoft.com/office/officeart/2005/8/layout/vList2"/>
    <dgm:cxn modelId="{FFCC4A39-EC49-4EDE-BD47-0375A66703DB}" type="presParOf" srcId="{76C63874-3930-40F3-AB4F-A663BF665F86}" destId="{E8B68509-BB51-492C-B1BF-A5E52E1652AF}" srcOrd="1" destOrd="0" presId="urn:microsoft.com/office/officeart/2005/8/layout/vList2"/>
    <dgm:cxn modelId="{F72E1922-2380-45BC-9E77-3C14B5028F95}" type="presParOf" srcId="{76C63874-3930-40F3-AB4F-A663BF665F86}" destId="{1622EDD5-7EF6-4DD3-B133-8936AB1B87E3}" srcOrd="2" destOrd="0" presId="urn:microsoft.com/office/officeart/2005/8/layout/vList2"/>
    <dgm:cxn modelId="{15F1A097-E717-4512-8652-23732D4990BA}" type="presParOf" srcId="{76C63874-3930-40F3-AB4F-A663BF665F86}" destId="{61BC16CE-B4CF-478A-8B50-DC73967DABB2}" srcOrd="3" destOrd="0" presId="urn:microsoft.com/office/officeart/2005/8/layout/vList2"/>
    <dgm:cxn modelId="{C91046A4-E3B5-4FE1-8C87-23B8E8373B25}" type="presParOf" srcId="{76C63874-3930-40F3-AB4F-A663BF665F86}" destId="{5E8D5547-DE1C-47FB-8B9E-47BEA7C27391}" srcOrd="4" destOrd="0" presId="urn:microsoft.com/office/officeart/2005/8/layout/vList2"/>
    <dgm:cxn modelId="{CB29A79B-F1FD-4C40-8C70-7E90248C7E12}" type="presParOf" srcId="{76C63874-3930-40F3-AB4F-A663BF665F86}" destId="{78B25BEA-57DD-43DA-B4F1-75B2E13A4C94}" srcOrd="5" destOrd="0" presId="urn:microsoft.com/office/officeart/2005/8/layout/vList2"/>
    <dgm:cxn modelId="{20860B41-DBB9-49F4-AA9B-9036B01D3EB8}" type="presParOf" srcId="{76C63874-3930-40F3-AB4F-A663BF665F86}" destId="{6ACB84EC-BA2D-4BC3-AF5D-0E01831E548D}" srcOrd="6" destOrd="0" presId="urn:microsoft.com/office/officeart/2005/8/layout/vList2"/>
    <dgm:cxn modelId="{5C2F8556-4768-4665-AE00-47E916652E07}" type="presParOf" srcId="{76C63874-3930-40F3-AB4F-A663BF665F86}" destId="{B1AD6648-5166-4524-8928-7ADFE130FF0C}" srcOrd="7" destOrd="0" presId="urn:microsoft.com/office/officeart/2005/8/layout/vList2"/>
    <dgm:cxn modelId="{E4CCF3E7-8074-4BB1-BF3E-C00537EB8157}" type="presParOf" srcId="{76C63874-3930-40F3-AB4F-A663BF665F86}" destId="{23DFBC19-3F4E-4693-8158-A17868B8F661}" srcOrd="8" destOrd="0" presId="urn:microsoft.com/office/officeart/2005/8/layout/vList2"/>
    <dgm:cxn modelId="{B93B3CA8-A80E-4004-8384-2D949A480045}" type="presParOf" srcId="{76C63874-3930-40F3-AB4F-A663BF665F86}" destId="{C3E8E8D9-6549-4045-9540-9F85205333BA}" srcOrd="9" destOrd="0" presId="urn:microsoft.com/office/officeart/2005/8/layout/vList2"/>
    <dgm:cxn modelId="{05DF7858-6397-4EBB-8C4D-2827F0D43975}" type="presParOf" srcId="{76C63874-3930-40F3-AB4F-A663BF665F86}" destId="{8D9A9DE9-B279-4D07-889C-203FBB1AD8F3}" srcOrd="10" destOrd="0" presId="urn:microsoft.com/office/officeart/2005/8/layout/vList2"/>
    <dgm:cxn modelId="{755AACC0-1CF3-429C-9D7B-623592448555}" type="presParOf" srcId="{76C63874-3930-40F3-AB4F-A663BF665F86}" destId="{42B27E94-3051-42E7-9F31-2725490D0541}" srcOrd="11" destOrd="0" presId="urn:microsoft.com/office/officeart/2005/8/layout/vList2"/>
    <dgm:cxn modelId="{CE0AC394-17A4-47F5-AA85-FBDF9E04877B}" type="presParOf" srcId="{76C63874-3930-40F3-AB4F-A663BF665F86}" destId="{7537177B-B2F7-488F-ACBB-DA437343FF3C}"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A5080D-D032-4095-B68A-A7430984B9FD}" type="doc">
      <dgm:prSet loTypeId="urn:microsoft.com/office/officeart/2005/8/layout/default" loCatId="list" qsTypeId="urn:microsoft.com/office/officeart/2005/8/quickstyle/3d1" qsCatId="3D" csTypeId="urn:microsoft.com/office/officeart/2005/8/colors/colorful1" csCatId="colorful" phldr="1"/>
      <dgm:spPr/>
      <dgm:t>
        <a:bodyPr/>
        <a:lstStyle/>
        <a:p>
          <a:endParaRPr lang="en-US"/>
        </a:p>
      </dgm:t>
    </dgm:pt>
    <dgm:pt modelId="{DF92E1CF-1602-41FC-9097-D6FE8B166F60}">
      <dgm:prSet phldrT="[Text]"/>
      <dgm:spPr/>
      <dgm:t>
        <a:bodyPr/>
        <a:lstStyle/>
        <a:p>
          <a:r>
            <a:rPr lang="en-US" dirty="0"/>
            <a:t>For every development activity there is a corresponding test activity</a:t>
          </a:r>
        </a:p>
      </dgm:t>
    </dgm:pt>
    <dgm:pt modelId="{2790004B-C06B-4095-83BE-52CA5248DD10}" type="parTrans" cxnId="{23A88CEF-4E65-4E6F-8573-6C701825F08F}">
      <dgm:prSet/>
      <dgm:spPr/>
      <dgm:t>
        <a:bodyPr/>
        <a:lstStyle/>
        <a:p>
          <a:endParaRPr lang="en-US"/>
        </a:p>
      </dgm:t>
    </dgm:pt>
    <dgm:pt modelId="{B9FF23B3-5AD0-432D-9018-BD992C3BD9E4}" type="sibTrans" cxnId="{23A88CEF-4E65-4E6F-8573-6C701825F08F}">
      <dgm:prSet/>
      <dgm:spPr/>
      <dgm:t>
        <a:bodyPr/>
        <a:lstStyle/>
        <a:p>
          <a:endParaRPr lang="en-US"/>
        </a:p>
      </dgm:t>
    </dgm:pt>
    <dgm:pt modelId="{538572EF-AE48-4BE1-A974-CA235ACFB4FC}">
      <dgm:prSet phldrT="[Text]"/>
      <dgm:spPr/>
      <dgm:t>
        <a:bodyPr/>
        <a:lstStyle/>
        <a:p>
          <a:r>
            <a:rPr lang="en-US" dirty="0"/>
            <a:t>Each test level has test objectives specific to that level</a:t>
          </a:r>
        </a:p>
      </dgm:t>
    </dgm:pt>
    <dgm:pt modelId="{818D26E3-E194-43BF-AB11-6655E944B341}" type="parTrans" cxnId="{FF8A0734-13C8-4647-98DC-FC8BA5C86B33}">
      <dgm:prSet/>
      <dgm:spPr/>
      <dgm:t>
        <a:bodyPr/>
        <a:lstStyle/>
        <a:p>
          <a:endParaRPr lang="en-US"/>
        </a:p>
      </dgm:t>
    </dgm:pt>
    <dgm:pt modelId="{051EC9CB-3351-4C25-8862-9A66370955AB}" type="sibTrans" cxnId="{FF8A0734-13C8-4647-98DC-FC8BA5C86B33}">
      <dgm:prSet/>
      <dgm:spPr/>
      <dgm:t>
        <a:bodyPr/>
        <a:lstStyle/>
        <a:p>
          <a:endParaRPr lang="en-US"/>
        </a:p>
      </dgm:t>
    </dgm:pt>
    <dgm:pt modelId="{EF9E28C2-68D1-4350-A63C-ED1710AEDEBD}">
      <dgm:prSet phldrT="[Text]"/>
      <dgm:spPr/>
      <dgm:t>
        <a:bodyPr/>
        <a:lstStyle/>
        <a:p>
          <a:r>
            <a:rPr lang="en-US" dirty="0"/>
            <a:t>Test analysis and design for a given test level begins during the corresponding development activity</a:t>
          </a:r>
        </a:p>
      </dgm:t>
    </dgm:pt>
    <dgm:pt modelId="{53D46AD9-8021-4337-BA24-BA097C3A5894}" type="parTrans" cxnId="{211EC60E-E319-4400-A952-4E594214E08F}">
      <dgm:prSet/>
      <dgm:spPr/>
      <dgm:t>
        <a:bodyPr/>
        <a:lstStyle/>
        <a:p>
          <a:endParaRPr lang="en-US"/>
        </a:p>
      </dgm:t>
    </dgm:pt>
    <dgm:pt modelId="{7DACD196-BB50-478F-B101-129584741711}" type="sibTrans" cxnId="{211EC60E-E319-4400-A952-4E594214E08F}">
      <dgm:prSet/>
      <dgm:spPr/>
      <dgm:t>
        <a:bodyPr/>
        <a:lstStyle/>
        <a:p>
          <a:endParaRPr lang="en-US"/>
        </a:p>
      </dgm:t>
    </dgm:pt>
    <dgm:pt modelId="{DB0DC5C5-556B-4793-A724-9B6F13E53157}">
      <dgm:prSet phldrT="[Text]"/>
      <dgm:spPr/>
      <dgm:t>
        <a:bodyPr/>
        <a:lstStyle/>
        <a:p>
          <a:r>
            <a:rPr lang="en-US" dirty="0"/>
            <a:t>Testers participate in refinement of requirements and design, review work products when available</a:t>
          </a:r>
        </a:p>
      </dgm:t>
    </dgm:pt>
    <dgm:pt modelId="{DF95D651-09AE-4098-98E8-9BC2974C3E8F}" type="parTrans" cxnId="{DB1CD203-38B2-490F-AFBF-6505048D64C1}">
      <dgm:prSet/>
      <dgm:spPr/>
      <dgm:t>
        <a:bodyPr/>
        <a:lstStyle/>
        <a:p>
          <a:endParaRPr lang="en-US"/>
        </a:p>
      </dgm:t>
    </dgm:pt>
    <dgm:pt modelId="{3951844E-3F62-456B-A720-EC93CBDAA603}" type="sibTrans" cxnId="{DB1CD203-38B2-490F-AFBF-6505048D64C1}">
      <dgm:prSet/>
      <dgm:spPr/>
      <dgm:t>
        <a:bodyPr/>
        <a:lstStyle/>
        <a:p>
          <a:endParaRPr lang="en-US"/>
        </a:p>
      </dgm:t>
    </dgm:pt>
    <dgm:pt modelId="{591E1FBF-543B-4AF4-BD48-11BB1B85BE9F}" type="pres">
      <dgm:prSet presAssocID="{ACA5080D-D032-4095-B68A-A7430984B9FD}" presName="diagram" presStyleCnt="0">
        <dgm:presLayoutVars>
          <dgm:dir/>
          <dgm:resizeHandles val="exact"/>
        </dgm:presLayoutVars>
      </dgm:prSet>
      <dgm:spPr/>
    </dgm:pt>
    <dgm:pt modelId="{47FF235D-DCBB-470C-9097-F87BC900BD89}" type="pres">
      <dgm:prSet presAssocID="{DF92E1CF-1602-41FC-9097-D6FE8B166F60}" presName="node" presStyleLbl="node1" presStyleIdx="0" presStyleCnt="4">
        <dgm:presLayoutVars>
          <dgm:bulletEnabled val="1"/>
        </dgm:presLayoutVars>
      </dgm:prSet>
      <dgm:spPr/>
    </dgm:pt>
    <dgm:pt modelId="{1156EED6-E667-4574-9CBE-233E47060EB2}" type="pres">
      <dgm:prSet presAssocID="{B9FF23B3-5AD0-432D-9018-BD992C3BD9E4}" presName="sibTrans" presStyleCnt="0"/>
      <dgm:spPr/>
    </dgm:pt>
    <dgm:pt modelId="{9941F533-D872-4D16-9AD6-A56E5B9C7611}" type="pres">
      <dgm:prSet presAssocID="{538572EF-AE48-4BE1-A974-CA235ACFB4FC}" presName="node" presStyleLbl="node1" presStyleIdx="1" presStyleCnt="4">
        <dgm:presLayoutVars>
          <dgm:bulletEnabled val="1"/>
        </dgm:presLayoutVars>
      </dgm:prSet>
      <dgm:spPr/>
    </dgm:pt>
    <dgm:pt modelId="{4A08F52D-2553-4F27-898A-BF834E8F506F}" type="pres">
      <dgm:prSet presAssocID="{051EC9CB-3351-4C25-8862-9A66370955AB}" presName="sibTrans" presStyleCnt="0"/>
      <dgm:spPr/>
    </dgm:pt>
    <dgm:pt modelId="{0F68B7A9-E0B9-4028-9BE0-52AC6FE3F65B}" type="pres">
      <dgm:prSet presAssocID="{EF9E28C2-68D1-4350-A63C-ED1710AEDEBD}" presName="node" presStyleLbl="node1" presStyleIdx="2" presStyleCnt="4">
        <dgm:presLayoutVars>
          <dgm:bulletEnabled val="1"/>
        </dgm:presLayoutVars>
      </dgm:prSet>
      <dgm:spPr/>
    </dgm:pt>
    <dgm:pt modelId="{1919C989-3F7C-4428-B08A-082572EECF67}" type="pres">
      <dgm:prSet presAssocID="{7DACD196-BB50-478F-B101-129584741711}" presName="sibTrans" presStyleCnt="0"/>
      <dgm:spPr/>
    </dgm:pt>
    <dgm:pt modelId="{0FF23156-5774-4BB4-852D-1D5A21BECE25}" type="pres">
      <dgm:prSet presAssocID="{DB0DC5C5-556B-4793-A724-9B6F13E53157}" presName="node" presStyleLbl="node1" presStyleIdx="3" presStyleCnt="4">
        <dgm:presLayoutVars>
          <dgm:bulletEnabled val="1"/>
        </dgm:presLayoutVars>
      </dgm:prSet>
      <dgm:spPr/>
    </dgm:pt>
  </dgm:ptLst>
  <dgm:cxnLst>
    <dgm:cxn modelId="{DB1CD203-38B2-490F-AFBF-6505048D64C1}" srcId="{ACA5080D-D032-4095-B68A-A7430984B9FD}" destId="{DB0DC5C5-556B-4793-A724-9B6F13E53157}" srcOrd="3" destOrd="0" parTransId="{DF95D651-09AE-4098-98E8-9BC2974C3E8F}" sibTransId="{3951844E-3F62-456B-A720-EC93CBDAA603}"/>
    <dgm:cxn modelId="{211EC60E-E319-4400-A952-4E594214E08F}" srcId="{ACA5080D-D032-4095-B68A-A7430984B9FD}" destId="{EF9E28C2-68D1-4350-A63C-ED1710AEDEBD}" srcOrd="2" destOrd="0" parTransId="{53D46AD9-8021-4337-BA24-BA097C3A5894}" sibTransId="{7DACD196-BB50-478F-B101-129584741711}"/>
    <dgm:cxn modelId="{F0725A2B-8953-442B-B11E-38D8F913E7D0}" type="presOf" srcId="{538572EF-AE48-4BE1-A974-CA235ACFB4FC}" destId="{9941F533-D872-4D16-9AD6-A56E5B9C7611}" srcOrd="0" destOrd="0" presId="urn:microsoft.com/office/officeart/2005/8/layout/default"/>
    <dgm:cxn modelId="{98C4602D-1388-4AA7-BD23-395D74143971}" type="presOf" srcId="{EF9E28C2-68D1-4350-A63C-ED1710AEDEBD}" destId="{0F68B7A9-E0B9-4028-9BE0-52AC6FE3F65B}" srcOrd="0" destOrd="0" presId="urn:microsoft.com/office/officeart/2005/8/layout/default"/>
    <dgm:cxn modelId="{FF8A0734-13C8-4647-98DC-FC8BA5C86B33}" srcId="{ACA5080D-D032-4095-B68A-A7430984B9FD}" destId="{538572EF-AE48-4BE1-A974-CA235ACFB4FC}" srcOrd="1" destOrd="0" parTransId="{818D26E3-E194-43BF-AB11-6655E944B341}" sibTransId="{051EC9CB-3351-4C25-8862-9A66370955AB}"/>
    <dgm:cxn modelId="{076CAC60-47E4-4DED-96CB-74B5B0A5078D}" type="presOf" srcId="{DF92E1CF-1602-41FC-9097-D6FE8B166F60}" destId="{47FF235D-DCBB-470C-9097-F87BC900BD89}" srcOrd="0" destOrd="0" presId="urn:microsoft.com/office/officeart/2005/8/layout/default"/>
    <dgm:cxn modelId="{1018FB7B-4B38-4DEA-A48F-7588FABF1C3C}" type="presOf" srcId="{DB0DC5C5-556B-4793-A724-9B6F13E53157}" destId="{0FF23156-5774-4BB4-852D-1D5A21BECE25}" srcOrd="0" destOrd="0" presId="urn:microsoft.com/office/officeart/2005/8/layout/default"/>
    <dgm:cxn modelId="{4FB2EACA-6970-4F52-A2AA-34A506B6FFAA}" type="presOf" srcId="{ACA5080D-D032-4095-B68A-A7430984B9FD}" destId="{591E1FBF-543B-4AF4-BD48-11BB1B85BE9F}" srcOrd="0" destOrd="0" presId="urn:microsoft.com/office/officeart/2005/8/layout/default"/>
    <dgm:cxn modelId="{23A88CEF-4E65-4E6F-8573-6C701825F08F}" srcId="{ACA5080D-D032-4095-B68A-A7430984B9FD}" destId="{DF92E1CF-1602-41FC-9097-D6FE8B166F60}" srcOrd="0" destOrd="0" parTransId="{2790004B-C06B-4095-83BE-52CA5248DD10}" sibTransId="{B9FF23B3-5AD0-432D-9018-BD992C3BD9E4}"/>
    <dgm:cxn modelId="{76FBBE06-9245-46D7-94A0-470F739261E5}" type="presParOf" srcId="{591E1FBF-543B-4AF4-BD48-11BB1B85BE9F}" destId="{47FF235D-DCBB-470C-9097-F87BC900BD89}" srcOrd="0" destOrd="0" presId="urn:microsoft.com/office/officeart/2005/8/layout/default"/>
    <dgm:cxn modelId="{9B3D1B25-82C7-489E-9661-FF219DDC31A6}" type="presParOf" srcId="{591E1FBF-543B-4AF4-BD48-11BB1B85BE9F}" destId="{1156EED6-E667-4574-9CBE-233E47060EB2}" srcOrd="1" destOrd="0" presId="urn:microsoft.com/office/officeart/2005/8/layout/default"/>
    <dgm:cxn modelId="{46942E93-A8C1-4F8F-9050-C7949D0561CD}" type="presParOf" srcId="{591E1FBF-543B-4AF4-BD48-11BB1B85BE9F}" destId="{9941F533-D872-4D16-9AD6-A56E5B9C7611}" srcOrd="2" destOrd="0" presId="urn:microsoft.com/office/officeart/2005/8/layout/default"/>
    <dgm:cxn modelId="{38F1A2E6-A99D-4DEB-9612-7053035BEDFB}" type="presParOf" srcId="{591E1FBF-543B-4AF4-BD48-11BB1B85BE9F}" destId="{4A08F52D-2553-4F27-898A-BF834E8F506F}" srcOrd="3" destOrd="0" presId="urn:microsoft.com/office/officeart/2005/8/layout/default"/>
    <dgm:cxn modelId="{10234A54-77B4-49ED-8002-46F9D90AABE0}" type="presParOf" srcId="{591E1FBF-543B-4AF4-BD48-11BB1B85BE9F}" destId="{0F68B7A9-E0B9-4028-9BE0-52AC6FE3F65B}" srcOrd="4" destOrd="0" presId="urn:microsoft.com/office/officeart/2005/8/layout/default"/>
    <dgm:cxn modelId="{03FB22CC-6ABD-4349-B0EB-CEE27FBA3BFB}" type="presParOf" srcId="{591E1FBF-543B-4AF4-BD48-11BB1B85BE9F}" destId="{1919C989-3F7C-4428-B08A-082572EECF67}" srcOrd="5" destOrd="0" presId="urn:microsoft.com/office/officeart/2005/8/layout/default"/>
    <dgm:cxn modelId="{F0F5A005-608D-44C8-8B76-91D2589BD705}" type="presParOf" srcId="{591E1FBF-543B-4AF4-BD48-11BB1B85BE9F}" destId="{0FF23156-5774-4BB4-852D-1D5A21BECE25}"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3FCD5F1-F486-4A3C-95A7-9E9F805229D4}"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US"/>
        </a:p>
      </dgm:t>
    </dgm:pt>
    <dgm:pt modelId="{CDCD1A6C-5EC3-478E-973B-22DEC90A2BA2}">
      <dgm:prSet phldrT="[Text]"/>
      <dgm:spPr/>
      <dgm:t>
        <a:bodyPr/>
        <a:lstStyle/>
        <a:p>
          <a:r>
            <a:rPr lang="en-US" dirty="0"/>
            <a:t>Sequential</a:t>
          </a:r>
        </a:p>
      </dgm:t>
    </dgm:pt>
    <dgm:pt modelId="{053B103D-16AA-4930-A4AD-DFCA4999945F}" type="parTrans" cxnId="{F4EAA821-D484-459E-8D45-1B69F83FF123}">
      <dgm:prSet/>
      <dgm:spPr/>
      <dgm:t>
        <a:bodyPr/>
        <a:lstStyle/>
        <a:p>
          <a:endParaRPr lang="en-US"/>
        </a:p>
      </dgm:t>
    </dgm:pt>
    <dgm:pt modelId="{70198184-55C6-4687-A043-C5ADE2497804}" type="sibTrans" cxnId="{F4EAA821-D484-459E-8D45-1B69F83FF123}">
      <dgm:prSet/>
      <dgm:spPr/>
      <dgm:t>
        <a:bodyPr/>
        <a:lstStyle/>
        <a:p>
          <a:endParaRPr lang="en-US"/>
        </a:p>
      </dgm:t>
    </dgm:pt>
    <dgm:pt modelId="{B974276A-6415-4C4F-8F51-0A6D8E35A424}">
      <dgm:prSet phldrT="[Text]"/>
      <dgm:spPr/>
      <dgm:t>
        <a:bodyPr/>
        <a:lstStyle/>
        <a:p>
          <a:r>
            <a:rPr lang="en-US" dirty="0"/>
            <a:t>Waterfall: Development activities completed in sequence, testing comes last.</a:t>
          </a:r>
        </a:p>
      </dgm:t>
    </dgm:pt>
    <dgm:pt modelId="{6129DD56-E6B9-4093-9AD7-B5EBE8C7DADF}" type="parTrans" cxnId="{E901AE8F-9DFD-49AF-896A-5A4EB8F825C7}">
      <dgm:prSet/>
      <dgm:spPr/>
      <dgm:t>
        <a:bodyPr/>
        <a:lstStyle/>
        <a:p>
          <a:endParaRPr lang="en-US"/>
        </a:p>
      </dgm:t>
    </dgm:pt>
    <dgm:pt modelId="{467E3D64-7B18-4CA5-A918-27A48AAB3BCE}" type="sibTrans" cxnId="{E901AE8F-9DFD-49AF-896A-5A4EB8F825C7}">
      <dgm:prSet/>
      <dgm:spPr/>
      <dgm:t>
        <a:bodyPr/>
        <a:lstStyle/>
        <a:p>
          <a:endParaRPr lang="en-US"/>
        </a:p>
      </dgm:t>
    </dgm:pt>
    <dgm:pt modelId="{6172825A-A1B4-4655-B21B-B65AB24BB0E4}">
      <dgm:prSet phldrT="[Text]"/>
      <dgm:spPr/>
      <dgm:t>
        <a:bodyPr/>
        <a:lstStyle/>
        <a:p>
          <a:r>
            <a:rPr lang="en-US" dirty="0"/>
            <a:t>V-Model: Like the waterfall, but testing is integrated with development activities</a:t>
          </a:r>
        </a:p>
      </dgm:t>
    </dgm:pt>
    <dgm:pt modelId="{51F38435-AEEE-42A1-ADC7-B9B2AF8E6451}" type="parTrans" cxnId="{2F1C38F3-2625-4BA6-9AE4-CEE6FADAF7C9}">
      <dgm:prSet/>
      <dgm:spPr/>
      <dgm:t>
        <a:bodyPr/>
        <a:lstStyle/>
        <a:p>
          <a:endParaRPr lang="en-US"/>
        </a:p>
      </dgm:t>
    </dgm:pt>
    <dgm:pt modelId="{989D1C33-94E3-4AF1-A436-0E077CEF6A7A}" type="sibTrans" cxnId="{2F1C38F3-2625-4BA6-9AE4-CEE6FADAF7C9}">
      <dgm:prSet/>
      <dgm:spPr/>
      <dgm:t>
        <a:bodyPr/>
        <a:lstStyle/>
        <a:p>
          <a:endParaRPr lang="en-US"/>
        </a:p>
      </dgm:t>
    </dgm:pt>
    <dgm:pt modelId="{3CA86BC1-5D82-4D64-A204-0DC883A7F8EB}">
      <dgm:prSet phldrT="[Text]"/>
      <dgm:spPr/>
      <dgm:t>
        <a:bodyPr/>
        <a:lstStyle/>
        <a:p>
          <a:r>
            <a:rPr lang="en-US" dirty="0"/>
            <a:t>Iterative/Incremental</a:t>
          </a:r>
        </a:p>
      </dgm:t>
    </dgm:pt>
    <dgm:pt modelId="{FDD9DCD9-6825-4D88-973C-42F405573A77}" type="parTrans" cxnId="{1EEA6F01-5105-4AE1-A91E-2283D41C50F1}">
      <dgm:prSet/>
      <dgm:spPr/>
      <dgm:t>
        <a:bodyPr/>
        <a:lstStyle/>
        <a:p>
          <a:endParaRPr lang="en-US"/>
        </a:p>
      </dgm:t>
    </dgm:pt>
    <dgm:pt modelId="{DF03BE8A-F08B-4B13-B2CF-BB7085CC1C71}" type="sibTrans" cxnId="{1EEA6F01-5105-4AE1-A91E-2283D41C50F1}">
      <dgm:prSet/>
      <dgm:spPr/>
      <dgm:t>
        <a:bodyPr/>
        <a:lstStyle/>
        <a:p>
          <a:endParaRPr lang="en-US"/>
        </a:p>
      </dgm:t>
    </dgm:pt>
    <dgm:pt modelId="{E202BDDC-6311-4C6C-B0A1-273679C34793}">
      <dgm:prSet phldrT="[Text]"/>
      <dgm:spPr/>
      <dgm:t>
        <a:bodyPr/>
        <a:lstStyle/>
        <a:p>
          <a:r>
            <a:rPr lang="en-US" dirty="0"/>
            <a:t>Specification grows incrementally</a:t>
          </a:r>
        </a:p>
      </dgm:t>
    </dgm:pt>
    <dgm:pt modelId="{8892EDCE-AF57-4DED-8AF1-E9A841BA9418}" type="parTrans" cxnId="{D1053C3F-591A-4808-9B44-5FE9F50C4786}">
      <dgm:prSet/>
      <dgm:spPr/>
      <dgm:t>
        <a:bodyPr/>
        <a:lstStyle/>
        <a:p>
          <a:endParaRPr lang="en-US"/>
        </a:p>
      </dgm:t>
    </dgm:pt>
    <dgm:pt modelId="{0B286F95-4DF6-4AF1-B4F5-B1F49FF1071E}" type="sibTrans" cxnId="{D1053C3F-591A-4808-9B44-5FE9F50C4786}">
      <dgm:prSet/>
      <dgm:spPr/>
      <dgm:t>
        <a:bodyPr/>
        <a:lstStyle/>
        <a:p>
          <a:endParaRPr lang="en-US"/>
        </a:p>
      </dgm:t>
    </dgm:pt>
    <dgm:pt modelId="{85AF120A-75E1-4A82-8A74-8DBC11007ED2}">
      <dgm:prSet phldrT="[Text]"/>
      <dgm:spPr/>
      <dgm:t>
        <a:bodyPr/>
        <a:lstStyle/>
        <a:p>
          <a:r>
            <a:rPr lang="en-US" dirty="0"/>
            <a:t>Agile </a:t>
          </a:r>
        </a:p>
      </dgm:t>
    </dgm:pt>
    <dgm:pt modelId="{5D74BAFC-FB84-4F14-B160-2AF6ECE578A7}" type="parTrans" cxnId="{E4CEAEDB-29F7-4F39-BF56-3BD3091F8590}">
      <dgm:prSet/>
      <dgm:spPr/>
      <dgm:t>
        <a:bodyPr/>
        <a:lstStyle/>
        <a:p>
          <a:endParaRPr lang="en-US"/>
        </a:p>
      </dgm:t>
    </dgm:pt>
    <dgm:pt modelId="{B13CCAD6-A27F-4196-929E-1642D1AC247B}" type="sibTrans" cxnId="{E4CEAEDB-29F7-4F39-BF56-3BD3091F8590}">
      <dgm:prSet/>
      <dgm:spPr/>
      <dgm:t>
        <a:bodyPr/>
        <a:lstStyle/>
        <a:p>
          <a:endParaRPr lang="en-US"/>
        </a:p>
      </dgm:t>
    </dgm:pt>
    <dgm:pt modelId="{AC21F56E-5591-4D47-843A-4DE17E8189B3}">
      <dgm:prSet phldrT="[Text]"/>
      <dgm:spPr/>
      <dgm:t>
        <a:bodyPr/>
        <a:lstStyle/>
        <a:p>
          <a:r>
            <a:rPr lang="en-US" dirty="0"/>
            <a:t>Software features grow incrementally</a:t>
          </a:r>
        </a:p>
      </dgm:t>
    </dgm:pt>
    <dgm:pt modelId="{B1636EF4-749F-4041-9546-EB5E9A5B6645}" type="parTrans" cxnId="{2516BBEB-8DAD-49AA-8836-E673FF167AB3}">
      <dgm:prSet/>
      <dgm:spPr/>
      <dgm:t>
        <a:bodyPr/>
        <a:lstStyle/>
        <a:p>
          <a:endParaRPr lang="en-US"/>
        </a:p>
      </dgm:t>
    </dgm:pt>
    <dgm:pt modelId="{09B1C647-4CC6-42FB-91F8-65E858ADA252}" type="sibTrans" cxnId="{2516BBEB-8DAD-49AA-8836-E673FF167AB3}">
      <dgm:prSet/>
      <dgm:spPr/>
      <dgm:t>
        <a:bodyPr/>
        <a:lstStyle/>
        <a:p>
          <a:endParaRPr lang="en-US"/>
        </a:p>
      </dgm:t>
    </dgm:pt>
    <dgm:pt modelId="{9BA8E6DE-78D2-4D8C-93C8-651509673BA4}">
      <dgm:prSet phldrT="[Text]"/>
      <dgm:spPr/>
      <dgm:t>
        <a:bodyPr/>
        <a:lstStyle/>
        <a:p>
          <a:r>
            <a:rPr lang="en-US" dirty="0"/>
            <a:t>Testing is planned and executed for each deliverable</a:t>
          </a:r>
        </a:p>
      </dgm:t>
    </dgm:pt>
    <dgm:pt modelId="{B313000A-2C59-4415-8AAF-429EAA8728A1}" type="parTrans" cxnId="{BA411F96-D139-4CD5-8B05-18E44325C334}">
      <dgm:prSet/>
      <dgm:spPr/>
      <dgm:t>
        <a:bodyPr/>
        <a:lstStyle/>
        <a:p>
          <a:endParaRPr lang="en-US"/>
        </a:p>
      </dgm:t>
    </dgm:pt>
    <dgm:pt modelId="{1E473573-488B-4974-B097-B57F70158BA8}" type="sibTrans" cxnId="{BA411F96-D139-4CD5-8B05-18E44325C334}">
      <dgm:prSet/>
      <dgm:spPr/>
      <dgm:t>
        <a:bodyPr/>
        <a:lstStyle/>
        <a:p>
          <a:endParaRPr lang="en-US"/>
        </a:p>
      </dgm:t>
    </dgm:pt>
    <dgm:pt modelId="{7E26AFF8-97AB-40B7-B534-65432DBA8414}">
      <dgm:prSet phldrT="[Text]"/>
      <dgm:spPr/>
      <dgm:t>
        <a:bodyPr/>
        <a:lstStyle/>
        <a:p>
          <a:r>
            <a:rPr lang="en-US" dirty="0"/>
            <a:t>Testing is planned and executed in each increment</a:t>
          </a:r>
        </a:p>
      </dgm:t>
    </dgm:pt>
    <dgm:pt modelId="{0ED7C3C1-D961-43A1-B494-099AE2041FAA}" type="parTrans" cxnId="{05F720DC-BBAC-48ED-9F62-E81C60C83FF7}">
      <dgm:prSet/>
      <dgm:spPr/>
      <dgm:t>
        <a:bodyPr/>
        <a:lstStyle/>
        <a:p>
          <a:endParaRPr lang="en-US"/>
        </a:p>
      </dgm:t>
    </dgm:pt>
    <dgm:pt modelId="{4CBD8657-F26D-4F7A-AD89-96DF212A6A3C}" type="sibTrans" cxnId="{05F720DC-BBAC-48ED-9F62-E81C60C83FF7}">
      <dgm:prSet/>
      <dgm:spPr/>
      <dgm:t>
        <a:bodyPr/>
        <a:lstStyle/>
        <a:p>
          <a:endParaRPr lang="en-US"/>
        </a:p>
      </dgm:t>
    </dgm:pt>
    <dgm:pt modelId="{C1B9C516-2CDC-4EB0-91C4-80AA65DEC47F}">
      <dgm:prSet phldrT="[Text]"/>
      <dgm:spPr/>
      <dgm:t>
        <a:bodyPr/>
        <a:lstStyle/>
        <a:p>
          <a:r>
            <a:rPr lang="en-US" dirty="0"/>
            <a:t>Testers are an integral part of each Agile team</a:t>
          </a:r>
        </a:p>
      </dgm:t>
    </dgm:pt>
    <dgm:pt modelId="{A428D092-9DC1-490A-8156-9D67C219ADC1}" type="parTrans" cxnId="{EA1FAF25-9765-4965-857C-DF6DD8A03B63}">
      <dgm:prSet/>
      <dgm:spPr/>
      <dgm:t>
        <a:bodyPr/>
        <a:lstStyle/>
        <a:p>
          <a:endParaRPr lang="en-US"/>
        </a:p>
      </dgm:t>
    </dgm:pt>
    <dgm:pt modelId="{975D4423-30FA-4FBF-881A-3D51976DBB2E}" type="sibTrans" cxnId="{EA1FAF25-9765-4965-857C-DF6DD8A03B63}">
      <dgm:prSet/>
      <dgm:spPr/>
      <dgm:t>
        <a:bodyPr/>
        <a:lstStyle/>
        <a:p>
          <a:endParaRPr lang="en-US"/>
        </a:p>
      </dgm:t>
    </dgm:pt>
    <dgm:pt modelId="{D9723BA4-B5D4-4259-B987-F0869E3AA84E}">
      <dgm:prSet phldrT="[Text]"/>
      <dgm:spPr/>
      <dgm:t>
        <a:bodyPr/>
        <a:lstStyle/>
        <a:p>
          <a:r>
            <a:rPr lang="en-US" dirty="0"/>
            <a:t>Additional detail added in each iteration</a:t>
          </a:r>
        </a:p>
      </dgm:t>
    </dgm:pt>
    <dgm:pt modelId="{5F77C3AF-9E60-44E1-9AEC-1FE0C5AD48A7}" type="parTrans" cxnId="{55D46771-199E-4B66-A67D-D3E375FBED01}">
      <dgm:prSet/>
      <dgm:spPr/>
      <dgm:t>
        <a:bodyPr/>
        <a:lstStyle/>
        <a:p>
          <a:endParaRPr lang="en-US"/>
        </a:p>
      </dgm:t>
    </dgm:pt>
    <dgm:pt modelId="{22B8316B-F53F-49E7-9DEC-41390ADCC8C3}" type="sibTrans" cxnId="{55D46771-199E-4B66-A67D-D3E375FBED01}">
      <dgm:prSet/>
      <dgm:spPr/>
      <dgm:t>
        <a:bodyPr/>
        <a:lstStyle/>
        <a:p>
          <a:endParaRPr lang="en-US"/>
        </a:p>
      </dgm:t>
    </dgm:pt>
    <dgm:pt modelId="{CA89A4AE-7909-4997-9494-02401CBE3A17}" type="pres">
      <dgm:prSet presAssocID="{13FCD5F1-F486-4A3C-95A7-9E9F805229D4}" presName="Name0" presStyleCnt="0">
        <dgm:presLayoutVars>
          <dgm:dir/>
          <dgm:animLvl val="lvl"/>
          <dgm:resizeHandles val="exact"/>
        </dgm:presLayoutVars>
      </dgm:prSet>
      <dgm:spPr/>
    </dgm:pt>
    <dgm:pt modelId="{FDB34CA7-7B06-4907-92CA-A9D65BEB8C51}" type="pres">
      <dgm:prSet presAssocID="{CDCD1A6C-5EC3-478E-973B-22DEC90A2BA2}" presName="linNode" presStyleCnt="0"/>
      <dgm:spPr/>
    </dgm:pt>
    <dgm:pt modelId="{C3FFEB28-5D89-4C2B-82DA-514EA44EBE39}" type="pres">
      <dgm:prSet presAssocID="{CDCD1A6C-5EC3-478E-973B-22DEC90A2BA2}" presName="parentText" presStyleLbl="node1" presStyleIdx="0" presStyleCnt="3">
        <dgm:presLayoutVars>
          <dgm:chMax val="1"/>
          <dgm:bulletEnabled val="1"/>
        </dgm:presLayoutVars>
      </dgm:prSet>
      <dgm:spPr/>
    </dgm:pt>
    <dgm:pt modelId="{8CFD77EE-DAC0-428E-B60A-EB9155845B15}" type="pres">
      <dgm:prSet presAssocID="{CDCD1A6C-5EC3-478E-973B-22DEC90A2BA2}" presName="descendantText" presStyleLbl="alignAccFollowNode1" presStyleIdx="0" presStyleCnt="3">
        <dgm:presLayoutVars>
          <dgm:bulletEnabled val="1"/>
        </dgm:presLayoutVars>
      </dgm:prSet>
      <dgm:spPr/>
    </dgm:pt>
    <dgm:pt modelId="{01296D93-CC51-4EAB-A8E2-3E4C74034F45}" type="pres">
      <dgm:prSet presAssocID="{70198184-55C6-4687-A043-C5ADE2497804}" presName="sp" presStyleCnt="0"/>
      <dgm:spPr/>
    </dgm:pt>
    <dgm:pt modelId="{6E8B7782-30F4-4F0C-8F6E-550976668B0D}" type="pres">
      <dgm:prSet presAssocID="{3CA86BC1-5D82-4D64-A204-0DC883A7F8EB}" presName="linNode" presStyleCnt="0"/>
      <dgm:spPr/>
    </dgm:pt>
    <dgm:pt modelId="{C27427B0-F855-4148-9B5D-4ED0BAB5974B}" type="pres">
      <dgm:prSet presAssocID="{3CA86BC1-5D82-4D64-A204-0DC883A7F8EB}" presName="parentText" presStyleLbl="node1" presStyleIdx="1" presStyleCnt="3">
        <dgm:presLayoutVars>
          <dgm:chMax val="1"/>
          <dgm:bulletEnabled val="1"/>
        </dgm:presLayoutVars>
      </dgm:prSet>
      <dgm:spPr/>
    </dgm:pt>
    <dgm:pt modelId="{D5ABE14E-D77B-4D4E-828C-BC143613865C}" type="pres">
      <dgm:prSet presAssocID="{3CA86BC1-5D82-4D64-A204-0DC883A7F8EB}" presName="descendantText" presStyleLbl="alignAccFollowNode1" presStyleIdx="1" presStyleCnt="3">
        <dgm:presLayoutVars>
          <dgm:bulletEnabled val="1"/>
        </dgm:presLayoutVars>
      </dgm:prSet>
      <dgm:spPr/>
    </dgm:pt>
    <dgm:pt modelId="{2D9B6C49-1BE0-468B-AB44-593373318C4E}" type="pres">
      <dgm:prSet presAssocID="{DF03BE8A-F08B-4B13-B2CF-BB7085CC1C71}" presName="sp" presStyleCnt="0"/>
      <dgm:spPr/>
    </dgm:pt>
    <dgm:pt modelId="{54ADB7A4-A54B-4699-B7DE-917BDBA876A5}" type="pres">
      <dgm:prSet presAssocID="{85AF120A-75E1-4A82-8A74-8DBC11007ED2}" presName="linNode" presStyleCnt="0"/>
      <dgm:spPr/>
    </dgm:pt>
    <dgm:pt modelId="{EA1AE569-3AC0-4FCC-ADD6-AA45DEF2CF1A}" type="pres">
      <dgm:prSet presAssocID="{85AF120A-75E1-4A82-8A74-8DBC11007ED2}" presName="parentText" presStyleLbl="node1" presStyleIdx="2" presStyleCnt="3">
        <dgm:presLayoutVars>
          <dgm:chMax val="1"/>
          <dgm:bulletEnabled val="1"/>
        </dgm:presLayoutVars>
      </dgm:prSet>
      <dgm:spPr/>
    </dgm:pt>
    <dgm:pt modelId="{CDC797A3-166F-4030-A35E-968AFE2C72D3}" type="pres">
      <dgm:prSet presAssocID="{85AF120A-75E1-4A82-8A74-8DBC11007ED2}" presName="descendantText" presStyleLbl="alignAccFollowNode1" presStyleIdx="2" presStyleCnt="3">
        <dgm:presLayoutVars>
          <dgm:bulletEnabled val="1"/>
        </dgm:presLayoutVars>
      </dgm:prSet>
      <dgm:spPr/>
    </dgm:pt>
  </dgm:ptLst>
  <dgm:cxnLst>
    <dgm:cxn modelId="{1EEA6F01-5105-4AE1-A91E-2283D41C50F1}" srcId="{13FCD5F1-F486-4A3C-95A7-9E9F805229D4}" destId="{3CA86BC1-5D82-4D64-A204-0DC883A7F8EB}" srcOrd="1" destOrd="0" parTransId="{FDD9DCD9-6825-4D88-973C-42F405573A77}" sibTransId="{DF03BE8A-F08B-4B13-B2CF-BB7085CC1C71}"/>
    <dgm:cxn modelId="{697CCE01-CBC4-47B9-85EA-8C4130FEB283}" type="presOf" srcId="{3CA86BC1-5D82-4D64-A204-0DC883A7F8EB}" destId="{C27427B0-F855-4148-9B5D-4ED0BAB5974B}" srcOrd="0" destOrd="0" presId="urn:microsoft.com/office/officeart/2005/8/layout/vList5"/>
    <dgm:cxn modelId="{0BD0F006-B222-4650-BE42-B114A2439043}" type="presOf" srcId="{9BA8E6DE-78D2-4D8C-93C8-651509673BA4}" destId="{CDC797A3-166F-4030-A35E-968AFE2C72D3}" srcOrd="0" destOrd="1" presId="urn:microsoft.com/office/officeart/2005/8/layout/vList5"/>
    <dgm:cxn modelId="{F4EAA821-D484-459E-8D45-1B69F83FF123}" srcId="{13FCD5F1-F486-4A3C-95A7-9E9F805229D4}" destId="{CDCD1A6C-5EC3-478E-973B-22DEC90A2BA2}" srcOrd="0" destOrd="0" parTransId="{053B103D-16AA-4930-A4AD-DFCA4999945F}" sibTransId="{70198184-55C6-4687-A043-C5ADE2497804}"/>
    <dgm:cxn modelId="{EA1FAF25-9765-4965-857C-DF6DD8A03B63}" srcId="{85AF120A-75E1-4A82-8A74-8DBC11007ED2}" destId="{C1B9C516-2CDC-4EB0-91C4-80AA65DEC47F}" srcOrd="2" destOrd="0" parTransId="{A428D092-9DC1-490A-8156-9D67C219ADC1}" sibTransId="{975D4423-30FA-4FBF-881A-3D51976DBB2E}"/>
    <dgm:cxn modelId="{042D3538-76A0-4B04-95B0-2E1A7E2C2A24}" type="presOf" srcId="{C1B9C516-2CDC-4EB0-91C4-80AA65DEC47F}" destId="{CDC797A3-166F-4030-A35E-968AFE2C72D3}" srcOrd="0" destOrd="2" presId="urn:microsoft.com/office/officeart/2005/8/layout/vList5"/>
    <dgm:cxn modelId="{CB2ED53E-01D2-41BA-A996-7D5068CCD8D6}" type="presOf" srcId="{E202BDDC-6311-4C6C-B0A1-273679C34793}" destId="{D5ABE14E-D77B-4D4E-828C-BC143613865C}" srcOrd="0" destOrd="0" presId="urn:microsoft.com/office/officeart/2005/8/layout/vList5"/>
    <dgm:cxn modelId="{D1053C3F-591A-4808-9B44-5FE9F50C4786}" srcId="{3CA86BC1-5D82-4D64-A204-0DC883A7F8EB}" destId="{E202BDDC-6311-4C6C-B0A1-273679C34793}" srcOrd="0" destOrd="0" parTransId="{8892EDCE-AF57-4DED-8AF1-E9A841BA9418}" sibTransId="{0B286F95-4DF6-4AF1-B4F5-B1F49FF1071E}"/>
    <dgm:cxn modelId="{55D46771-199E-4B66-A67D-D3E375FBED01}" srcId="{3CA86BC1-5D82-4D64-A204-0DC883A7F8EB}" destId="{D9723BA4-B5D4-4259-B987-F0869E3AA84E}" srcOrd="1" destOrd="0" parTransId="{5F77C3AF-9E60-44E1-9AEC-1FE0C5AD48A7}" sibTransId="{22B8316B-F53F-49E7-9DEC-41390ADCC8C3}"/>
    <dgm:cxn modelId="{16D3CC71-6364-443D-8BA6-4B4011CCB177}" type="presOf" srcId="{CDCD1A6C-5EC3-478E-973B-22DEC90A2BA2}" destId="{C3FFEB28-5D89-4C2B-82DA-514EA44EBE39}" srcOrd="0" destOrd="0" presId="urn:microsoft.com/office/officeart/2005/8/layout/vList5"/>
    <dgm:cxn modelId="{E901AE8F-9DFD-49AF-896A-5A4EB8F825C7}" srcId="{CDCD1A6C-5EC3-478E-973B-22DEC90A2BA2}" destId="{B974276A-6415-4C4F-8F51-0A6D8E35A424}" srcOrd="0" destOrd="0" parTransId="{6129DD56-E6B9-4093-9AD7-B5EBE8C7DADF}" sibTransId="{467E3D64-7B18-4CA5-A918-27A48AAB3BCE}"/>
    <dgm:cxn modelId="{4D23CD91-4B9E-4C58-98F0-5A4CCC335FCE}" type="presOf" srcId="{7E26AFF8-97AB-40B7-B534-65432DBA8414}" destId="{D5ABE14E-D77B-4D4E-828C-BC143613865C}" srcOrd="0" destOrd="2" presId="urn:microsoft.com/office/officeart/2005/8/layout/vList5"/>
    <dgm:cxn modelId="{BA411F96-D139-4CD5-8B05-18E44325C334}" srcId="{85AF120A-75E1-4A82-8A74-8DBC11007ED2}" destId="{9BA8E6DE-78D2-4D8C-93C8-651509673BA4}" srcOrd="1" destOrd="0" parTransId="{B313000A-2C59-4415-8AAF-429EAA8728A1}" sibTransId="{1E473573-488B-4974-B097-B57F70158BA8}"/>
    <dgm:cxn modelId="{676506A5-762B-49E2-8C69-8062E14D842E}" type="presOf" srcId="{13FCD5F1-F486-4A3C-95A7-9E9F805229D4}" destId="{CA89A4AE-7909-4997-9494-02401CBE3A17}" srcOrd="0" destOrd="0" presId="urn:microsoft.com/office/officeart/2005/8/layout/vList5"/>
    <dgm:cxn modelId="{EA2DE3AA-4BD7-4D71-B636-ED7B034B2183}" type="presOf" srcId="{AC21F56E-5591-4D47-843A-4DE17E8189B3}" destId="{CDC797A3-166F-4030-A35E-968AFE2C72D3}" srcOrd="0" destOrd="0" presId="urn:microsoft.com/office/officeart/2005/8/layout/vList5"/>
    <dgm:cxn modelId="{09058FCD-ED8A-411A-943E-C58AD63B6FDE}" type="presOf" srcId="{D9723BA4-B5D4-4259-B987-F0869E3AA84E}" destId="{D5ABE14E-D77B-4D4E-828C-BC143613865C}" srcOrd="0" destOrd="1" presId="urn:microsoft.com/office/officeart/2005/8/layout/vList5"/>
    <dgm:cxn modelId="{E4CEAEDB-29F7-4F39-BF56-3BD3091F8590}" srcId="{13FCD5F1-F486-4A3C-95A7-9E9F805229D4}" destId="{85AF120A-75E1-4A82-8A74-8DBC11007ED2}" srcOrd="2" destOrd="0" parTransId="{5D74BAFC-FB84-4F14-B160-2AF6ECE578A7}" sibTransId="{B13CCAD6-A27F-4196-929E-1642D1AC247B}"/>
    <dgm:cxn modelId="{05F720DC-BBAC-48ED-9F62-E81C60C83FF7}" srcId="{3CA86BC1-5D82-4D64-A204-0DC883A7F8EB}" destId="{7E26AFF8-97AB-40B7-B534-65432DBA8414}" srcOrd="2" destOrd="0" parTransId="{0ED7C3C1-D961-43A1-B494-099AE2041FAA}" sibTransId="{4CBD8657-F26D-4F7A-AD89-96DF212A6A3C}"/>
    <dgm:cxn modelId="{2516BBEB-8DAD-49AA-8836-E673FF167AB3}" srcId="{85AF120A-75E1-4A82-8A74-8DBC11007ED2}" destId="{AC21F56E-5591-4D47-843A-4DE17E8189B3}" srcOrd="0" destOrd="0" parTransId="{B1636EF4-749F-4041-9546-EB5E9A5B6645}" sibTransId="{09B1C647-4CC6-42FB-91F8-65E858ADA252}"/>
    <dgm:cxn modelId="{2F1C38F3-2625-4BA6-9AE4-CEE6FADAF7C9}" srcId="{CDCD1A6C-5EC3-478E-973B-22DEC90A2BA2}" destId="{6172825A-A1B4-4655-B21B-B65AB24BB0E4}" srcOrd="1" destOrd="0" parTransId="{51F38435-AEEE-42A1-ADC7-B9B2AF8E6451}" sibTransId="{989D1C33-94E3-4AF1-A436-0E077CEF6A7A}"/>
    <dgm:cxn modelId="{20E808F4-9996-4500-9117-ED576B8FFFA3}" type="presOf" srcId="{6172825A-A1B4-4655-B21B-B65AB24BB0E4}" destId="{8CFD77EE-DAC0-428E-B60A-EB9155845B15}" srcOrd="0" destOrd="1" presId="urn:microsoft.com/office/officeart/2005/8/layout/vList5"/>
    <dgm:cxn modelId="{F7846DF4-8298-44F1-AC28-A4F3FF7ACFA8}" type="presOf" srcId="{B974276A-6415-4C4F-8F51-0A6D8E35A424}" destId="{8CFD77EE-DAC0-428E-B60A-EB9155845B15}" srcOrd="0" destOrd="0" presId="urn:microsoft.com/office/officeart/2005/8/layout/vList5"/>
    <dgm:cxn modelId="{8DA41EFE-6D6C-4106-8D82-932ED4E5EDD2}" type="presOf" srcId="{85AF120A-75E1-4A82-8A74-8DBC11007ED2}" destId="{EA1AE569-3AC0-4FCC-ADD6-AA45DEF2CF1A}" srcOrd="0" destOrd="0" presId="urn:microsoft.com/office/officeart/2005/8/layout/vList5"/>
    <dgm:cxn modelId="{3CCD8F79-3A07-451C-AE75-0946E427D7A7}" type="presParOf" srcId="{CA89A4AE-7909-4997-9494-02401CBE3A17}" destId="{FDB34CA7-7B06-4907-92CA-A9D65BEB8C51}" srcOrd="0" destOrd="0" presId="urn:microsoft.com/office/officeart/2005/8/layout/vList5"/>
    <dgm:cxn modelId="{40924BBD-0D17-484A-92B1-A82C348629D0}" type="presParOf" srcId="{FDB34CA7-7B06-4907-92CA-A9D65BEB8C51}" destId="{C3FFEB28-5D89-4C2B-82DA-514EA44EBE39}" srcOrd="0" destOrd="0" presId="urn:microsoft.com/office/officeart/2005/8/layout/vList5"/>
    <dgm:cxn modelId="{0FC0A0DA-B207-49D6-B85E-3A9373B74868}" type="presParOf" srcId="{FDB34CA7-7B06-4907-92CA-A9D65BEB8C51}" destId="{8CFD77EE-DAC0-428E-B60A-EB9155845B15}" srcOrd="1" destOrd="0" presId="urn:microsoft.com/office/officeart/2005/8/layout/vList5"/>
    <dgm:cxn modelId="{CE968145-8435-41F0-B6FC-BDA6137106B8}" type="presParOf" srcId="{CA89A4AE-7909-4997-9494-02401CBE3A17}" destId="{01296D93-CC51-4EAB-A8E2-3E4C74034F45}" srcOrd="1" destOrd="0" presId="urn:microsoft.com/office/officeart/2005/8/layout/vList5"/>
    <dgm:cxn modelId="{D13D5F65-9893-4032-A131-30FE8D762B27}" type="presParOf" srcId="{CA89A4AE-7909-4997-9494-02401CBE3A17}" destId="{6E8B7782-30F4-4F0C-8F6E-550976668B0D}" srcOrd="2" destOrd="0" presId="urn:microsoft.com/office/officeart/2005/8/layout/vList5"/>
    <dgm:cxn modelId="{74047F70-467D-49C5-AC2B-721085CCC918}" type="presParOf" srcId="{6E8B7782-30F4-4F0C-8F6E-550976668B0D}" destId="{C27427B0-F855-4148-9B5D-4ED0BAB5974B}" srcOrd="0" destOrd="0" presId="urn:microsoft.com/office/officeart/2005/8/layout/vList5"/>
    <dgm:cxn modelId="{867B9031-4A59-476D-A367-B169F3B17BBC}" type="presParOf" srcId="{6E8B7782-30F4-4F0C-8F6E-550976668B0D}" destId="{D5ABE14E-D77B-4D4E-828C-BC143613865C}" srcOrd="1" destOrd="0" presId="urn:microsoft.com/office/officeart/2005/8/layout/vList5"/>
    <dgm:cxn modelId="{AF2B877C-9599-4DE9-93A7-BAEAEA54E9BD}" type="presParOf" srcId="{CA89A4AE-7909-4997-9494-02401CBE3A17}" destId="{2D9B6C49-1BE0-468B-AB44-593373318C4E}" srcOrd="3" destOrd="0" presId="urn:microsoft.com/office/officeart/2005/8/layout/vList5"/>
    <dgm:cxn modelId="{A40241DB-F6AD-4309-8029-2B8AC0B09F60}" type="presParOf" srcId="{CA89A4AE-7909-4997-9494-02401CBE3A17}" destId="{54ADB7A4-A54B-4699-B7DE-917BDBA876A5}" srcOrd="4" destOrd="0" presId="urn:microsoft.com/office/officeart/2005/8/layout/vList5"/>
    <dgm:cxn modelId="{5B0172E2-C02F-4D4C-BFEE-490495B87472}" type="presParOf" srcId="{54ADB7A4-A54B-4699-B7DE-917BDBA876A5}" destId="{EA1AE569-3AC0-4FCC-ADD6-AA45DEF2CF1A}" srcOrd="0" destOrd="0" presId="urn:microsoft.com/office/officeart/2005/8/layout/vList5"/>
    <dgm:cxn modelId="{20647FD2-5F4E-48F0-891E-02A53A254975}" type="presParOf" srcId="{54ADB7A4-A54B-4699-B7DE-917BDBA876A5}" destId="{CDC797A3-166F-4030-A35E-968AFE2C72D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2FBE04A-B033-46D5-8EE6-444E70330238}" type="doc">
      <dgm:prSet loTypeId="urn:microsoft.com/office/officeart/2005/8/layout/matrix3" loCatId="matrix" qsTypeId="urn:microsoft.com/office/officeart/2005/8/quickstyle/3d4" qsCatId="3D" csTypeId="urn:microsoft.com/office/officeart/2005/8/colors/colorful5" csCatId="colorful" phldr="1"/>
      <dgm:spPr/>
      <dgm:t>
        <a:bodyPr/>
        <a:lstStyle/>
        <a:p>
          <a:endParaRPr lang="en-US"/>
        </a:p>
      </dgm:t>
    </dgm:pt>
    <dgm:pt modelId="{FD857C9B-7C56-430C-B5DA-85560017EA40}">
      <dgm:prSet/>
      <dgm:spPr/>
      <dgm:t>
        <a:bodyPr/>
        <a:lstStyle/>
        <a:p>
          <a:r>
            <a:rPr lang="en-US" dirty="0">
              <a:effectLst>
                <a:outerShdw blurRad="38100" dist="38100" dir="2700000" algn="tl">
                  <a:srgbClr val="000000">
                    <a:alpha val="43137"/>
                  </a:srgbClr>
                </a:outerShdw>
              </a:effectLst>
            </a:rPr>
            <a:t>Functional</a:t>
          </a:r>
        </a:p>
      </dgm:t>
    </dgm:pt>
    <dgm:pt modelId="{C59026A3-D008-487C-8910-C404D4FCFC27}" type="parTrans" cxnId="{BF380858-9F29-49DE-A5B0-C88F771D89EE}">
      <dgm:prSet/>
      <dgm:spPr/>
      <dgm:t>
        <a:bodyPr/>
        <a:lstStyle/>
        <a:p>
          <a:endParaRPr lang="en-US">
            <a:effectLst>
              <a:outerShdw blurRad="38100" dist="38100" dir="2700000" algn="tl">
                <a:srgbClr val="000000">
                  <a:alpha val="43137"/>
                </a:srgbClr>
              </a:outerShdw>
            </a:effectLst>
          </a:endParaRPr>
        </a:p>
      </dgm:t>
    </dgm:pt>
    <dgm:pt modelId="{36C71CF1-6198-4386-B8B1-1F754E6A07BA}" type="sibTrans" cxnId="{BF380858-9F29-49DE-A5B0-C88F771D89EE}">
      <dgm:prSet/>
      <dgm:spPr/>
      <dgm:t>
        <a:bodyPr/>
        <a:lstStyle/>
        <a:p>
          <a:endParaRPr lang="en-US">
            <a:effectLst>
              <a:outerShdw blurRad="38100" dist="38100" dir="2700000" algn="tl">
                <a:srgbClr val="000000">
                  <a:alpha val="43137"/>
                </a:srgbClr>
              </a:outerShdw>
            </a:effectLst>
          </a:endParaRPr>
        </a:p>
      </dgm:t>
    </dgm:pt>
    <dgm:pt modelId="{02FEF0B7-FA5C-4369-BEDC-CE4A77BEEE2D}">
      <dgm:prSet/>
      <dgm:spPr/>
      <dgm:t>
        <a:bodyPr/>
        <a:lstStyle/>
        <a:p>
          <a:r>
            <a:rPr lang="en-US" dirty="0">
              <a:effectLst>
                <a:outerShdw blurRad="38100" dist="38100" dir="2700000" algn="tl">
                  <a:srgbClr val="000000">
                    <a:alpha val="43137"/>
                  </a:srgbClr>
                </a:outerShdw>
              </a:effectLst>
            </a:rPr>
            <a:t>Non-functional</a:t>
          </a:r>
        </a:p>
      </dgm:t>
    </dgm:pt>
    <dgm:pt modelId="{96483B94-C52D-48E4-B712-37CF77736EA2}" type="parTrans" cxnId="{29CE72C2-5B86-4195-9670-068FC50ED177}">
      <dgm:prSet/>
      <dgm:spPr/>
      <dgm:t>
        <a:bodyPr/>
        <a:lstStyle/>
        <a:p>
          <a:endParaRPr lang="en-US">
            <a:effectLst>
              <a:outerShdw blurRad="38100" dist="38100" dir="2700000" algn="tl">
                <a:srgbClr val="000000">
                  <a:alpha val="43137"/>
                </a:srgbClr>
              </a:outerShdw>
            </a:effectLst>
          </a:endParaRPr>
        </a:p>
      </dgm:t>
    </dgm:pt>
    <dgm:pt modelId="{F009270C-95E7-4DD0-B4B0-A1DBD509DE2C}" type="sibTrans" cxnId="{29CE72C2-5B86-4195-9670-068FC50ED177}">
      <dgm:prSet/>
      <dgm:spPr/>
      <dgm:t>
        <a:bodyPr/>
        <a:lstStyle/>
        <a:p>
          <a:endParaRPr lang="en-US">
            <a:effectLst>
              <a:outerShdw blurRad="38100" dist="38100" dir="2700000" algn="tl">
                <a:srgbClr val="000000">
                  <a:alpha val="43137"/>
                </a:srgbClr>
              </a:outerShdw>
            </a:effectLst>
          </a:endParaRPr>
        </a:p>
      </dgm:t>
    </dgm:pt>
    <dgm:pt modelId="{6087F06A-6EF8-4769-91F1-7B933F5BDB32}">
      <dgm:prSet/>
      <dgm:spPr/>
      <dgm:t>
        <a:bodyPr/>
        <a:lstStyle/>
        <a:p>
          <a:r>
            <a:rPr lang="en-US" dirty="0">
              <a:effectLst>
                <a:outerShdw blurRad="38100" dist="38100" dir="2700000" algn="tl">
                  <a:srgbClr val="000000">
                    <a:alpha val="43137"/>
                  </a:srgbClr>
                </a:outerShdw>
              </a:effectLst>
            </a:rPr>
            <a:t>Structural</a:t>
          </a:r>
        </a:p>
      </dgm:t>
    </dgm:pt>
    <dgm:pt modelId="{F77AA4C6-30DE-4DE1-A14F-929E86BABAA1}" type="parTrans" cxnId="{640643E8-8A9C-40C6-A379-0D62920C0071}">
      <dgm:prSet/>
      <dgm:spPr/>
      <dgm:t>
        <a:bodyPr/>
        <a:lstStyle/>
        <a:p>
          <a:endParaRPr lang="en-US">
            <a:effectLst>
              <a:outerShdw blurRad="38100" dist="38100" dir="2700000" algn="tl">
                <a:srgbClr val="000000">
                  <a:alpha val="43137"/>
                </a:srgbClr>
              </a:outerShdw>
            </a:effectLst>
          </a:endParaRPr>
        </a:p>
      </dgm:t>
    </dgm:pt>
    <dgm:pt modelId="{436D4533-EF05-4857-91E8-8DBD40EE4291}" type="sibTrans" cxnId="{640643E8-8A9C-40C6-A379-0D62920C0071}">
      <dgm:prSet/>
      <dgm:spPr/>
      <dgm:t>
        <a:bodyPr/>
        <a:lstStyle/>
        <a:p>
          <a:endParaRPr lang="en-US">
            <a:effectLst>
              <a:outerShdw blurRad="38100" dist="38100" dir="2700000" algn="tl">
                <a:srgbClr val="000000">
                  <a:alpha val="43137"/>
                </a:srgbClr>
              </a:outerShdw>
            </a:effectLst>
          </a:endParaRPr>
        </a:p>
      </dgm:t>
    </dgm:pt>
    <dgm:pt modelId="{768F9484-AFB2-4884-88F3-CC0DA9326C9F}">
      <dgm:prSet/>
      <dgm:spPr/>
      <dgm:t>
        <a:bodyPr/>
        <a:lstStyle/>
        <a:p>
          <a:r>
            <a:rPr lang="en-US">
              <a:effectLst>
                <a:outerShdw blurRad="38100" dist="38100" dir="2700000" algn="tl">
                  <a:srgbClr val="000000">
                    <a:alpha val="43137"/>
                  </a:srgbClr>
                </a:outerShdw>
              </a:effectLst>
            </a:rPr>
            <a:t>Change-related</a:t>
          </a:r>
        </a:p>
      </dgm:t>
    </dgm:pt>
    <dgm:pt modelId="{5E8672A0-597F-43D1-B73C-07BE356495BE}" type="parTrans" cxnId="{30D250FC-972F-4B28-8D1B-489240E01415}">
      <dgm:prSet/>
      <dgm:spPr/>
      <dgm:t>
        <a:bodyPr/>
        <a:lstStyle/>
        <a:p>
          <a:endParaRPr lang="en-US">
            <a:effectLst>
              <a:outerShdw blurRad="38100" dist="38100" dir="2700000" algn="tl">
                <a:srgbClr val="000000">
                  <a:alpha val="43137"/>
                </a:srgbClr>
              </a:outerShdw>
            </a:effectLst>
          </a:endParaRPr>
        </a:p>
      </dgm:t>
    </dgm:pt>
    <dgm:pt modelId="{0D97CFBA-1CB1-473F-B748-7E483FAB244C}" type="sibTrans" cxnId="{30D250FC-972F-4B28-8D1B-489240E01415}">
      <dgm:prSet/>
      <dgm:spPr/>
      <dgm:t>
        <a:bodyPr/>
        <a:lstStyle/>
        <a:p>
          <a:endParaRPr lang="en-US">
            <a:effectLst>
              <a:outerShdw blurRad="38100" dist="38100" dir="2700000" algn="tl">
                <a:srgbClr val="000000">
                  <a:alpha val="43137"/>
                </a:srgbClr>
              </a:outerShdw>
            </a:effectLst>
          </a:endParaRPr>
        </a:p>
      </dgm:t>
    </dgm:pt>
    <dgm:pt modelId="{358CD2C5-1C56-4AFB-A301-AC47C571894C}" type="pres">
      <dgm:prSet presAssocID="{52FBE04A-B033-46D5-8EE6-444E70330238}" presName="matrix" presStyleCnt="0">
        <dgm:presLayoutVars>
          <dgm:chMax val="1"/>
          <dgm:dir/>
          <dgm:resizeHandles val="exact"/>
        </dgm:presLayoutVars>
      </dgm:prSet>
      <dgm:spPr/>
    </dgm:pt>
    <dgm:pt modelId="{177FCE9C-7013-4C17-B7F2-A76C564676D4}" type="pres">
      <dgm:prSet presAssocID="{52FBE04A-B033-46D5-8EE6-444E70330238}" presName="diamond" presStyleLbl="bgShp" presStyleIdx="0" presStyleCnt="1"/>
      <dgm:spPr/>
    </dgm:pt>
    <dgm:pt modelId="{1EAF5B13-0AD2-4432-812D-0A68624EAA76}" type="pres">
      <dgm:prSet presAssocID="{52FBE04A-B033-46D5-8EE6-444E70330238}" presName="quad1" presStyleLbl="node1" presStyleIdx="0" presStyleCnt="4">
        <dgm:presLayoutVars>
          <dgm:chMax val="0"/>
          <dgm:chPref val="0"/>
          <dgm:bulletEnabled val="1"/>
        </dgm:presLayoutVars>
      </dgm:prSet>
      <dgm:spPr/>
    </dgm:pt>
    <dgm:pt modelId="{FC1251B5-EFD0-4400-B436-29E9CD2CF4EF}" type="pres">
      <dgm:prSet presAssocID="{52FBE04A-B033-46D5-8EE6-444E70330238}" presName="quad2" presStyleLbl="node1" presStyleIdx="1" presStyleCnt="4">
        <dgm:presLayoutVars>
          <dgm:chMax val="0"/>
          <dgm:chPref val="0"/>
          <dgm:bulletEnabled val="1"/>
        </dgm:presLayoutVars>
      </dgm:prSet>
      <dgm:spPr/>
    </dgm:pt>
    <dgm:pt modelId="{614EA1C5-EA12-485F-B57F-0A7998561DF8}" type="pres">
      <dgm:prSet presAssocID="{52FBE04A-B033-46D5-8EE6-444E70330238}" presName="quad3" presStyleLbl="node1" presStyleIdx="2" presStyleCnt="4">
        <dgm:presLayoutVars>
          <dgm:chMax val="0"/>
          <dgm:chPref val="0"/>
          <dgm:bulletEnabled val="1"/>
        </dgm:presLayoutVars>
      </dgm:prSet>
      <dgm:spPr/>
    </dgm:pt>
    <dgm:pt modelId="{8FF586E0-211E-4899-8F78-CCFDA6F3F080}" type="pres">
      <dgm:prSet presAssocID="{52FBE04A-B033-46D5-8EE6-444E70330238}" presName="quad4" presStyleLbl="node1" presStyleIdx="3" presStyleCnt="4">
        <dgm:presLayoutVars>
          <dgm:chMax val="0"/>
          <dgm:chPref val="0"/>
          <dgm:bulletEnabled val="1"/>
        </dgm:presLayoutVars>
      </dgm:prSet>
      <dgm:spPr/>
    </dgm:pt>
  </dgm:ptLst>
  <dgm:cxnLst>
    <dgm:cxn modelId="{1806FD49-1F0D-47B2-A2CB-9EE58F871DC3}" type="presOf" srcId="{FD857C9B-7C56-430C-B5DA-85560017EA40}" destId="{1EAF5B13-0AD2-4432-812D-0A68624EAA76}" srcOrd="0" destOrd="0" presId="urn:microsoft.com/office/officeart/2005/8/layout/matrix3"/>
    <dgm:cxn modelId="{66A41F4B-2C4B-4D3F-9CE2-763A4270D1C9}" type="presOf" srcId="{768F9484-AFB2-4884-88F3-CC0DA9326C9F}" destId="{8FF586E0-211E-4899-8F78-CCFDA6F3F080}" srcOrd="0" destOrd="0" presId="urn:microsoft.com/office/officeart/2005/8/layout/matrix3"/>
    <dgm:cxn modelId="{E4FD0D55-3C86-4C10-9596-13FB510B8E19}" type="presOf" srcId="{02FEF0B7-FA5C-4369-BEDC-CE4A77BEEE2D}" destId="{FC1251B5-EFD0-4400-B436-29E9CD2CF4EF}" srcOrd="0" destOrd="0" presId="urn:microsoft.com/office/officeart/2005/8/layout/matrix3"/>
    <dgm:cxn modelId="{BF380858-9F29-49DE-A5B0-C88F771D89EE}" srcId="{52FBE04A-B033-46D5-8EE6-444E70330238}" destId="{FD857C9B-7C56-430C-B5DA-85560017EA40}" srcOrd="0" destOrd="0" parTransId="{C59026A3-D008-487C-8910-C404D4FCFC27}" sibTransId="{36C71CF1-6198-4386-B8B1-1F754E6A07BA}"/>
    <dgm:cxn modelId="{B0EB8FBB-7C66-4649-93A5-F4955E26DFBE}" type="presOf" srcId="{6087F06A-6EF8-4769-91F1-7B933F5BDB32}" destId="{614EA1C5-EA12-485F-B57F-0A7998561DF8}" srcOrd="0" destOrd="0" presId="urn:microsoft.com/office/officeart/2005/8/layout/matrix3"/>
    <dgm:cxn modelId="{29CE72C2-5B86-4195-9670-068FC50ED177}" srcId="{52FBE04A-B033-46D5-8EE6-444E70330238}" destId="{02FEF0B7-FA5C-4369-BEDC-CE4A77BEEE2D}" srcOrd="1" destOrd="0" parTransId="{96483B94-C52D-48E4-B712-37CF77736EA2}" sibTransId="{F009270C-95E7-4DD0-B4B0-A1DBD509DE2C}"/>
    <dgm:cxn modelId="{6D652CD2-B057-4121-AE67-07F3AB22C504}" type="presOf" srcId="{52FBE04A-B033-46D5-8EE6-444E70330238}" destId="{358CD2C5-1C56-4AFB-A301-AC47C571894C}" srcOrd="0" destOrd="0" presId="urn:microsoft.com/office/officeart/2005/8/layout/matrix3"/>
    <dgm:cxn modelId="{640643E8-8A9C-40C6-A379-0D62920C0071}" srcId="{52FBE04A-B033-46D5-8EE6-444E70330238}" destId="{6087F06A-6EF8-4769-91F1-7B933F5BDB32}" srcOrd="2" destOrd="0" parTransId="{F77AA4C6-30DE-4DE1-A14F-929E86BABAA1}" sibTransId="{436D4533-EF05-4857-91E8-8DBD40EE4291}"/>
    <dgm:cxn modelId="{30D250FC-972F-4B28-8D1B-489240E01415}" srcId="{52FBE04A-B033-46D5-8EE6-444E70330238}" destId="{768F9484-AFB2-4884-88F3-CC0DA9326C9F}" srcOrd="3" destOrd="0" parTransId="{5E8672A0-597F-43D1-B73C-07BE356495BE}" sibTransId="{0D97CFBA-1CB1-473F-B748-7E483FAB244C}"/>
    <dgm:cxn modelId="{41C5CD4C-66E6-44A2-B358-676AE46C4546}" type="presParOf" srcId="{358CD2C5-1C56-4AFB-A301-AC47C571894C}" destId="{177FCE9C-7013-4C17-B7F2-A76C564676D4}" srcOrd="0" destOrd="0" presId="urn:microsoft.com/office/officeart/2005/8/layout/matrix3"/>
    <dgm:cxn modelId="{1B773B87-E056-457C-ACD2-7159F91CF7E5}" type="presParOf" srcId="{358CD2C5-1C56-4AFB-A301-AC47C571894C}" destId="{1EAF5B13-0AD2-4432-812D-0A68624EAA76}" srcOrd="1" destOrd="0" presId="urn:microsoft.com/office/officeart/2005/8/layout/matrix3"/>
    <dgm:cxn modelId="{588E68A6-91E9-447B-B18F-C753305A74BC}" type="presParOf" srcId="{358CD2C5-1C56-4AFB-A301-AC47C571894C}" destId="{FC1251B5-EFD0-4400-B436-29E9CD2CF4EF}" srcOrd="2" destOrd="0" presId="urn:microsoft.com/office/officeart/2005/8/layout/matrix3"/>
    <dgm:cxn modelId="{D530A181-3ECE-40FA-8EF8-521E80642D58}" type="presParOf" srcId="{358CD2C5-1C56-4AFB-A301-AC47C571894C}" destId="{614EA1C5-EA12-485F-B57F-0A7998561DF8}" srcOrd="3" destOrd="0" presId="urn:microsoft.com/office/officeart/2005/8/layout/matrix3"/>
    <dgm:cxn modelId="{7BEC9301-4A58-4DE7-9D29-17F5008F84BD}" type="presParOf" srcId="{358CD2C5-1C56-4AFB-A301-AC47C571894C}" destId="{8FF586E0-211E-4899-8F78-CCFDA6F3F080}"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3316467-4025-49E5-BDB4-DF7E1696F9B8}" type="doc">
      <dgm:prSet loTypeId="urn:microsoft.com/office/officeart/2016/7/layout/BasicProcessNew" loCatId="process" qsTypeId="urn:microsoft.com/office/officeart/2005/8/quickstyle/3d3" qsCatId="3D" csTypeId="urn:microsoft.com/office/officeart/2005/8/colors/colorful5" csCatId="colorful"/>
      <dgm:spPr/>
      <dgm:t>
        <a:bodyPr/>
        <a:lstStyle/>
        <a:p>
          <a:endParaRPr lang="en-US"/>
        </a:p>
      </dgm:t>
    </dgm:pt>
    <dgm:pt modelId="{5CB53EB9-4C16-44B6-8E5D-DFFFAEA5C5C1}">
      <dgm:prSet/>
      <dgm:spPr/>
      <dgm:t>
        <a:bodyPr/>
        <a:lstStyle/>
        <a:p>
          <a:r>
            <a:rPr lang="en-US" dirty="0"/>
            <a:t>Obviously, testing when a change is made for some reason.</a:t>
          </a:r>
        </a:p>
      </dgm:t>
    </dgm:pt>
    <dgm:pt modelId="{F9300B59-562F-4C87-8D2E-C1FD3B7D5E80}" type="parTrans" cxnId="{0FDBDA35-6DC5-4D99-BF1E-ECEAEAC2E700}">
      <dgm:prSet/>
      <dgm:spPr/>
      <dgm:t>
        <a:bodyPr/>
        <a:lstStyle/>
        <a:p>
          <a:endParaRPr lang="en-US"/>
        </a:p>
      </dgm:t>
    </dgm:pt>
    <dgm:pt modelId="{4F01E68A-10B1-44F1-9645-7990910BE46C}" type="sibTrans" cxnId="{0FDBDA35-6DC5-4D99-BF1E-ECEAEAC2E700}">
      <dgm:prSet/>
      <dgm:spPr/>
      <dgm:t>
        <a:bodyPr/>
        <a:lstStyle/>
        <a:p>
          <a:endParaRPr lang="en-US"/>
        </a:p>
      </dgm:t>
    </dgm:pt>
    <dgm:pt modelId="{28EF7DE8-7A73-4428-875E-ED32A3937893}">
      <dgm:prSet/>
      <dgm:spPr/>
      <dgm:t>
        <a:bodyPr/>
        <a:lstStyle/>
        <a:p>
          <a:r>
            <a:rPr lang="en-US"/>
            <a:t>Two facets:</a:t>
          </a:r>
        </a:p>
      </dgm:t>
    </dgm:pt>
    <dgm:pt modelId="{035279EF-E52D-4A8A-B1C1-38CE53787607}" type="parTrans" cxnId="{03206A73-786E-4993-A12D-8B401C22B0D7}">
      <dgm:prSet/>
      <dgm:spPr/>
      <dgm:t>
        <a:bodyPr/>
        <a:lstStyle/>
        <a:p>
          <a:endParaRPr lang="en-US"/>
        </a:p>
      </dgm:t>
    </dgm:pt>
    <dgm:pt modelId="{41D0868D-8D4C-4789-A307-4B37AA471393}" type="sibTrans" cxnId="{03206A73-786E-4993-A12D-8B401C22B0D7}">
      <dgm:prSet/>
      <dgm:spPr/>
      <dgm:t>
        <a:bodyPr/>
        <a:lstStyle/>
        <a:p>
          <a:endParaRPr lang="en-US"/>
        </a:p>
      </dgm:t>
    </dgm:pt>
    <dgm:pt modelId="{9DE52170-A85A-4BF0-B085-23D546541933}">
      <dgm:prSet/>
      <dgm:spPr/>
      <dgm:t>
        <a:bodyPr/>
        <a:lstStyle/>
        <a:p>
          <a:r>
            <a:rPr lang="en-US"/>
            <a:t>Confirmation testing: did the change work?</a:t>
          </a:r>
        </a:p>
      </dgm:t>
    </dgm:pt>
    <dgm:pt modelId="{3ED6F557-D3EF-4472-B9F5-DE824DB2A6FD}" type="parTrans" cxnId="{76B2CB25-40F7-443E-8CA4-3BA9DDF580E4}">
      <dgm:prSet/>
      <dgm:spPr/>
      <dgm:t>
        <a:bodyPr/>
        <a:lstStyle/>
        <a:p>
          <a:endParaRPr lang="en-US"/>
        </a:p>
      </dgm:t>
    </dgm:pt>
    <dgm:pt modelId="{D9DCDB05-84E2-40B8-8E05-DBD6FCD36DA7}" type="sibTrans" cxnId="{76B2CB25-40F7-443E-8CA4-3BA9DDF580E4}">
      <dgm:prSet/>
      <dgm:spPr/>
      <dgm:t>
        <a:bodyPr/>
        <a:lstStyle/>
        <a:p>
          <a:endParaRPr lang="en-US"/>
        </a:p>
      </dgm:t>
    </dgm:pt>
    <dgm:pt modelId="{F9A53936-A300-4BDF-BB0D-86333C2525B5}">
      <dgm:prSet/>
      <dgm:spPr/>
      <dgm:t>
        <a:bodyPr/>
        <a:lstStyle/>
        <a:p>
          <a:r>
            <a:rPr lang="en-US"/>
            <a:t>Regression testing: did anything else accidentally break?</a:t>
          </a:r>
        </a:p>
      </dgm:t>
    </dgm:pt>
    <dgm:pt modelId="{9375AF1F-954F-415D-84B3-0BA0752336BF}" type="parTrans" cxnId="{A5B246F8-B9F2-41FF-9B65-E7C7634C7250}">
      <dgm:prSet/>
      <dgm:spPr/>
      <dgm:t>
        <a:bodyPr/>
        <a:lstStyle/>
        <a:p>
          <a:endParaRPr lang="en-US"/>
        </a:p>
      </dgm:t>
    </dgm:pt>
    <dgm:pt modelId="{DA1FC6BB-B636-4810-87BB-7818B34E2194}" type="sibTrans" cxnId="{A5B246F8-B9F2-41FF-9B65-E7C7634C7250}">
      <dgm:prSet/>
      <dgm:spPr/>
      <dgm:t>
        <a:bodyPr/>
        <a:lstStyle/>
        <a:p>
          <a:endParaRPr lang="en-US"/>
        </a:p>
      </dgm:t>
    </dgm:pt>
    <dgm:pt modelId="{F433E4C9-4503-48EB-B028-5E01477807B7}" type="pres">
      <dgm:prSet presAssocID="{13316467-4025-49E5-BDB4-DF7E1696F9B8}" presName="Name0" presStyleCnt="0">
        <dgm:presLayoutVars>
          <dgm:dir/>
          <dgm:resizeHandles val="exact"/>
        </dgm:presLayoutVars>
      </dgm:prSet>
      <dgm:spPr/>
    </dgm:pt>
    <dgm:pt modelId="{E920EC65-BE41-47EB-853E-008C6313B01B}" type="pres">
      <dgm:prSet presAssocID="{5CB53EB9-4C16-44B6-8E5D-DFFFAEA5C5C1}" presName="node" presStyleLbl="node1" presStyleIdx="0" presStyleCnt="3">
        <dgm:presLayoutVars>
          <dgm:bulletEnabled val="1"/>
        </dgm:presLayoutVars>
      </dgm:prSet>
      <dgm:spPr/>
    </dgm:pt>
    <dgm:pt modelId="{8A4736C4-729D-40D6-8A36-62D09F5D63DA}" type="pres">
      <dgm:prSet presAssocID="{4F01E68A-10B1-44F1-9645-7990910BE46C}" presName="sibTransSpacerBeforeConnector" presStyleCnt="0"/>
      <dgm:spPr/>
    </dgm:pt>
    <dgm:pt modelId="{8634ADD8-3443-46C0-9AC4-631458290677}" type="pres">
      <dgm:prSet presAssocID="{4F01E68A-10B1-44F1-9645-7990910BE46C}" presName="sibTrans" presStyleLbl="node1" presStyleIdx="1" presStyleCnt="3"/>
      <dgm:spPr/>
    </dgm:pt>
    <dgm:pt modelId="{195F81F5-3A2A-46AD-85A5-97283282EEDC}" type="pres">
      <dgm:prSet presAssocID="{4F01E68A-10B1-44F1-9645-7990910BE46C}" presName="sibTransSpacerAfterConnector" presStyleCnt="0"/>
      <dgm:spPr/>
    </dgm:pt>
    <dgm:pt modelId="{4C9C35A2-25D9-40E4-BE12-72B852CA4C60}" type="pres">
      <dgm:prSet presAssocID="{28EF7DE8-7A73-4428-875E-ED32A3937893}" presName="node" presStyleLbl="node1" presStyleIdx="2" presStyleCnt="3">
        <dgm:presLayoutVars>
          <dgm:bulletEnabled val="1"/>
        </dgm:presLayoutVars>
      </dgm:prSet>
      <dgm:spPr/>
    </dgm:pt>
  </dgm:ptLst>
  <dgm:cxnLst>
    <dgm:cxn modelId="{76B2CB25-40F7-443E-8CA4-3BA9DDF580E4}" srcId="{28EF7DE8-7A73-4428-875E-ED32A3937893}" destId="{9DE52170-A85A-4BF0-B085-23D546541933}" srcOrd="0" destOrd="0" parTransId="{3ED6F557-D3EF-4472-B9F5-DE824DB2A6FD}" sibTransId="{D9DCDB05-84E2-40B8-8E05-DBD6FCD36DA7}"/>
    <dgm:cxn modelId="{0FDBDA35-6DC5-4D99-BF1E-ECEAEAC2E700}" srcId="{13316467-4025-49E5-BDB4-DF7E1696F9B8}" destId="{5CB53EB9-4C16-44B6-8E5D-DFFFAEA5C5C1}" srcOrd="0" destOrd="0" parTransId="{F9300B59-562F-4C87-8D2E-C1FD3B7D5E80}" sibTransId="{4F01E68A-10B1-44F1-9645-7990910BE46C}"/>
    <dgm:cxn modelId="{6F74905E-6BA0-4BAF-BB36-5C9C0D5FE4FA}" type="presOf" srcId="{28EF7DE8-7A73-4428-875E-ED32A3937893}" destId="{4C9C35A2-25D9-40E4-BE12-72B852CA4C60}" srcOrd="0" destOrd="0" presId="urn:microsoft.com/office/officeart/2016/7/layout/BasicProcessNew"/>
    <dgm:cxn modelId="{03206A73-786E-4993-A12D-8B401C22B0D7}" srcId="{13316467-4025-49E5-BDB4-DF7E1696F9B8}" destId="{28EF7DE8-7A73-4428-875E-ED32A3937893}" srcOrd="1" destOrd="0" parTransId="{035279EF-E52D-4A8A-B1C1-38CE53787607}" sibTransId="{41D0868D-8D4C-4789-A307-4B37AA471393}"/>
    <dgm:cxn modelId="{5389D885-E384-4853-805C-F816C82AD9D6}" type="presOf" srcId="{4F01E68A-10B1-44F1-9645-7990910BE46C}" destId="{8634ADD8-3443-46C0-9AC4-631458290677}" srcOrd="0" destOrd="0" presId="urn:microsoft.com/office/officeart/2016/7/layout/BasicProcessNew"/>
    <dgm:cxn modelId="{ED700295-4632-4EA1-8387-15A5F4E1EE28}" type="presOf" srcId="{5CB53EB9-4C16-44B6-8E5D-DFFFAEA5C5C1}" destId="{E920EC65-BE41-47EB-853E-008C6313B01B}" srcOrd="0" destOrd="0" presId="urn:microsoft.com/office/officeart/2016/7/layout/BasicProcessNew"/>
    <dgm:cxn modelId="{7D667FB5-BA2D-434F-BF1D-13704DC5A040}" type="presOf" srcId="{9DE52170-A85A-4BF0-B085-23D546541933}" destId="{4C9C35A2-25D9-40E4-BE12-72B852CA4C60}" srcOrd="0" destOrd="1" presId="urn:microsoft.com/office/officeart/2016/7/layout/BasicProcessNew"/>
    <dgm:cxn modelId="{7390EAB8-C9CD-47C4-A86D-1860F5D29F31}" type="presOf" srcId="{13316467-4025-49E5-BDB4-DF7E1696F9B8}" destId="{F433E4C9-4503-48EB-B028-5E01477807B7}" srcOrd="0" destOrd="0" presId="urn:microsoft.com/office/officeart/2016/7/layout/BasicProcessNew"/>
    <dgm:cxn modelId="{C2AEE0EA-7915-483D-B6B0-2113780A47B2}" type="presOf" srcId="{F9A53936-A300-4BDF-BB0D-86333C2525B5}" destId="{4C9C35A2-25D9-40E4-BE12-72B852CA4C60}" srcOrd="0" destOrd="2" presId="urn:microsoft.com/office/officeart/2016/7/layout/BasicProcessNew"/>
    <dgm:cxn modelId="{A5B246F8-B9F2-41FF-9B65-E7C7634C7250}" srcId="{28EF7DE8-7A73-4428-875E-ED32A3937893}" destId="{F9A53936-A300-4BDF-BB0D-86333C2525B5}" srcOrd="1" destOrd="0" parTransId="{9375AF1F-954F-415D-84B3-0BA0752336BF}" sibTransId="{DA1FC6BB-B636-4810-87BB-7818B34E2194}"/>
    <dgm:cxn modelId="{4265C556-8CC5-40D1-A138-E44EEB62D736}" type="presParOf" srcId="{F433E4C9-4503-48EB-B028-5E01477807B7}" destId="{E920EC65-BE41-47EB-853E-008C6313B01B}" srcOrd="0" destOrd="0" presId="urn:microsoft.com/office/officeart/2016/7/layout/BasicProcessNew"/>
    <dgm:cxn modelId="{E489224F-157B-4DD4-801C-E46F66672F89}" type="presParOf" srcId="{F433E4C9-4503-48EB-B028-5E01477807B7}" destId="{8A4736C4-729D-40D6-8A36-62D09F5D63DA}" srcOrd="1" destOrd="0" presId="urn:microsoft.com/office/officeart/2016/7/layout/BasicProcessNew"/>
    <dgm:cxn modelId="{5DADF2A3-1B9C-4FAB-9729-013F790953A7}" type="presParOf" srcId="{F433E4C9-4503-48EB-B028-5E01477807B7}" destId="{8634ADD8-3443-46C0-9AC4-631458290677}" srcOrd="2" destOrd="0" presId="urn:microsoft.com/office/officeart/2016/7/layout/BasicProcessNew"/>
    <dgm:cxn modelId="{A165B11B-27EC-48C9-8727-7E2B6CC548CE}" type="presParOf" srcId="{F433E4C9-4503-48EB-B028-5E01477807B7}" destId="{195F81F5-3A2A-46AD-85A5-97283282EEDC}" srcOrd="3" destOrd="0" presId="urn:microsoft.com/office/officeart/2016/7/layout/BasicProcessNew"/>
    <dgm:cxn modelId="{917C08EF-CA7B-4C6A-83C2-2F9595020160}" type="presParOf" srcId="{F433E4C9-4503-48EB-B028-5E01477807B7}" destId="{4C9C35A2-25D9-40E4-BE12-72B852CA4C60}" srcOrd="4" destOrd="0" presId="urn:microsoft.com/office/officeart/2016/7/layout/Basic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D77975B-CEEF-4D83-8347-A9A516CDA9EF}" type="doc">
      <dgm:prSet loTypeId="urn:microsoft.com/office/officeart/2005/8/layout/process4" loCatId="process" qsTypeId="urn:microsoft.com/office/officeart/2005/8/quickstyle/3d3" qsCatId="3D" csTypeId="urn:microsoft.com/office/officeart/2005/8/colors/colorful4" csCatId="colorful" phldr="1"/>
      <dgm:spPr/>
      <dgm:t>
        <a:bodyPr/>
        <a:lstStyle/>
        <a:p>
          <a:endParaRPr lang="en-US"/>
        </a:p>
      </dgm:t>
    </dgm:pt>
    <dgm:pt modelId="{793497F1-FA90-4E6E-90B9-98FEDEEF6EAD}">
      <dgm:prSet/>
      <dgm:spPr/>
      <dgm:t>
        <a:bodyPr/>
        <a:lstStyle/>
        <a:p>
          <a:r>
            <a:rPr lang="en-US" dirty="0"/>
            <a:t>TDD is for Developers, not Testers</a:t>
          </a:r>
        </a:p>
      </dgm:t>
    </dgm:pt>
    <dgm:pt modelId="{92B401A4-85A5-4919-BDA3-481154483969}" type="parTrans" cxnId="{03FB261E-1B24-48C8-AE73-0FC54A31EFF0}">
      <dgm:prSet/>
      <dgm:spPr/>
      <dgm:t>
        <a:bodyPr/>
        <a:lstStyle/>
        <a:p>
          <a:endParaRPr lang="en-US"/>
        </a:p>
      </dgm:t>
    </dgm:pt>
    <dgm:pt modelId="{7575F32F-00B3-4B22-B609-494D3BBF0EC5}" type="sibTrans" cxnId="{03FB261E-1B24-48C8-AE73-0FC54A31EFF0}">
      <dgm:prSet/>
      <dgm:spPr/>
      <dgm:t>
        <a:bodyPr/>
        <a:lstStyle/>
        <a:p>
          <a:endParaRPr lang="en-US"/>
        </a:p>
      </dgm:t>
    </dgm:pt>
    <dgm:pt modelId="{8460C9C4-7E93-4E07-A1D2-41F7C983B892}">
      <dgm:prSet/>
      <dgm:spPr/>
      <dgm:t>
        <a:bodyPr/>
        <a:lstStyle/>
        <a:p>
          <a:r>
            <a:rPr lang="en-US"/>
            <a:t>Rationale:</a:t>
          </a:r>
        </a:p>
      </dgm:t>
    </dgm:pt>
    <dgm:pt modelId="{63BBC019-916E-4DBC-81EB-C028264E74F5}" type="parTrans" cxnId="{0C5C1B74-E110-482F-987E-D8AC763EEA13}">
      <dgm:prSet/>
      <dgm:spPr/>
      <dgm:t>
        <a:bodyPr/>
        <a:lstStyle/>
        <a:p>
          <a:endParaRPr lang="en-US"/>
        </a:p>
      </dgm:t>
    </dgm:pt>
    <dgm:pt modelId="{D3D2B25B-4F08-40A3-B7F4-9146D7C50F00}" type="sibTrans" cxnId="{0C5C1B74-E110-482F-987E-D8AC763EEA13}">
      <dgm:prSet/>
      <dgm:spPr/>
      <dgm:t>
        <a:bodyPr/>
        <a:lstStyle/>
        <a:p>
          <a:endParaRPr lang="en-US"/>
        </a:p>
      </dgm:t>
    </dgm:pt>
    <dgm:pt modelId="{1253CA22-3C28-46C3-8189-62974CA190B2}">
      <dgm:prSet/>
      <dgm:spPr/>
      <dgm:t>
        <a:bodyPr/>
        <a:lstStyle/>
        <a:p>
          <a:r>
            <a:rPr lang="en-US" dirty="0"/>
            <a:t>A developer has to understand the problem before they can write a test</a:t>
          </a:r>
        </a:p>
      </dgm:t>
    </dgm:pt>
    <dgm:pt modelId="{43D89DA1-200E-4F73-9CE0-250EA231F448}" type="parTrans" cxnId="{9CEC60F8-6D86-4674-86EB-B3C6390F54ED}">
      <dgm:prSet/>
      <dgm:spPr/>
      <dgm:t>
        <a:bodyPr/>
        <a:lstStyle/>
        <a:p>
          <a:endParaRPr lang="en-US"/>
        </a:p>
      </dgm:t>
    </dgm:pt>
    <dgm:pt modelId="{53E296C2-41B6-48AB-B0E4-ABB692CD9A1F}" type="sibTrans" cxnId="{9CEC60F8-6D86-4674-86EB-B3C6390F54ED}">
      <dgm:prSet/>
      <dgm:spPr/>
      <dgm:t>
        <a:bodyPr/>
        <a:lstStyle/>
        <a:p>
          <a:endParaRPr lang="en-US"/>
        </a:p>
      </dgm:t>
    </dgm:pt>
    <dgm:pt modelId="{794A140A-2481-44DE-AA39-4C9E869F11A2}">
      <dgm:prSet/>
      <dgm:spPr/>
      <dgm:t>
        <a:bodyPr/>
        <a:lstStyle/>
        <a:p>
          <a:r>
            <a:rPr lang="en-US"/>
            <a:t>Writing the test first tends to minimize developer bias</a:t>
          </a:r>
        </a:p>
      </dgm:t>
    </dgm:pt>
    <dgm:pt modelId="{835A9A5B-FC1B-4D99-BDB3-C23BE291C3BC}" type="parTrans" cxnId="{23233D47-ACB4-496B-BEBC-4C7104907A7F}">
      <dgm:prSet/>
      <dgm:spPr/>
      <dgm:t>
        <a:bodyPr/>
        <a:lstStyle/>
        <a:p>
          <a:endParaRPr lang="en-US"/>
        </a:p>
      </dgm:t>
    </dgm:pt>
    <dgm:pt modelId="{DD440FA2-423D-4C1D-865A-229F955201CD}" type="sibTrans" cxnId="{23233D47-ACB4-496B-BEBC-4C7104907A7F}">
      <dgm:prSet/>
      <dgm:spPr/>
      <dgm:t>
        <a:bodyPr/>
        <a:lstStyle/>
        <a:p>
          <a:endParaRPr lang="en-US"/>
        </a:p>
      </dgm:t>
    </dgm:pt>
    <dgm:pt modelId="{2632BF48-46AE-414B-B30C-7A959D8EEAF1}">
      <dgm:prSet/>
      <dgm:spPr/>
      <dgm:t>
        <a:bodyPr/>
        <a:lstStyle/>
        <a:p>
          <a:r>
            <a:rPr lang="en-US" dirty="0"/>
            <a:t>Exposes errors early</a:t>
          </a:r>
        </a:p>
      </dgm:t>
    </dgm:pt>
    <dgm:pt modelId="{10B50719-EF10-43D8-8998-2D6E63B5D39C}" type="parTrans" cxnId="{2186ED5F-05CE-4A50-AE2A-0C77AAF0FA52}">
      <dgm:prSet/>
      <dgm:spPr/>
      <dgm:t>
        <a:bodyPr/>
        <a:lstStyle/>
        <a:p>
          <a:endParaRPr lang="en-US"/>
        </a:p>
      </dgm:t>
    </dgm:pt>
    <dgm:pt modelId="{273311A2-DA90-4E78-93FF-EB7FC4E8E4FE}" type="sibTrans" cxnId="{2186ED5F-05CE-4A50-AE2A-0C77AAF0FA52}">
      <dgm:prSet/>
      <dgm:spPr/>
      <dgm:t>
        <a:bodyPr/>
        <a:lstStyle/>
        <a:p>
          <a:endParaRPr lang="en-US"/>
        </a:p>
      </dgm:t>
    </dgm:pt>
    <dgm:pt modelId="{E4F0277E-24D7-4FF6-A6A3-088BA4CC2796}">
      <dgm:prSet/>
      <dgm:spPr/>
      <dgm:t>
        <a:bodyPr/>
        <a:lstStyle/>
        <a:p>
          <a:r>
            <a:rPr lang="en-US" dirty="0"/>
            <a:t>Solid unit tests support regression testing</a:t>
          </a:r>
        </a:p>
      </dgm:t>
    </dgm:pt>
    <dgm:pt modelId="{6DC42368-BB7B-44FD-9431-CFCDF54F1C6E}" type="parTrans" cxnId="{716A7949-59E3-4F60-8D08-2195DC2E4D14}">
      <dgm:prSet/>
      <dgm:spPr/>
      <dgm:t>
        <a:bodyPr/>
        <a:lstStyle/>
        <a:p>
          <a:endParaRPr lang="en-US"/>
        </a:p>
      </dgm:t>
    </dgm:pt>
    <dgm:pt modelId="{EA9384DA-9D4D-410E-A88A-65E268569B38}" type="sibTrans" cxnId="{716A7949-59E3-4F60-8D08-2195DC2E4D14}">
      <dgm:prSet/>
      <dgm:spPr/>
      <dgm:t>
        <a:bodyPr/>
        <a:lstStyle/>
        <a:p>
          <a:endParaRPr lang="en-US"/>
        </a:p>
      </dgm:t>
    </dgm:pt>
    <dgm:pt modelId="{91024A28-50ED-4351-968A-F923F8C2313E}" type="pres">
      <dgm:prSet presAssocID="{ED77975B-CEEF-4D83-8347-A9A516CDA9EF}" presName="Name0" presStyleCnt="0">
        <dgm:presLayoutVars>
          <dgm:dir/>
          <dgm:animLvl val="lvl"/>
          <dgm:resizeHandles val="exact"/>
        </dgm:presLayoutVars>
      </dgm:prSet>
      <dgm:spPr/>
    </dgm:pt>
    <dgm:pt modelId="{E4715DF5-8890-47A7-8E10-10AB3A9792B7}" type="pres">
      <dgm:prSet presAssocID="{8460C9C4-7E93-4E07-A1D2-41F7C983B892}" presName="boxAndChildren" presStyleCnt="0"/>
      <dgm:spPr/>
    </dgm:pt>
    <dgm:pt modelId="{84451449-5E26-415C-A08B-E9817B2AC14E}" type="pres">
      <dgm:prSet presAssocID="{8460C9C4-7E93-4E07-A1D2-41F7C983B892}" presName="parentTextBox" presStyleLbl="node1" presStyleIdx="0" presStyleCnt="2"/>
      <dgm:spPr/>
    </dgm:pt>
    <dgm:pt modelId="{3890A194-0ADB-4EA2-95B1-0ED17DDA1132}" type="pres">
      <dgm:prSet presAssocID="{8460C9C4-7E93-4E07-A1D2-41F7C983B892}" presName="entireBox" presStyleLbl="node1" presStyleIdx="0" presStyleCnt="2"/>
      <dgm:spPr/>
    </dgm:pt>
    <dgm:pt modelId="{1F1DC193-CE68-4BF4-91F4-1F35A2F0D044}" type="pres">
      <dgm:prSet presAssocID="{8460C9C4-7E93-4E07-A1D2-41F7C983B892}" presName="descendantBox" presStyleCnt="0"/>
      <dgm:spPr/>
    </dgm:pt>
    <dgm:pt modelId="{8B964421-3AFC-4F90-97B9-3D2909486DA9}" type="pres">
      <dgm:prSet presAssocID="{1253CA22-3C28-46C3-8189-62974CA190B2}" presName="childTextBox" presStyleLbl="fgAccFollowNode1" presStyleIdx="0" presStyleCnt="4">
        <dgm:presLayoutVars>
          <dgm:bulletEnabled val="1"/>
        </dgm:presLayoutVars>
      </dgm:prSet>
      <dgm:spPr/>
    </dgm:pt>
    <dgm:pt modelId="{D807F218-3118-4886-95BF-9F70D5B8A19B}" type="pres">
      <dgm:prSet presAssocID="{794A140A-2481-44DE-AA39-4C9E869F11A2}" presName="childTextBox" presStyleLbl="fgAccFollowNode1" presStyleIdx="1" presStyleCnt="4">
        <dgm:presLayoutVars>
          <dgm:bulletEnabled val="1"/>
        </dgm:presLayoutVars>
      </dgm:prSet>
      <dgm:spPr/>
    </dgm:pt>
    <dgm:pt modelId="{CDB906BF-2A37-4DCB-A1D1-5D4152638022}" type="pres">
      <dgm:prSet presAssocID="{2632BF48-46AE-414B-B30C-7A959D8EEAF1}" presName="childTextBox" presStyleLbl="fgAccFollowNode1" presStyleIdx="2" presStyleCnt="4">
        <dgm:presLayoutVars>
          <dgm:bulletEnabled val="1"/>
        </dgm:presLayoutVars>
      </dgm:prSet>
      <dgm:spPr/>
    </dgm:pt>
    <dgm:pt modelId="{78490496-0CC4-46A3-BC1B-BFDAEDB7DDEA}" type="pres">
      <dgm:prSet presAssocID="{E4F0277E-24D7-4FF6-A6A3-088BA4CC2796}" presName="childTextBox" presStyleLbl="fgAccFollowNode1" presStyleIdx="3" presStyleCnt="4">
        <dgm:presLayoutVars>
          <dgm:bulletEnabled val="1"/>
        </dgm:presLayoutVars>
      </dgm:prSet>
      <dgm:spPr/>
    </dgm:pt>
    <dgm:pt modelId="{1BECFD2D-28E8-4DF4-B153-32748CA488ED}" type="pres">
      <dgm:prSet presAssocID="{7575F32F-00B3-4B22-B609-494D3BBF0EC5}" presName="sp" presStyleCnt="0"/>
      <dgm:spPr/>
    </dgm:pt>
    <dgm:pt modelId="{FF59CF4F-9986-4B8D-AC2D-80EA09FD09C6}" type="pres">
      <dgm:prSet presAssocID="{793497F1-FA90-4E6E-90B9-98FEDEEF6EAD}" presName="arrowAndChildren" presStyleCnt="0"/>
      <dgm:spPr/>
    </dgm:pt>
    <dgm:pt modelId="{F2928ECF-8BD1-4024-85D8-6B38387AFE59}" type="pres">
      <dgm:prSet presAssocID="{793497F1-FA90-4E6E-90B9-98FEDEEF6EAD}" presName="parentTextArrow" presStyleLbl="node1" presStyleIdx="1" presStyleCnt="2"/>
      <dgm:spPr/>
    </dgm:pt>
  </dgm:ptLst>
  <dgm:cxnLst>
    <dgm:cxn modelId="{03FB261E-1B24-48C8-AE73-0FC54A31EFF0}" srcId="{ED77975B-CEEF-4D83-8347-A9A516CDA9EF}" destId="{793497F1-FA90-4E6E-90B9-98FEDEEF6EAD}" srcOrd="0" destOrd="0" parTransId="{92B401A4-85A5-4919-BDA3-481154483969}" sibTransId="{7575F32F-00B3-4B22-B609-494D3BBF0EC5}"/>
    <dgm:cxn modelId="{2186ED5F-05CE-4A50-AE2A-0C77AAF0FA52}" srcId="{8460C9C4-7E93-4E07-A1D2-41F7C983B892}" destId="{2632BF48-46AE-414B-B30C-7A959D8EEAF1}" srcOrd="2" destOrd="0" parTransId="{10B50719-EF10-43D8-8998-2D6E63B5D39C}" sibTransId="{273311A2-DA90-4E78-93FF-EB7FC4E8E4FE}"/>
    <dgm:cxn modelId="{23233D47-ACB4-496B-BEBC-4C7104907A7F}" srcId="{8460C9C4-7E93-4E07-A1D2-41F7C983B892}" destId="{794A140A-2481-44DE-AA39-4C9E869F11A2}" srcOrd="1" destOrd="0" parTransId="{835A9A5B-FC1B-4D99-BDB3-C23BE291C3BC}" sibTransId="{DD440FA2-423D-4C1D-865A-229F955201CD}"/>
    <dgm:cxn modelId="{716A7949-59E3-4F60-8D08-2195DC2E4D14}" srcId="{8460C9C4-7E93-4E07-A1D2-41F7C983B892}" destId="{E4F0277E-24D7-4FF6-A6A3-088BA4CC2796}" srcOrd="3" destOrd="0" parTransId="{6DC42368-BB7B-44FD-9431-CFCDF54F1C6E}" sibTransId="{EA9384DA-9D4D-410E-A88A-65E268569B38}"/>
    <dgm:cxn modelId="{0C5C1B74-E110-482F-987E-D8AC763EEA13}" srcId="{ED77975B-CEEF-4D83-8347-A9A516CDA9EF}" destId="{8460C9C4-7E93-4E07-A1D2-41F7C983B892}" srcOrd="1" destOrd="0" parTransId="{63BBC019-916E-4DBC-81EB-C028264E74F5}" sibTransId="{D3D2B25B-4F08-40A3-B7F4-9146D7C50F00}"/>
    <dgm:cxn modelId="{90BE9C8B-64E9-4BD3-9177-6E2158EFD92C}" type="presOf" srcId="{ED77975B-CEEF-4D83-8347-A9A516CDA9EF}" destId="{91024A28-50ED-4351-968A-F923F8C2313E}" srcOrd="0" destOrd="0" presId="urn:microsoft.com/office/officeart/2005/8/layout/process4"/>
    <dgm:cxn modelId="{CBE15E8C-92B3-46AA-BAA8-781EA88434A4}" type="presOf" srcId="{1253CA22-3C28-46C3-8189-62974CA190B2}" destId="{8B964421-3AFC-4F90-97B9-3D2909486DA9}" srcOrd="0" destOrd="0" presId="urn:microsoft.com/office/officeart/2005/8/layout/process4"/>
    <dgm:cxn modelId="{5B67BE8D-1335-4474-B871-32A3E9F62C0A}" type="presOf" srcId="{793497F1-FA90-4E6E-90B9-98FEDEEF6EAD}" destId="{F2928ECF-8BD1-4024-85D8-6B38387AFE59}" srcOrd="0" destOrd="0" presId="urn:microsoft.com/office/officeart/2005/8/layout/process4"/>
    <dgm:cxn modelId="{41F18CB6-32E1-417F-9883-BF50FE77A951}" type="presOf" srcId="{794A140A-2481-44DE-AA39-4C9E869F11A2}" destId="{D807F218-3118-4886-95BF-9F70D5B8A19B}" srcOrd="0" destOrd="0" presId="urn:microsoft.com/office/officeart/2005/8/layout/process4"/>
    <dgm:cxn modelId="{B9A61DC9-9C03-4DE0-9AAE-D0CEE05BA009}" type="presOf" srcId="{2632BF48-46AE-414B-B30C-7A959D8EEAF1}" destId="{CDB906BF-2A37-4DCB-A1D1-5D4152638022}" srcOrd="0" destOrd="0" presId="urn:microsoft.com/office/officeart/2005/8/layout/process4"/>
    <dgm:cxn modelId="{02A257CD-D04C-4401-9AF7-940A1180CD42}" type="presOf" srcId="{8460C9C4-7E93-4E07-A1D2-41F7C983B892}" destId="{3890A194-0ADB-4EA2-95B1-0ED17DDA1132}" srcOrd="1" destOrd="0" presId="urn:microsoft.com/office/officeart/2005/8/layout/process4"/>
    <dgm:cxn modelId="{DF8637F8-F420-496B-8848-B29C6DF9E272}" type="presOf" srcId="{8460C9C4-7E93-4E07-A1D2-41F7C983B892}" destId="{84451449-5E26-415C-A08B-E9817B2AC14E}" srcOrd="0" destOrd="0" presId="urn:microsoft.com/office/officeart/2005/8/layout/process4"/>
    <dgm:cxn modelId="{9CEC60F8-6D86-4674-86EB-B3C6390F54ED}" srcId="{8460C9C4-7E93-4E07-A1D2-41F7C983B892}" destId="{1253CA22-3C28-46C3-8189-62974CA190B2}" srcOrd="0" destOrd="0" parTransId="{43D89DA1-200E-4F73-9CE0-250EA231F448}" sibTransId="{53E296C2-41B6-48AB-B0E4-ABB692CD9A1F}"/>
    <dgm:cxn modelId="{12503FFA-04A3-4FC2-A5D5-35097D271C9F}" type="presOf" srcId="{E4F0277E-24D7-4FF6-A6A3-088BA4CC2796}" destId="{78490496-0CC4-46A3-BC1B-BFDAEDB7DDEA}" srcOrd="0" destOrd="0" presId="urn:microsoft.com/office/officeart/2005/8/layout/process4"/>
    <dgm:cxn modelId="{D62FD905-C14C-4E80-8FF8-73DB513847DF}" type="presParOf" srcId="{91024A28-50ED-4351-968A-F923F8C2313E}" destId="{E4715DF5-8890-47A7-8E10-10AB3A9792B7}" srcOrd="0" destOrd="0" presId="urn:microsoft.com/office/officeart/2005/8/layout/process4"/>
    <dgm:cxn modelId="{EB4E08BE-1961-4C75-9C55-0B1DE71D724C}" type="presParOf" srcId="{E4715DF5-8890-47A7-8E10-10AB3A9792B7}" destId="{84451449-5E26-415C-A08B-E9817B2AC14E}" srcOrd="0" destOrd="0" presId="urn:microsoft.com/office/officeart/2005/8/layout/process4"/>
    <dgm:cxn modelId="{04053A4E-C9AB-42AB-9204-C983C25E3392}" type="presParOf" srcId="{E4715DF5-8890-47A7-8E10-10AB3A9792B7}" destId="{3890A194-0ADB-4EA2-95B1-0ED17DDA1132}" srcOrd="1" destOrd="0" presId="urn:microsoft.com/office/officeart/2005/8/layout/process4"/>
    <dgm:cxn modelId="{8F4C1E57-24C7-40E2-A5C7-E5B4B43B97C4}" type="presParOf" srcId="{E4715DF5-8890-47A7-8E10-10AB3A9792B7}" destId="{1F1DC193-CE68-4BF4-91F4-1F35A2F0D044}" srcOrd="2" destOrd="0" presId="urn:microsoft.com/office/officeart/2005/8/layout/process4"/>
    <dgm:cxn modelId="{D3B3991F-D0A0-4A31-B212-8D93112828D4}" type="presParOf" srcId="{1F1DC193-CE68-4BF4-91F4-1F35A2F0D044}" destId="{8B964421-3AFC-4F90-97B9-3D2909486DA9}" srcOrd="0" destOrd="0" presId="urn:microsoft.com/office/officeart/2005/8/layout/process4"/>
    <dgm:cxn modelId="{203F4ECD-E39D-45DC-A8C5-BA781A28FECB}" type="presParOf" srcId="{1F1DC193-CE68-4BF4-91F4-1F35A2F0D044}" destId="{D807F218-3118-4886-95BF-9F70D5B8A19B}" srcOrd="1" destOrd="0" presId="urn:microsoft.com/office/officeart/2005/8/layout/process4"/>
    <dgm:cxn modelId="{E73FECB1-EF30-455E-B351-A6141316A649}" type="presParOf" srcId="{1F1DC193-CE68-4BF4-91F4-1F35A2F0D044}" destId="{CDB906BF-2A37-4DCB-A1D1-5D4152638022}" srcOrd="2" destOrd="0" presId="urn:microsoft.com/office/officeart/2005/8/layout/process4"/>
    <dgm:cxn modelId="{2461B04D-3109-49E5-9D16-F364FBC72C68}" type="presParOf" srcId="{1F1DC193-CE68-4BF4-91F4-1F35A2F0D044}" destId="{78490496-0CC4-46A3-BC1B-BFDAEDB7DDEA}" srcOrd="3" destOrd="0" presId="urn:microsoft.com/office/officeart/2005/8/layout/process4"/>
    <dgm:cxn modelId="{FA5C220F-A1D2-4C08-BC34-3EEA97BFC714}" type="presParOf" srcId="{91024A28-50ED-4351-968A-F923F8C2313E}" destId="{1BECFD2D-28E8-4DF4-B153-32748CA488ED}" srcOrd="1" destOrd="0" presId="urn:microsoft.com/office/officeart/2005/8/layout/process4"/>
    <dgm:cxn modelId="{3D6D76F5-5006-45BF-9949-57DE002EDD05}" type="presParOf" srcId="{91024A28-50ED-4351-968A-F923F8C2313E}" destId="{FF59CF4F-9986-4B8D-AC2D-80EA09FD09C6}" srcOrd="2" destOrd="0" presId="urn:microsoft.com/office/officeart/2005/8/layout/process4"/>
    <dgm:cxn modelId="{6E546DD3-4C4C-42FE-92E8-4CB68A7C604B}" type="presParOf" srcId="{FF59CF4F-9986-4B8D-AC2D-80EA09FD09C6}" destId="{F2928ECF-8BD1-4024-85D8-6B38387AFE59}"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078D680-5D0E-4EE2-A34E-45DC5D53A79E}" type="doc">
      <dgm:prSet loTypeId="urn:microsoft.com/office/officeart/2005/8/layout/cycle2" loCatId="cycle" qsTypeId="urn:microsoft.com/office/officeart/2005/8/quickstyle/3d3" qsCatId="3D" csTypeId="urn:microsoft.com/office/officeart/2005/8/colors/accent1_2" csCatId="accent1" phldr="1"/>
      <dgm:spPr/>
      <dgm:t>
        <a:bodyPr/>
        <a:lstStyle/>
        <a:p>
          <a:endParaRPr lang="en-US"/>
        </a:p>
      </dgm:t>
    </dgm:pt>
    <dgm:pt modelId="{205B3F42-C2B9-4020-997B-A4087A907FCA}">
      <dgm:prSet phldrT="[Text]"/>
      <dgm:spPr>
        <a:solidFill>
          <a:srgbClr val="FF0000"/>
        </a:solidFill>
      </dgm:spPr>
      <dgm:t>
        <a:bodyPr/>
        <a:lstStyle/>
        <a:p>
          <a:r>
            <a:rPr lang="en-US" dirty="0">
              <a:effectLst>
                <a:outerShdw blurRad="38100" dist="38100" dir="2700000" algn="tl">
                  <a:srgbClr val="000000">
                    <a:alpha val="43137"/>
                  </a:srgbClr>
                </a:outerShdw>
              </a:effectLst>
            </a:rPr>
            <a:t>RED</a:t>
          </a:r>
        </a:p>
        <a:p>
          <a:r>
            <a:rPr lang="en-US" dirty="0">
              <a:effectLst>
                <a:outerShdw blurRad="38100" dist="38100" dir="2700000" algn="tl">
                  <a:srgbClr val="000000">
                    <a:alpha val="43137"/>
                  </a:srgbClr>
                </a:outerShdw>
              </a:effectLst>
            </a:rPr>
            <a:t>(fail)</a:t>
          </a:r>
        </a:p>
      </dgm:t>
    </dgm:pt>
    <dgm:pt modelId="{7603FFB4-63FE-4F32-8BF7-09167B454079}" type="parTrans" cxnId="{5DEEE75B-7339-4AE5-B4A9-7DA6B7F2B555}">
      <dgm:prSet/>
      <dgm:spPr/>
      <dgm:t>
        <a:bodyPr/>
        <a:lstStyle/>
        <a:p>
          <a:endParaRPr lang="en-US"/>
        </a:p>
      </dgm:t>
    </dgm:pt>
    <dgm:pt modelId="{1544EA1D-53C6-4448-8732-BE5CE40FA728}" type="sibTrans" cxnId="{5DEEE75B-7339-4AE5-B4A9-7DA6B7F2B555}">
      <dgm:prSet/>
      <dgm:spPr/>
      <dgm:t>
        <a:bodyPr/>
        <a:lstStyle/>
        <a:p>
          <a:endParaRPr lang="en-US"/>
        </a:p>
      </dgm:t>
    </dgm:pt>
    <dgm:pt modelId="{48A5B694-5603-444F-8E6A-F70B3DF7FD43}">
      <dgm:prSet phldrT="[Text]"/>
      <dgm:spPr>
        <a:solidFill>
          <a:srgbClr val="00B050"/>
        </a:solidFill>
      </dgm:spPr>
      <dgm:t>
        <a:bodyPr/>
        <a:lstStyle/>
        <a:p>
          <a:r>
            <a:rPr lang="en-US" dirty="0">
              <a:effectLst>
                <a:outerShdw blurRad="38100" dist="38100" dir="2700000" algn="tl">
                  <a:srgbClr val="000000">
                    <a:alpha val="43137"/>
                  </a:srgbClr>
                </a:outerShdw>
              </a:effectLst>
            </a:rPr>
            <a:t>GREEN</a:t>
          </a:r>
        </a:p>
        <a:p>
          <a:r>
            <a:rPr lang="en-US" dirty="0">
              <a:effectLst>
                <a:outerShdw blurRad="38100" dist="38100" dir="2700000" algn="tl">
                  <a:srgbClr val="000000">
                    <a:alpha val="43137"/>
                  </a:srgbClr>
                </a:outerShdw>
              </a:effectLst>
            </a:rPr>
            <a:t>(pass)</a:t>
          </a:r>
        </a:p>
      </dgm:t>
    </dgm:pt>
    <dgm:pt modelId="{EFF67E49-E54B-4494-AD62-84E231B5A311}" type="parTrans" cxnId="{C4498AC4-07CB-46ED-B25E-1BE7247CFBD4}">
      <dgm:prSet/>
      <dgm:spPr/>
      <dgm:t>
        <a:bodyPr/>
        <a:lstStyle/>
        <a:p>
          <a:endParaRPr lang="en-US"/>
        </a:p>
      </dgm:t>
    </dgm:pt>
    <dgm:pt modelId="{60945D30-91D5-4137-B172-D0C6C76B48A5}" type="sibTrans" cxnId="{C4498AC4-07CB-46ED-B25E-1BE7247CFBD4}">
      <dgm:prSet/>
      <dgm:spPr/>
      <dgm:t>
        <a:bodyPr/>
        <a:lstStyle/>
        <a:p>
          <a:endParaRPr lang="en-US"/>
        </a:p>
      </dgm:t>
    </dgm:pt>
    <dgm:pt modelId="{A7BD99F0-33FC-4BC4-A96F-021B0B82B553}">
      <dgm:prSet phldrT="[Text]"/>
      <dgm:spPr/>
      <dgm:t>
        <a:bodyPr/>
        <a:lstStyle/>
        <a:p>
          <a:r>
            <a:rPr lang="en-US" dirty="0">
              <a:effectLst>
                <a:outerShdw blurRad="38100" dist="38100" dir="2700000" algn="tl">
                  <a:srgbClr val="000000">
                    <a:alpha val="43137"/>
                  </a:srgbClr>
                </a:outerShdw>
              </a:effectLst>
            </a:rPr>
            <a:t>REFACTOR</a:t>
          </a:r>
        </a:p>
      </dgm:t>
    </dgm:pt>
    <dgm:pt modelId="{AD36B6C4-6285-412D-B14A-B1D581F4B34D}" type="parTrans" cxnId="{F01BBA88-F493-45AF-9019-A28CB9B52574}">
      <dgm:prSet/>
      <dgm:spPr/>
      <dgm:t>
        <a:bodyPr/>
        <a:lstStyle/>
        <a:p>
          <a:endParaRPr lang="en-US"/>
        </a:p>
      </dgm:t>
    </dgm:pt>
    <dgm:pt modelId="{A03628AE-FBEB-4D2C-88C0-162B83249D4F}" type="sibTrans" cxnId="{F01BBA88-F493-45AF-9019-A28CB9B52574}">
      <dgm:prSet/>
      <dgm:spPr/>
      <dgm:t>
        <a:bodyPr/>
        <a:lstStyle/>
        <a:p>
          <a:endParaRPr lang="en-US"/>
        </a:p>
      </dgm:t>
    </dgm:pt>
    <dgm:pt modelId="{2356F598-0174-4075-A700-DEE19E1E4118}" type="pres">
      <dgm:prSet presAssocID="{2078D680-5D0E-4EE2-A34E-45DC5D53A79E}" presName="cycle" presStyleCnt="0">
        <dgm:presLayoutVars>
          <dgm:dir/>
          <dgm:resizeHandles val="exact"/>
        </dgm:presLayoutVars>
      </dgm:prSet>
      <dgm:spPr/>
    </dgm:pt>
    <dgm:pt modelId="{B85CA444-8D0B-4CD2-A186-6BFBB4A5637D}" type="pres">
      <dgm:prSet presAssocID="{205B3F42-C2B9-4020-997B-A4087A907FCA}" presName="node" presStyleLbl="node1" presStyleIdx="0" presStyleCnt="3">
        <dgm:presLayoutVars>
          <dgm:bulletEnabled val="1"/>
        </dgm:presLayoutVars>
      </dgm:prSet>
      <dgm:spPr/>
    </dgm:pt>
    <dgm:pt modelId="{5BE5635C-DD69-422F-916F-91B582A4CAF6}" type="pres">
      <dgm:prSet presAssocID="{1544EA1D-53C6-4448-8732-BE5CE40FA728}" presName="sibTrans" presStyleLbl="sibTrans2D1" presStyleIdx="0" presStyleCnt="3"/>
      <dgm:spPr/>
    </dgm:pt>
    <dgm:pt modelId="{CB769563-0CCB-43EF-B4CD-2E662A592930}" type="pres">
      <dgm:prSet presAssocID="{1544EA1D-53C6-4448-8732-BE5CE40FA728}" presName="connectorText" presStyleLbl="sibTrans2D1" presStyleIdx="0" presStyleCnt="3"/>
      <dgm:spPr/>
    </dgm:pt>
    <dgm:pt modelId="{27EB4F24-AA43-4FA5-8959-33687DAFBAF0}" type="pres">
      <dgm:prSet presAssocID="{48A5B694-5603-444F-8E6A-F70B3DF7FD43}" presName="node" presStyleLbl="node1" presStyleIdx="1" presStyleCnt="3">
        <dgm:presLayoutVars>
          <dgm:bulletEnabled val="1"/>
        </dgm:presLayoutVars>
      </dgm:prSet>
      <dgm:spPr/>
    </dgm:pt>
    <dgm:pt modelId="{B4029F4C-8A8E-41CB-B489-9E50E54213BE}" type="pres">
      <dgm:prSet presAssocID="{60945D30-91D5-4137-B172-D0C6C76B48A5}" presName="sibTrans" presStyleLbl="sibTrans2D1" presStyleIdx="1" presStyleCnt="3"/>
      <dgm:spPr/>
    </dgm:pt>
    <dgm:pt modelId="{D7E99DFD-1531-4AB9-86EA-8D6A7E996A37}" type="pres">
      <dgm:prSet presAssocID="{60945D30-91D5-4137-B172-D0C6C76B48A5}" presName="connectorText" presStyleLbl="sibTrans2D1" presStyleIdx="1" presStyleCnt="3"/>
      <dgm:spPr/>
    </dgm:pt>
    <dgm:pt modelId="{B3AE03F5-295B-4D97-9176-C05C4A8293DE}" type="pres">
      <dgm:prSet presAssocID="{A7BD99F0-33FC-4BC4-A96F-021B0B82B553}" presName="node" presStyleLbl="node1" presStyleIdx="2" presStyleCnt="3">
        <dgm:presLayoutVars>
          <dgm:bulletEnabled val="1"/>
        </dgm:presLayoutVars>
      </dgm:prSet>
      <dgm:spPr/>
    </dgm:pt>
    <dgm:pt modelId="{577977CE-FA06-4406-8C0A-D3F37B60187F}" type="pres">
      <dgm:prSet presAssocID="{A03628AE-FBEB-4D2C-88C0-162B83249D4F}" presName="sibTrans" presStyleLbl="sibTrans2D1" presStyleIdx="2" presStyleCnt="3"/>
      <dgm:spPr/>
    </dgm:pt>
    <dgm:pt modelId="{0F57353B-7C86-47E2-9A06-1F53D232D774}" type="pres">
      <dgm:prSet presAssocID="{A03628AE-FBEB-4D2C-88C0-162B83249D4F}" presName="connectorText" presStyleLbl="sibTrans2D1" presStyleIdx="2" presStyleCnt="3"/>
      <dgm:spPr/>
    </dgm:pt>
  </dgm:ptLst>
  <dgm:cxnLst>
    <dgm:cxn modelId="{2DAF0D06-BD9F-4CC9-BA3A-02B102F5F67D}" type="presOf" srcId="{A03628AE-FBEB-4D2C-88C0-162B83249D4F}" destId="{577977CE-FA06-4406-8C0A-D3F37B60187F}" srcOrd="0" destOrd="0" presId="urn:microsoft.com/office/officeart/2005/8/layout/cycle2"/>
    <dgm:cxn modelId="{9DC42914-E48C-4429-BB8C-3F515063CAF5}" type="presOf" srcId="{1544EA1D-53C6-4448-8732-BE5CE40FA728}" destId="{CB769563-0CCB-43EF-B4CD-2E662A592930}" srcOrd="1" destOrd="0" presId="urn:microsoft.com/office/officeart/2005/8/layout/cycle2"/>
    <dgm:cxn modelId="{5DEEE75B-7339-4AE5-B4A9-7DA6B7F2B555}" srcId="{2078D680-5D0E-4EE2-A34E-45DC5D53A79E}" destId="{205B3F42-C2B9-4020-997B-A4087A907FCA}" srcOrd="0" destOrd="0" parTransId="{7603FFB4-63FE-4F32-8BF7-09167B454079}" sibTransId="{1544EA1D-53C6-4448-8732-BE5CE40FA728}"/>
    <dgm:cxn modelId="{A7A40E73-04D5-412F-B230-97E208AD764E}" type="presOf" srcId="{1544EA1D-53C6-4448-8732-BE5CE40FA728}" destId="{5BE5635C-DD69-422F-916F-91B582A4CAF6}" srcOrd="0" destOrd="0" presId="urn:microsoft.com/office/officeart/2005/8/layout/cycle2"/>
    <dgm:cxn modelId="{F01BBA88-F493-45AF-9019-A28CB9B52574}" srcId="{2078D680-5D0E-4EE2-A34E-45DC5D53A79E}" destId="{A7BD99F0-33FC-4BC4-A96F-021B0B82B553}" srcOrd="2" destOrd="0" parTransId="{AD36B6C4-6285-412D-B14A-B1D581F4B34D}" sibTransId="{A03628AE-FBEB-4D2C-88C0-162B83249D4F}"/>
    <dgm:cxn modelId="{02BCA29F-9F50-4006-A5AC-942DE81CCECC}" type="presOf" srcId="{205B3F42-C2B9-4020-997B-A4087A907FCA}" destId="{B85CA444-8D0B-4CD2-A186-6BFBB4A5637D}" srcOrd="0" destOrd="0" presId="urn:microsoft.com/office/officeart/2005/8/layout/cycle2"/>
    <dgm:cxn modelId="{2C679AB1-25E1-4F91-BC4F-E4A181FE7A6C}" type="presOf" srcId="{48A5B694-5603-444F-8E6A-F70B3DF7FD43}" destId="{27EB4F24-AA43-4FA5-8959-33687DAFBAF0}" srcOrd="0" destOrd="0" presId="urn:microsoft.com/office/officeart/2005/8/layout/cycle2"/>
    <dgm:cxn modelId="{C4498AC4-07CB-46ED-B25E-1BE7247CFBD4}" srcId="{2078D680-5D0E-4EE2-A34E-45DC5D53A79E}" destId="{48A5B694-5603-444F-8E6A-F70B3DF7FD43}" srcOrd="1" destOrd="0" parTransId="{EFF67E49-E54B-4494-AD62-84E231B5A311}" sibTransId="{60945D30-91D5-4137-B172-D0C6C76B48A5}"/>
    <dgm:cxn modelId="{6F7FBACD-71FF-41EF-B234-703759B23236}" type="presOf" srcId="{A03628AE-FBEB-4D2C-88C0-162B83249D4F}" destId="{0F57353B-7C86-47E2-9A06-1F53D232D774}" srcOrd="1" destOrd="0" presId="urn:microsoft.com/office/officeart/2005/8/layout/cycle2"/>
    <dgm:cxn modelId="{155E1FD6-BAD9-423D-AECB-647B9855F30C}" type="presOf" srcId="{A7BD99F0-33FC-4BC4-A96F-021B0B82B553}" destId="{B3AE03F5-295B-4D97-9176-C05C4A8293DE}" srcOrd="0" destOrd="0" presId="urn:microsoft.com/office/officeart/2005/8/layout/cycle2"/>
    <dgm:cxn modelId="{9170FEEB-E25A-48D7-99D3-6532FA72CECE}" type="presOf" srcId="{2078D680-5D0E-4EE2-A34E-45DC5D53A79E}" destId="{2356F598-0174-4075-A700-DEE19E1E4118}" srcOrd="0" destOrd="0" presId="urn:microsoft.com/office/officeart/2005/8/layout/cycle2"/>
    <dgm:cxn modelId="{CE2925FA-1F3B-4ECB-B485-E287025388E8}" type="presOf" srcId="{60945D30-91D5-4137-B172-D0C6C76B48A5}" destId="{B4029F4C-8A8E-41CB-B489-9E50E54213BE}" srcOrd="0" destOrd="0" presId="urn:microsoft.com/office/officeart/2005/8/layout/cycle2"/>
    <dgm:cxn modelId="{7DDE32FE-C239-4BF6-852D-CCB10716B9A3}" type="presOf" srcId="{60945D30-91D5-4137-B172-D0C6C76B48A5}" destId="{D7E99DFD-1531-4AB9-86EA-8D6A7E996A37}" srcOrd="1" destOrd="0" presId="urn:microsoft.com/office/officeart/2005/8/layout/cycle2"/>
    <dgm:cxn modelId="{EE27D518-8EE7-4352-BC89-24AFF8EA7ABB}" type="presParOf" srcId="{2356F598-0174-4075-A700-DEE19E1E4118}" destId="{B85CA444-8D0B-4CD2-A186-6BFBB4A5637D}" srcOrd="0" destOrd="0" presId="urn:microsoft.com/office/officeart/2005/8/layout/cycle2"/>
    <dgm:cxn modelId="{882982B2-D959-4FC6-A55A-D3A8F3F9449E}" type="presParOf" srcId="{2356F598-0174-4075-A700-DEE19E1E4118}" destId="{5BE5635C-DD69-422F-916F-91B582A4CAF6}" srcOrd="1" destOrd="0" presId="urn:microsoft.com/office/officeart/2005/8/layout/cycle2"/>
    <dgm:cxn modelId="{2CD16133-D4DE-471C-B00A-B2244F25ABD9}" type="presParOf" srcId="{5BE5635C-DD69-422F-916F-91B582A4CAF6}" destId="{CB769563-0CCB-43EF-B4CD-2E662A592930}" srcOrd="0" destOrd="0" presId="urn:microsoft.com/office/officeart/2005/8/layout/cycle2"/>
    <dgm:cxn modelId="{1FC06FB2-1604-4E0E-ADAF-F244D4B1C789}" type="presParOf" srcId="{2356F598-0174-4075-A700-DEE19E1E4118}" destId="{27EB4F24-AA43-4FA5-8959-33687DAFBAF0}" srcOrd="2" destOrd="0" presId="urn:microsoft.com/office/officeart/2005/8/layout/cycle2"/>
    <dgm:cxn modelId="{1CBA5139-A1D0-4C88-9622-6F5BA0483D0E}" type="presParOf" srcId="{2356F598-0174-4075-A700-DEE19E1E4118}" destId="{B4029F4C-8A8E-41CB-B489-9E50E54213BE}" srcOrd="3" destOrd="0" presId="urn:microsoft.com/office/officeart/2005/8/layout/cycle2"/>
    <dgm:cxn modelId="{F95DFBF5-4C49-4361-9E72-9BD4D610A7E3}" type="presParOf" srcId="{B4029F4C-8A8E-41CB-B489-9E50E54213BE}" destId="{D7E99DFD-1531-4AB9-86EA-8D6A7E996A37}" srcOrd="0" destOrd="0" presId="urn:microsoft.com/office/officeart/2005/8/layout/cycle2"/>
    <dgm:cxn modelId="{3DAF8B55-D94D-454A-AA55-650D77E2900C}" type="presParOf" srcId="{2356F598-0174-4075-A700-DEE19E1E4118}" destId="{B3AE03F5-295B-4D97-9176-C05C4A8293DE}" srcOrd="4" destOrd="0" presId="urn:microsoft.com/office/officeart/2005/8/layout/cycle2"/>
    <dgm:cxn modelId="{51B3B483-3398-4497-BF19-BCB0047D3918}" type="presParOf" srcId="{2356F598-0174-4075-A700-DEE19E1E4118}" destId="{577977CE-FA06-4406-8C0A-D3F37B60187F}" srcOrd="5" destOrd="0" presId="urn:microsoft.com/office/officeart/2005/8/layout/cycle2"/>
    <dgm:cxn modelId="{9F2F5CD9-4692-4E54-9DC6-4DD8CA8CE66A}" type="presParOf" srcId="{577977CE-FA06-4406-8C0A-D3F37B60187F}" destId="{0F57353B-7C86-47E2-9A06-1F53D232D774}"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078D680-5D0E-4EE2-A34E-45DC5D53A79E}" type="doc">
      <dgm:prSet loTypeId="urn:microsoft.com/office/officeart/2005/8/layout/cycle2" loCatId="cycle" qsTypeId="urn:microsoft.com/office/officeart/2005/8/quickstyle/3d3" qsCatId="3D" csTypeId="urn:microsoft.com/office/officeart/2005/8/colors/accent1_2" csCatId="accent1" phldr="1"/>
      <dgm:spPr/>
      <dgm:t>
        <a:bodyPr/>
        <a:lstStyle/>
        <a:p>
          <a:endParaRPr lang="en-US"/>
        </a:p>
      </dgm:t>
    </dgm:pt>
    <dgm:pt modelId="{205B3F42-C2B9-4020-997B-A4087A907FCA}">
      <dgm:prSet phldrT="[Text]"/>
      <dgm:spPr>
        <a:solidFill>
          <a:srgbClr val="FF0000"/>
        </a:solidFill>
      </dgm:spPr>
      <dgm:t>
        <a:bodyPr/>
        <a:lstStyle/>
        <a:p>
          <a:r>
            <a:rPr lang="en-US" dirty="0">
              <a:effectLst>
                <a:outerShdw blurRad="38100" dist="38100" dir="2700000" algn="tl">
                  <a:srgbClr val="000000">
                    <a:alpha val="43137"/>
                  </a:srgbClr>
                </a:outerShdw>
              </a:effectLst>
            </a:rPr>
            <a:t>RED</a:t>
          </a:r>
        </a:p>
        <a:p>
          <a:r>
            <a:rPr lang="en-US" dirty="0">
              <a:effectLst>
                <a:outerShdw blurRad="38100" dist="38100" dir="2700000" algn="tl">
                  <a:srgbClr val="000000">
                    <a:alpha val="43137"/>
                  </a:srgbClr>
                </a:outerShdw>
              </a:effectLst>
            </a:rPr>
            <a:t>(fail)</a:t>
          </a:r>
        </a:p>
      </dgm:t>
    </dgm:pt>
    <dgm:pt modelId="{7603FFB4-63FE-4F32-8BF7-09167B454079}" type="parTrans" cxnId="{5DEEE75B-7339-4AE5-B4A9-7DA6B7F2B555}">
      <dgm:prSet/>
      <dgm:spPr/>
      <dgm:t>
        <a:bodyPr/>
        <a:lstStyle/>
        <a:p>
          <a:endParaRPr lang="en-US"/>
        </a:p>
      </dgm:t>
    </dgm:pt>
    <dgm:pt modelId="{1544EA1D-53C6-4448-8732-BE5CE40FA728}" type="sibTrans" cxnId="{5DEEE75B-7339-4AE5-B4A9-7DA6B7F2B555}">
      <dgm:prSet/>
      <dgm:spPr/>
      <dgm:t>
        <a:bodyPr/>
        <a:lstStyle/>
        <a:p>
          <a:endParaRPr lang="en-US"/>
        </a:p>
      </dgm:t>
    </dgm:pt>
    <dgm:pt modelId="{48A5B694-5603-444F-8E6A-F70B3DF7FD43}">
      <dgm:prSet phldrT="[Text]"/>
      <dgm:spPr>
        <a:solidFill>
          <a:srgbClr val="00B050"/>
        </a:solidFill>
      </dgm:spPr>
      <dgm:t>
        <a:bodyPr/>
        <a:lstStyle/>
        <a:p>
          <a:r>
            <a:rPr lang="en-US" dirty="0">
              <a:effectLst>
                <a:outerShdw blurRad="38100" dist="38100" dir="2700000" algn="tl">
                  <a:srgbClr val="000000">
                    <a:alpha val="43137"/>
                  </a:srgbClr>
                </a:outerShdw>
              </a:effectLst>
            </a:rPr>
            <a:t>GREEN</a:t>
          </a:r>
        </a:p>
        <a:p>
          <a:r>
            <a:rPr lang="en-US" dirty="0">
              <a:effectLst>
                <a:outerShdw blurRad="38100" dist="38100" dir="2700000" algn="tl">
                  <a:srgbClr val="000000">
                    <a:alpha val="43137"/>
                  </a:srgbClr>
                </a:outerShdw>
              </a:effectLst>
            </a:rPr>
            <a:t>(pass)</a:t>
          </a:r>
        </a:p>
      </dgm:t>
    </dgm:pt>
    <dgm:pt modelId="{60945D30-91D5-4137-B172-D0C6C76B48A5}" type="sibTrans" cxnId="{C4498AC4-07CB-46ED-B25E-1BE7247CFBD4}">
      <dgm:prSet/>
      <dgm:spPr/>
      <dgm:t>
        <a:bodyPr/>
        <a:lstStyle/>
        <a:p>
          <a:endParaRPr lang="en-US"/>
        </a:p>
      </dgm:t>
    </dgm:pt>
    <dgm:pt modelId="{EFF67E49-E54B-4494-AD62-84E231B5A311}" type="parTrans" cxnId="{C4498AC4-07CB-46ED-B25E-1BE7247CFBD4}">
      <dgm:prSet/>
      <dgm:spPr/>
      <dgm:t>
        <a:bodyPr/>
        <a:lstStyle/>
        <a:p>
          <a:endParaRPr lang="en-US"/>
        </a:p>
      </dgm:t>
    </dgm:pt>
    <dgm:pt modelId="{A7BD99F0-33FC-4BC4-A96F-021B0B82B553}">
      <dgm:prSet phldrT="[Text]"/>
      <dgm:spPr/>
      <dgm:t>
        <a:bodyPr/>
        <a:lstStyle/>
        <a:p>
          <a:r>
            <a:rPr lang="en-US" dirty="0">
              <a:effectLst>
                <a:outerShdw blurRad="38100" dist="38100" dir="2700000" algn="tl">
                  <a:srgbClr val="000000">
                    <a:alpha val="43137"/>
                  </a:srgbClr>
                </a:outerShdw>
              </a:effectLst>
            </a:rPr>
            <a:t>REFACTOR</a:t>
          </a:r>
        </a:p>
      </dgm:t>
    </dgm:pt>
    <dgm:pt modelId="{A03628AE-FBEB-4D2C-88C0-162B83249D4F}" type="sibTrans" cxnId="{F01BBA88-F493-45AF-9019-A28CB9B52574}">
      <dgm:prSet/>
      <dgm:spPr/>
      <dgm:t>
        <a:bodyPr/>
        <a:lstStyle/>
        <a:p>
          <a:endParaRPr lang="en-US"/>
        </a:p>
      </dgm:t>
    </dgm:pt>
    <dgm:pt modelId="{AD36B6C4-6285-412D-B14A-B1D581F4B34D}" type="parTrans" cxnId="{F01BBA88-F493-45AF-9019-A28CB9B52574}">
      <dgm:prSet/>
      <dgm:spPr/>
      <dgm:t>
        <a:bodyPr/>
        <a:lstStyle/>
        <a:p>
          <a:endParaRPr lang="en-US"/>
        </a:p>
      </dgm:t>
    </dgm:pt>
    <dgm:pt modelId="{2356F598-0174-4075-A700-DEE19E1E4118}" type="pres">
      <dgm:prSet presAssocID="{2078D680-5D0E-4EE2-A34E-45DC5D53A79E}" presName="cycle" presStyleCnt="0">
        <dgm:presLayoutVars>
          <dgm:dir/>
          <dgm:resizeHandles val="exact"/>
        </dgm:presLayoutVars>
      </dgm:prSet>
      <dgm:spPr/>
    </dgm:pt>
    <dgm:pt modelId="{B85CA444-8D0B-4CD2-A186-6BFBB4A5637D}" type="pres">
      <dgm:prSet presAssocID="{205B3F42-C2B9-4020-997B-A4087A907FCA}" presName="node" presStyleLbl="node1" presStyleIdx="0" presStyleCnt="3">
        <dgm:presLayoutVars>
          <dgm:bulletEnabled val="1"/>
        </dgm:presLayoutVars>
      </dgm:prSet>
      <dgm:spPr/>
    </dgm:pt>
    <dgm:pt modelId="{5BE5635C-DD69-422F-916F-91B582A4CAF6}" type="pres">
      <dgm:prSet presAssocID="{1544EA1D-53C6-4448-8732-BE5CE40FA728}" presName="sibTrans" presStyleLbl="sibTrans2D1" presStyleIdx="0" presStyleCnt="3"/>
      <dgm:spPr/>
    </dgm:pt>
    <dgm:pt modelId="{CB769563-0CCB-43EF-B4CD-2E662A592930}" type="pres">
      <dgm:prSet presAssocID="{1544EA1D-53C6-4448-8732-BE5CE40FA728}" presName="connectorText" presStyleLbl="sibTrans2D1" presStyleIdx="0" presStyleCnt="3"/>
      <dgm:spPr/>
    </dgm:pt>
    <dgm:pt modelId="{27EB4F24-AA43-4FA5-8959-33687DAFBAF0}" type="pres">
      <dgm:prSet presAssocID="{48A5B694-5603-444F-8E6A-F70B3DF7FD43}" presName="node" presStyleLbl="node1" presStyleIdx="1" presStyleCnt="3">
        <dgm:presLayoutVars>
          <dgm:bulletEnabled val="1"/>
        </dgm:presLayoutVars>
      </dgm:prSet>
      <dgm:spPr/>
    </dgm:pt>
    <dgm:pt modelId="{B4029F4C-8A8E-41CB-B489-9E50E54213BE}" type="pres">
      <dgm:prSet presAssocID="{60945D30-91D5-4137-B172-D0C6C76B48A5}" presName="sibTrans" presStyleLbl="sibTrans2D1" presStyleIdx="1" presStyleCnt="3"/>
      <dgm:spPr/>
    </dgm:pt>
    <dgm:pt modelId="{D7E99DFD-1531-4AB9-86EA-8D6A7E996A37}" type="pres">
      <dgm:prSet presAssocID="{60945D30-91D5-4137-B172-D0C6C76B48A5}" presName="connectorText" presStyleLbl="sibTrans2D1" presStyleIdx="1" presStyleCnt="3"/>
      <dgm:spPr/>
    </dgm:pt>
    <dgm:pt modelId="{B3AE03F5-295B-4D97-9176-C05C4A8293DE}" type="pres">
      <dgm:prSet presAssocID="{A7BD99F0-33FC-4BC4-A96F-021B0B82B553}" presName="node" presStyleLbl="node1" presStyleIdx="2" presStyleCnt="3">
        <dgm:presLayoutVars>
          <dgm:bulletEnabled val="1"/>
        </dgm:presLayoutVars>
      </dgm:prSet>
      <dgm:spPr/>
    </dgm:pt>
    <dgm:pt modelId="{577977CE-FA06-4406-8C0A-D3F37B60187F}" type="pres">
      <dgm:prSet presAssocID="{A03628AE-FBEB-4D2C-88C0-162B83249D4F}" presName="sibTrans" presStyleLbl="sibTrans2D1" presStyleIdx="2" presStyleCnt="3"/>
      <dgm:spPr/>
    </dgm:pt>
    <dgm:pt modelId="{0F57353B-7C86-47E2-9A06-1F53D232D774}" type="pres">
      <dgm:prSet presAssocID="{A03628AE-FBEB-4D2C-88C0-162B83249D4F}" presName="connectorText" presStyleLbl="sibTrans2D1" presStyleIdx="2" presStyleCnt="3"/>
      <dgm:spPr/>
    </dgm:pt>
  </dgm:ptLst>
  <dgm:cxnLst>
    <dgm:cxn modelId="{2DAF0D06-BD9F-4CC9-BA3A-02B102F5F67D}" type="presOf" srcId="{A03628AE-FBEB-4D2C-88C0-162B83249D4F}" destId="{577977CE-FA06-4406-8C0A-D3F37B60187F}" srcOrd="0" destOrd="0" presId="urn:microsoft.com/office/officeart/2005/8/layout/cycle2"/>
    <dgm:cxn modelId="{9DC42914-E48C-4429-BB8C-3F515063CAF5}" type="presOf" srcId="{1544EA1D-53C6-4448-8732-BE5CE40FA728}" destId="{CB769563-0CCB-43EF-B4CD-2E662A592930}" srcOrd="1" destOrd="0" presId="urn:microsoft.com/office/officeart/2005/8/layout/cycle2"/>
    <dgm:cxn modelId="{5DEEE75B-7339-4AE5-B4A9-7DA6B7F2B555}" srcId="{2078D680-5D0E-4EE2-A34E-45DC5D53A79E}" destId="{205B3F42-C2B9-4020-997B-A4087A907FCA}" srcOrd="0" destOrd="0" parTransId="{7603FFB4-63FE-4F32-8BF7-09167B454079}" sibTransId="{1544EA1D-53C6-4448-8732-BE5CE40FA728}"/>
    <dgm:cxn modelId="{A7A40E73-04D5-412F-B230-97E208AD764E}" type="presOf" srcId="{1544EA1D-53C6-4448-8732-BE5CE40FA728}" destId="{5BE5635C-DD69-422F-916F-91B582A4CAF6}" srcOrd="0" destOrd="0" presId="urn:microsoft.com/office/officeart/2005/8/layout/cycle2"/>
    <dgm:cxn modelId="{F01BBA88-F493-45AF-9019-A28CB9B52574}" srcId="{2078D680-5D0E-4EE2-A34E-45DC5D53A79E}" destId="{A7BD99F0-33FC-4BC4-A96F-021B0B82B553}" srcOrd="2" destOrd="0" parTransId="{AD36B6C4-6285-412D-B14A-B1D581F4B34D}" sibTransId="{A03628AE-FBEB-4D2C-88C0-162B83249D4F}"/>
    <dgm:cxn modelId="{02BCA29F-9F50-4006-A5AC-942DE81CCECC}" type="presOf" srcId="{205B3F42-C2B9-4020-997B-A4087A907FCA}" destId="{B85CA444-8D0B-4CD2-A186-6BFBB4A5637D}" srcOrd="0" destOrd="0" presId="urn:microsoft.com/office/officeart/2005/8/layout/cycle2"/>
    <dgm:cxn modelId="{2C679AB1-25E1-4F91-BC4F-E4A181FE7A6C}" type="presOf" srcId="{48A5B694-5603-444F-8E6A-F70B3DF7FD43}" destId="{27EB4F24-AA43-4FA5-8959-33687DAFBAF0}" srcOrd="0" destOrd="0" presId="urn:microsoft.com/office/officeart/2005/8/layout/cycle2"/>
    <dgm:cxn modelId="{C4498AC4-07CB-46ED-B25E-1BE7247CFBD4}" srcId="{2078D680-5D0E-4EE2-A34E-45DC5D53A79E}" destId="{48A5B694-5603-444F-8E6A-F70B3DF7FD43}" srcOrd="1" destOrd="0" parTransId="{EFF67E49-E54B-4494-AD62-84E231B5A311}" sibTransId="{60945D30-91D5-4137-B172-D0C6C76B48A5}"/>
    <dgm:cxn modelId="{6F7FBACD-71FF-41EF-B234-703759B23236}" type="presOf" srcId="{A03628AE-FBEB-4D2C-88C0-162B83249D4F}" destId="{0F57353B-7C86-47E2-9A06-1F53D232D774}" srcOrd="1" destOrd="0" presId="urn:microsoft.com/office/officeart/2005/8/layout/cycle2"/>
    <dgm:cxn modelId="{155E1FD6-BAD9-423D-AECB-647B9855F30C}" type="presOf" srcId="{A7BD99F0-33FC-4BC4-A96F-021B0B82B553}" destId="{B3AE03F5-295B-4D97-9176-C05C4A8293DE}" srcOrd="0" destOrd="0" presId="urn:microsoft.com/office/officeart/2005/8/layout/cycle2"/>
    <dgm:cxn modelId="{9170FEEB-E25A-48D7-99D3-6532FA72CECE}" type="presOf" srcId="{2078D680-5D0E-4EE2-A34E-45DC5D53A79E}" destId="{2356F598-0174-4075-A700-DEE19E1E4118}" srcOrd="0" destOrd="0" presId="urn:microsoft.com/office/officeart/2005/8/layout/cycle2"/>
    <dgm:cxn modelId="{CE2925FA-1F3B-4ECB-B485-E287025388E8}" type="presOf" srcId="{60945D30-91D5-4137-B172-D0C6C76B48A5}" destId="{B4029F4C-8A8E-41CB-B489-9E50E54213BE}" srcOrd="0" destOrd="0" presId="urn:microsoft.com/office/officeart/2005/8/layout/cycle2"/>
    <dgm:cxn modelId="{7DDE32FE-C239-4BF6-852D-CCB10716B9A3}" type="presOf" srcId="{60945D30-91D5-4137-B172-D0C6C76B48A5}" destId="{D7E99DFD-1531-4AB9-86EA-8D6A7E996A37}" srcOrd="1" destOrd="0" presId="urn:microsoft.com/office/officeart/2005/8/layout/cycle2"/>
    <dgm:cxn modelId="{EE27D518-8EE7-4352-BC89-24AFF8EA7ABB}" type="presParOf" srcId="{2356F598-0174-4075-A700-DEE19E1E4118}" destId="{B85CA444-8D0B-4CD2-A186-6BFBB4A5637D}" srcOrd="0" destOrd="0" presId="urn:microsoft.com/office/officeart/2005/8/layout/cycle2"/>
    <dgm:cxn modelId="{882982B2-D959-4FC6-A55A-D3A8F3F9449E}" type="presParOf" srcId="{2356F598-0174-4075-A700-DEE19E1E4118}" destId="{5BE5635C-DD69-422F-916F-91B582A4CAF6}" srcOrd="1" destOrd="0" presId="urn:microsoft.com/office/officeart/2005/8/layout/cycle2"/>
    <dgm:cxn modelId="{2CD16133-D4DE-471C-B00A-B2244F25ABD9}" type="presParOf" srcId="{5BE5635C-DD69-422F-916F-91B582A4CAF6}" destId="{CB769563-0CCB-43EF-B4CD-2E662A592930}" srcOrd="0" destOrd="0" presId="urn:microsoft.com/office/officeart/2005/8/layout/cycle2"/>
    <dgm:cxn modelId="{1FC06FB2-1604-4E0E-ADAF-F244D4B1C789}" type="presParOf" srcId="{2356F598-0174-4075-A700-DEE19E1E4118}" destId="{27EB4F24-AA43-4FA5-8959-33687DAFBAF0}" srcOrd="2" destOrd="0" presId="urn:microsoft.com/office/officeart/2005/8/layout/cycle2"/>
    <dgm:cxn modelId="{1CBA5139-A1D0-4C88-9622-6F5BA0483D0E}" type="presParOf" srcId="{2356F598-0174-4075-A700-DEE19E1E4118}" destId="{B4029F4C-8A8E-41CB-B489-9E50E54213BE}" srcOrd="3" destOrd="0" presId="urn:microsoft.com/office/officeart/2005/8/layout/cycle2"/>
    <dgm:cxn modelId="{F95DFBF5-4C49-4361-9E72-9BD4D610A7E3}" type="presParOf" srcId="{B4029F4C-8A8E-41CB-B489-9E50E54213BE}" destId="{D7E99DFD-1531-4AB9-86EA-8D6A7E996A37}" srcOrd="0" destOrd="0" presId="urn:microsoft.com/office/officeart/2005/8/layout/cycle2"/>
    <dgm:cxn modelId="{3DAF8B55-D94D-454A-AA55-650D77E2900C}" type="presParOf" srcId="{2356F598-0174-4075-A700-DEE19E1E4118}" destId="{B3AE03F5-295B-4D97-9176-C05C4A8293DE}" srcOrd="4" destOrd="0" presId="urn:microsoft.com/office/officeart/2005/8/layout/cycle2"/>
    <dgm:cxn modelId="{51B3B483-3398-4497-BF19-BCB0047D3918}" type="presParOf" srcId="{2356F598-0174-4075-A700-DEE19E1E4118}" destId="{577977CE-FA06-4406-8C0A-D3F37B60187F}" srcOrd="5" destOrd="0" presId="urn:microsoft.com/office/officeart/2005/8/layout/cycle2"/>
    <dgm:cxn modelId="{9F2F5CD9-4692-4E54-9DC6-4DD8CA8CE66A}" type="presParOf" srcId="{577977CE-FA06-4406-8C0A-D3F37B60187F}" destId="{0F57353B-7C86-47E2-9A06-1F53D232D774}"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0E9170-6D04-49A6-98FD-B6B9F1A3664C}">
      <dsp:nvSpPr>
        <dsp:cNvPr id="0" name=""/>
        <dsp:cNvSpPr/>
      </dsp:nvSpPr>
      <dsp:spPr>
        <a:xfrm>
          <a:off x="0" y="136830"/>
          <a:ext cx="6513603" cy="754777"/>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Test planning </a:t>
          </a:r>
          <a:r>
            <a:rPr lang="en-US" sz="1900" kern="1200"/>
            <a:t>– What are we doing here?</a:t>
          </a:r>
        </a:p>
      </dsp:txBody>
      <dsp:txXfrm>
        <a:off x="36845" y="173675"/>
        <a:ext cx="6439913" cy="681087"/>
      </dsp:txXfrm>
    </dsp:sp>
    <dsp:sp modelId="{16E709CA-CF51-44EE-97C6-0D6DF97D29D9}">
      <dsp:nvSpPr>
        <dsp:cNvPr id="0" name=""/>
        <dsp:cNvSpPr/>
      </dsp:nvSpPr>
      <dsp:spPr>
        <a:xfrm>
          <a:off x="0" y="946328"/>
          <a:ext cx="6513603" cy="754777"/>
        </a:xfrm>
        <a:prstGeom prst="roundRect">
          <a:avLst/>
        </a:prstGeom>
        <a:gradFill rotWithShape="0">
          <a:gsLst>
            <a:gs pos="0">
              <a:schemeClr val="accent5">
                <a:hueOff val="-1126424"/>
                <a:satOff val="-2903"/>
                <a:lumOff val="-1961"/>
                <a:alphaOff val="0"/>
                <a:satMod val="103000"/>
                <a:lumMod val="102000"/>
                <a:tint val="94000"/>
              </a:schemeClr>
            </a:gs>
            <a:gs pos="50000">
              <a:schemeClr val="accent5">
                <a:hueOff val="-1126424"/>
                <a:satOff val="-2903"/>
                <a:lumOff val="-1961"/>
                <a:alphaOff val="0"/>
                <a:satMod val="110000"/>
                <a:lumMod val="100000"/>
                <a:shade val="100000"/>
              </a:schemeClr>
            </a:gs>
            <a:gs pos="100000">
              <a:schemeClr val="accent5">
                <a:hueOff val="-1126424"/>
                <a:satOff val="-2903"/>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Test monitoring and control – </a:t>
          </a:r>
          <a:r>
            <a:rPr lang="en-US" sz="1900" kern="1200"/>
            <a:t>How are we doing now?</a:t>
          </a:r>
        </a:p>
      </dsp:txBody>
      <dsp:txXfrm>
        <a:off x="36845" y="983173"/>
        <a:ext cx="6439913" cy="681087"/>
      </dsp:txXfrm>
    </dsp:sp>
    <dsp:sp modelId="{17BCE0D3-9B32-4E25-AAA1-1B17E1F26B12}">
      <dsp:nvSpPr>
        <dsp:cNvPr id="0" name=""/>
        <dsp:cNvSpPr/>
      </dsp:nvSpPr>
      <dsp:spPr>
        <a:xfrm>
          <a:off x="0" y="1755826"/>
          <a:ext cx="6513603" cy="754777"/>
        </a:xfrm>
        <a:prstGeom prst="roundRect">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Test analysis - </a:t>
          </a:r>
          <a:r>
            <a:rPr lang="en-US" sz="1900" kern="1200"/>
            <a:t>What should we be testing based on the project state?</a:t>
          </a:r>
        </a:p>
      </dsp:txBody>
      <dsp:txXfrm>
        <a:off x="36845" y="1792671"/>
        <a:ext cx="6439913" cy="681087"/>
      </dsp:txXfrm>
    </dsp:sp>
    <dsp:sp modelId="{945AB239-FA90-414A-B0D2-7A84B7514862}">
      <dsp:nvSpPr>
        <dsp:cNvPr id="0" name=""/>
        <dsp:cNvSpPr/>
      </dsp:nvSpPr>
      <dsp:spPr>
        <a:xfrm>
          <a:off x="0" y="2565324"/>
          <a:ext cx="6513603" cy="754777"/>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Test design – </a:t>
          </a:r>
          <a:r>
            <a:rPr lang="en-US" sz="1900" kern="1200"/>
            <a:t>How should we test?  </a:t>
          </a:r>
        </a:p>
      </dsp:txBody>
      <dsp:txXfrm>
        <a:off x="36845" y="2602169"/>
        <a:ext cx="6439913" cy="681087"/>
      </dsp:txXfrm>
    </dsp:sp>
    <dsp:sp modelId="{47A894C1-CC6D-43BB-BD10-B697E7B1C8BC}">
      <dsp:nvSpPr>
        <dsp:cNvPr id="0" name=""/>
        <dsp:cNvSpPr/>
      </dsp:nvSpPr>
      <dsp:spPr>
        <a:xfrm>
          <a:off x="0" y="3374821"/>
          <a:ext cx="6513603" cy="754777"/>
        </a:xfrm>
        <a:prstGeom prst="roundRect">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Test implementation – </a:t>
          </a:r>
          <a:r>
            <a:rPr lang="en-US" sz="1900" kern="1200"/>
            <a:t>Building test environment, procedures, suites</a:t>
          </a:r>
        </a:p>
      </dsp:txBody>
      <dsp:txXfrm>
        <a:off x="36845" y="3411666"/>
        <a:ext cx="6439913" cy="681087"/>
      </dsp:txXfrm>
    </dsp:sp>
    <dsp:sp modelId="{4CC5677D-3934-4E12-8DC4-29753A46C25B}">
      <dsp:nvSpPr>
        <dsp:cNvPr id="0" name=""/>
        <dsp:cNvSpPr/>
      </dsp:nvSpPr>
      <dsp:spPr>
        <a:xfrm>
          <a:off x="0" y="4184319"/>
          <a:ext cx="6513603" cy="754777"/>
        </a:xfrm>
        <a:prstGeom prst="roundRect">
          <a:avLst/>
        </a:prstGeom>
        <a:gradFill rotWithShape="0">
          <a:gsLst>
            <a:gs pos="0">
              <a:schemeClr val="accent5">
                <a:hueOff val="-5632119"/>
                <a:satOff val="-14516"/>
                <a:lumOff val="-9804"/>
                <a:alphaOff val="0"/>
                <a:satMod val="103000"/>
                <a:lumMod val="102000"/>
                <a:tint val="94000"/>
              </a:schemeClr>
            </a:gs>
            <a:gs pos="50000">
              <a:schemeClr val="accent5">
                <a:hueOff val="-5632119"/>
                <a:satOff val="-14516"/>
                <a:lumOff val="-9804"/>
                <a:alphaOff val="0"/>
                <a:satMod val="110000"/>
                <a:lumMod val="100000"/>
                <a:shade val="100000"/>
              </a:schemeClr>
            </a:gs>
            <a:gs pos="100000">
              <a:schemeClr val="accent5">
                <a:hueOff val="-5632119"/>
                <a:satOff val="-14516"/>
                <a:lumOff val="-980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Test execution – </a:t>
          </a:r>
          <a:r>
            <a:rPr lang="en-US" sz="1900" kern="1200"/>
            <a:t>Run ‘em</a:t>
          </a:r>
        </a:p>
      </dsp:txBody>
      <dsp:txXfrm>
        <a:off x="36845" y="4221164"/>
        <a:ext cx="6439913" cy="681087"/>
      </dsp:txXfrm>
    </dsp:sp>
    <dsp:sp modelId="{1A808932-E745-47DF-B4F5-92D9A44856DA}">
      <dsp:nvSpPr>
        <dsp:cNvPr id="0" name=""/>
        <dsp:cNvSpPr/>
      </dsp:nvSpPr>
      <dsp:spPr>
        <a:xfrm>
          <a:off x="0" y="4993817"/>
          <a:ext cx="6513603" cy="754777"/>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Test completion – </a:t>
          </a:r>
          <a:r>
            <a:rPr lang="en-US" sz="1900" kern="1200"/>
            <a:t>Lessons learned, report results, onward and upward</a:t>
          </a:r>
        </a:p>
      </dsp:txBody>
      <dsp:txXfrm>
        <a:off x="36845" y="5030662"/>
        <a:ext cx="6439913" cy="68108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5CA444-8D0B-4CD2-A186-6BFBB4A5637D}">
      <dsp:nvSpPr>
        <dsp:cNvPr id="0" name=""/>
        <dsp:cNvSpPr/>
      </dsp:nvSpPr>
      <dsp:spPr>
        <a:xfrm>
          <a:off x="2518632" y="978"/>
          <a:ext cx="1933220" cy="1933220"/>
        </a:xfrm>
        <a:prstGeom prst="ellipse">
          <a:avLst/>
        </a:prstGeom>
        <a:solidFill>
          <a:srgbClr val="FF0000"/>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RED</a:t>
          </a:r>
        </a:p>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(fail)</a:t>
          </a:r>
        </a:p>
      </dsp:txBody>
      <dsp:txXfrm>
        <a:off x="2801746" y="284092"/>
        <a:ext cx="1366992" cy="1366992"/>
      </dsp:txXfrm>
    </dsp:sp>
    <dsp:sp modelId="{5BE5635C-DD69-422F-916F-91B582A4CAF6}">
      <dsp:nvSpPr>
        <dsp:cNvPr id="0" name=""/>
        <dsp:cNvSpPr/>
      </dsp:nvSpPr>
      <dsp:spPr>
        <a:xfrm rot="3600000">
          <a:off x="3946769" y="1885017"/>
          <a:ext cx="513000" cy="652461"/>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3985244" y="1948868"/>
        <a:ext cx="359100" cy="391477"/>
      </dsp:txXfrm>
    </dsp:sp>
    <dsp:sp modelId="{27EB4F24-AA43-4FA5-8959-33687DAFBAF0}">
      <dsp:nvSpPr>
        <dsp:cNvPr id="0" name=""/>
        <dsp:cNvSpPr/>
      </dsp:nvSpPr>
      <dsp:spPr>
        <a:xfrm>
          <a:off x="3969206" y="2513445"/>
          <a:ext cx="1933220" cy="1933220"/>
        </a:xfrm>
        <a:prstGeom prst="ellipse">
          <a:avLst/>
        </a:prstGeom>
        <a:solidFill>
          <a:srgbClr val="00B050"/>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GREEN</a:t>
          </a:r>
        </a:p>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(pass)</a:t>
          </a:r>
        </a:p>
      </dsp:txBody>
      <dsp:txXfrm>
        <a:off x="4252320" y="2796559"/>
        <a:ext cx="1366992" cy="1366992"/>
      </dsp:txXfrm>
    </dsp:sp>
    <dsp:sp modelId="{B4029F4C-8A8E-41CB-B489-9E50E54213BE}">
      <dsp:nvSpPr>
        <dsp:cNvPr id="0" name=""/>
        <dsp:cNvSpPr/>
      </dsp:nvSpPr>
      <dsp:spPr>
        <a:xfrm rot="10800000">
          <a:off x="3243261" y="3153824"/>
          <a:ext cx="513000" cy="652461"/>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rot="10800000">
        <a:off x="3397161" y="3284316"/>
        <a:ext cx="359100" cy="391477"/>
      </dsp:txXfrm>
    </dsp:sp>
    <dsp:sp modelId="{B3AE03F5-295B-4D97-9176-C05C4A8293DE}">
      <dsp:nvSpPr>
        <dsp:cNvPr id="0" name=""/>
        <dsp:cNvSpPr/>
      </dsp:nvSpPr>
      <dsp:spPr>
        <a:xfrm>
          <a:off x="1068059" y="2513445"/>
          <a:ext cx="1933220" cy="1933220"/>
        </a:xfrm>
        <a:prstGeom prst="ellips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REFACTOR</a:t>
          </a:r>
        </a:p>
      </dsp:txBody>
      <dsp:txXfrm>
        <a:off x="1351173" y="2796559"/>
        <a:ext cx="1366992" cy="1366992"/>
      </dsp:txXfrm>
    </dsp:sp>
    <dsp:sp modelId="{577977CE-FA06-4406-8C0A-D3F37B60187F}">
      <dsp:nvSpPr>
        <dsp:cNvPr id="0" name=""/>
        <dsp:cNvSpPr/>
      </dsp:nvSpPr>
      <dsp:spPr>
        <a:xfrm rot="18000000">
          <a:off x="2496196" y="1910165"/>
          <a:ext cx="513000" cy="652461"/>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2534671" y="2107298"/>
        <a:ext cx="359100" cy="39147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5CA444-8D0B-4CD2-A186-6BFBB4A5637D}">
      <dsp:nvSpPr>
        <dsp:cNvPr id="0" name=""/>
        <dsp:cNvSpPr/>
      </dsp:nvSpPr>
      <dsp:spPr>
        <a:xfrm>
          <a:off x="2518632" y="978"/>
          <a:ext cx="1933220" cy="1933220"/>
        </a:xfrm>
        <a:prstGeom prst="ellipse">
          <a:avLst/>
        </a:prstGeom>
        <a:solidFill>
          <a:srgbClr val="FF0000"/>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RED</a:t>
          </a:r>
        </a:p>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(fail)</a:t>
          </a:r>
        </a:p>
      </dsp:txBody>
      <dsp:txXfrm>
        <a:off x="2801746" y="284092"/>
        <a:ext cx="1366992" cy="1366992"/>
      </dsp:txXfrm>
    </dsp:sp>
    <dsp:sp modelId="{5BE5635C-DD69-422F-916F-91B582A4CAF6}">
      <dsp:nvSpPr>
        <dsp:cNvPr id="0" name=""/>
        <dsp:cNvSpPr/>
      </dsp:nvSpPr>
      <dsp:spPr>
        <a:xfrm rot="3600000">
          <a:off x="3946769" y="1885017"/>
          <a:ext cx="513000" cy="652461"/>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3985244" y="1948868"/>
        <a:ext cx="359100" cy="391477"/>
      </dsp:txXfrm>
    </dsp:sp>
    <dsp:sp modelId="{27EB4F24-AA43-4FA5-8959-33687DAFBAF0}">
      <dsp:nvSpPr>
        <dsp:cNvPr id="0" name=""/>
        <dsp:cNvSpPr/>
      </dsp:nvSpPr>
      <dsp:spPr>
        <a:xfrm>
          <a:off x="3969206" y="2513445"/>
          <a:ext cx="1933220" cy="1933220"/>
        </a:xfrm>
        <a:prstGeom prst="ellipse">
          <a:avLst/>
        </a:prstGeom>
        <a:solidFill>
          <a:srgbClr val="00B050"/>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GREEN</a:t>
          </a:r>
        </a:p>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(pass)</a:t>
          </a:r>
        </a:p>
      </dsp:txBody>
      <dsp:txXfrm>
        <a:off x="4252320" y="2796559"/>
        <a:ext cx="1366992" cy="1366992"/>
      </dsp:txXfrm>
    </dsp:sp>
    <dsp:sp modelId="{B4029F4C-8A8E-41CB-B489-9E50E54213BE}">
      <dsp:nvSpPr>
        <dsp:cNvPr id="0" name=""/>
        <dsp:cNvSpPr/>
      </dsp:nvSpPr>
      <dsp:spPr>
        <a:xfrm rot="10800000">
          <a:off x="3243261" y="3153824"/>
          <a:ext cx="513000" cy="652461"/>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rot="10800000">
        <a:off x="3397161" y="3284316"/>
        <a:ext cx="359100" cy="391477"/>
      </dsp:txXfrm>
    </dsp:sp>
    <dsp:sp modelId="{B3AE03F5-295B-4D97-9176-C05C4A8293DE}">
      <dsp:nvSpPr>
        <dsp:cNvPr id="0" name=""/>
        <dsp:cNvSpPr/>
      </dsp:nvSpPr>
      <dsp:spPr>
        <a:xfrm>
          <a:off x="1068059" y="2513445"/>
          <a:ext cx="1933220" cy="1933220"/>
        </a:xfrm>
        <a:prstGeom prst="ellips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REFACTOR</a:t>
          </a:r>
        </a:p>
      </dsp:txBody>
      <dsp:txXfrm>
        <a:off x="1351173" y="2796559"/>
        <a:ext cx="1366992" cy="1366992"/>
      </dsp:txXfrm>
    </dsp:sp>
    <dsp:sp modelId="{577977CE-FA06-4406-8C0A-D3F37B60187F}">
      <dsp:nvSpPr>
        <dsp:cNvPr id="0" name=""/>
        <dsp:cNvSpPr/>
      </dsp:nvSpPr>
      <dsp:spPr>
        <a:xfrm rot="18000000">
          <a:off x="2496196" y="1910165"/>
          <a:ext cx="513000" cy="652461"/>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2534671" y="2107298"/>
        <a:ext cx="359100" cy="39147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5CA444-8D0B-4CD2-A186-6BFBB4A5637D}">
      <dsp:nvSpPr>
        <dsp:cNvPr id="0" name=""/>
        <dsp:cNvSpPr/>
      </dsp:nvSpPr>
      <dsp:spPr>
        <a:xfrm>
          <a:off x="2518632" y="978"/>
          <a:ext cx="1933220" cy="1933220"/>
        </a:xfrm>
        <a:prstGeom prst="ellipse">
          <a:avLst/>
        </a:prstGeom>
        <a:solidFill>
          <a:srgbClr val="FF0000"/>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RED</a:t>
          </a:r>
        </a:p>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(fail)</a:t>
          </a:r>
        </a:p>
      </dsp:txBody>
      <dsp:txXfrm>
        <a:off x="2801746" y="284092"/>
        <a:ext cx="1366992" cy="1366992"/>
      </dsp:txXfrm>
    </dsp:sp>
    <dsp:sp modelId="{5BE5635C-DD69-422F-916F-91B582A4CAF6}">
      <dsp:nvSpPr>
        <dsp:cNvPr id="0" name=""/>
        <dsp:cNvSpPr/>
      </dsp:nvSpPr>
      <dsp:spPr>
        <a:xfrm rot="3600000">
          <a:off x="3946769" y="1885017"/>
          <a:ext cx="513000" cy="652461"/>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3985244" y="1948868"/>
        <a:ext cx="359100" cy="391477"/>
      </dsp:txXfrm>
    </dsp:sp>
    <dsp:sp modelId="{27EB4F24-AA43-4FA5-8959-33687DAFBAF0}">
      <dsp:nvSpPr>
        <dsp:cNvPr id="0" name=""/>
        <dsp:cNvSpPr/>
      </dsp:nvSpPr>
      <dsp:spPr>
        <a:xfrm>
          <a:off x="3969206" y="2513445"/>
          <a:ext cx="1933220" cy="1933220"/>
        </a:xfrm>
        <a:prstGeom prst="ellipse">
          <a:avLst/>
        </a:prstGeom>
        <a:solidFill>
          <a:srgbClr val="00B050"/>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GREEN</a:t>
          </a:r>
        </a:p>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(pass)</a:t>
          </a:r>
        </a:p>
      </dsp:txBody>
      <dsp:txXfrm>
        <a:off x="4252320" y="2796559"/>
        <a:ext cx="1366992" cy="1366992"/>
      </dsp:txXfrm>
    </dsp:sp>
    <dsp:sp modelId="{B4029F4C-8A8E-41CB-B489-9E50E54213BE}">
      <dsp:nvSpPr>
        <dsp:cNvPr id="0" name=""/>
        <dsp:cNvSpPr/>
      </dsp:nvSpPr>
      <dsp:spPr>
        <a:xfrm rot="10800000">
          <a:off x="3243261" y="3153824"/>
          <a:ext cx="513000" cy="652461"/>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rot="10800000">
        <a:off x="3397161" y="3284316"/>
        <a:ext cx="359100" cy="391477"/>
      </dsp:txXfrm>
    </dsp:sp>
    <dsp:sp modelId="{B3AE03F5-295B-4D97-9176-C05C4A8293DE}">
      <dsp:nvSpPr>
        <dsp:cNvPr id="0" name=""/>
        <dsp:cNvSpPr/>
      </dsp:nvSpPr>
      <dsp:spPr>
        <a:xfrm>
          <a:off x="1068059" y="2513445"/>
          <a:ext cx="1933220" cy="1933220"/>
        </a:xfrm>
        <a:prstGeom prst="ellips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REFACTOR</a:t>
          </a:r>
        </a:p>
      </dsp:txBody>
      <dsp:txXfrm>
        <a:off x="1351173" y="2796559"/>
        <a:ext cx="1366992" cy="1366992"/>
      </dsp:txXfrm>
    </dsp:sp>
    <dsp:sp modelId="{577977CE-FA06-4406-8C0A-D3F37B60187F}">
      <dsp:nvSpPr>
        <dsp:cNvPr id="0" name=""/>
        <dsp:cNvSpPr/>
      </dsp:nvSpPr>
      <dsp:spPr>
        <a:xfrm rot="18000000">
          <a:off x="2496196" y="1910165"/>
          <a:ext cx="513000" cy="652461"/>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2534671" y="2107298"/>
        <a:ext cx="359100" cy="39147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5CA444-8D0B-4CD2-A186-6BFBB4A5637D}">
      <dsp:nvSpPr>
        <dsp:cNvPr id="0" name=""/>
        <dsp:cNvSpPr/>
      </dsp:nvSpPr>
      <dsp:spPr>
        <a:xfrm>
          <a:off x="2518632" y="978"/>
          <a:ext cx="1933220" cy="1933220"/>
        </a:xfrm>
        <a:prstGeom prst="ellipse">
          <a:avLst/>
        </a:prstGeom>
        <a:solidFill>
          <a:srgbClr val="FF0000"/>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RED</a:t>
          </a:r>
        </a:p>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(fail)</a:t>
          </a:r>
        </a:p>
      </dsp:txBody>
      <dsp:txXfrm>
        <a:off x="2801746" y="284092"/>
        <a:ext cx="1366992" cy="1366992"/>
      </dsp:txXfrm>
    </dsp:sp>
    <dsp:sp modelId="{5BE5635C-DD69-422F-916F-91B582A4CAF6}">
      <dsp:nvSpPr>
        <dsp:cNvPr id="0" name=""/>
        <dsp:cNvSpPr/>
      </dsp:nvSpPr>
      <dsp:spPr>
        <a:xfrm rot="3600000">
          <a:off x="3946769" y="1885017"/>
          <a:ext cx="513000" cy="652461"/>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3985244" y="1948868"/>
        <a:ext cx="359100" cy="391477"/>
      </dsp:txXfrm>
    </dsp:sp>
    <dsp:sp modelId="{27EB4F24-AA43-4FA5-8959-33687DAFBAF0}">
      <dsp:nvSpPr>
        <dsp:cNvPr id="0" name=""/>
        <dsp:cNvSpPr/>
      </dsp:nvSpPr>
      <dsp:spPr>
        <a:xfrm>
          <a:off x="3969206" y="2513445"/>
          <a:ext cx="1933220" cy="1933220"/>
        </a:xfrm>
        <a:prstGeom prst="ellipse">
          <a:avLst/>
        </a:prstGeom>
        <a:solidFill>
          <a:srgbClr val="00B050"/>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GREEN</a:t>
          </a:r>
        </a:p>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(pass)</a:t>
          </a:r>
        </a:p>
      </dsp:txBody>
      <dsp:txXfrm>
        <a:off x="4252320" y="2796559"/>
        <a:ext cx="1366992" cy="1366992"/>
      </dsp:txXfrm>
    </dsp:sp>
    <dsp:sp modelId="{B4029F4C-8A8E-41CB-B489-9E50E54213BE}">
      <dsp:nvSpPr>
        <dsp:cNvPr id="0" name=""/>
        <dsp:cNvSpPr/>
      </dsp:nvSpPr>
      <dsp:spPr>
        <a:xfrm rot="10800000">
          <a:off x="3243261" y="3153824"/>
          <a:ext cx="513000" cy="652461"/>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rot="10800000">
        <a:off x="3397161" y="3284316"/>
        <a:ext cx="359100" cy="391477"/>
      </dsp:txXfrm>
    </dsp:sp>
    <dsp:sp modelId="{B3AE03F5-295B-4D97-9176-C05C4A8293DE}">
      <dsp:nvSpPr>
        <dsp:cNvPr id="0" name=""/>
        <dsp:cNvSpPr/>
      </dsp:nvSpPr>
      <dsp:spPr>
        <a:xfrm>
          <a:off x="1068059" y="2513445"/>
          <a:ext cx="1933220" cy="1933220"/>
        </a:xfrm>
        <a:prstGeom prst="ellips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REFACTOR</a:t>
          </a:r>
        </a:p>
      </dsp:txBody>
      <dsp:txXfrm>
        <a:off x="1351173" y="2796559"/>
        <a:ext cx="1366992" cy="1366992"/>
      </dsp:txXfrm>
    </dsp:sp>
    <dsp:sp modelId="{577977CE-FA06-4406-8C0A-D3F37B60187F}">
      <dsp:nvSpPr>
        <dsp:cNvPr id="0" name=""/>
        <dsp:cNvSpPr/>
      </dsp:nvSpPr>
      <dsp:spPr>
        <a:xfrm rot="18000000">
          <a:off x="2496196" y="1910165"/>
          <a:ext cx="513000" cy="652461"/>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2534671" y="2107298"/>
        <a:ext cx="359100" cy="39147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5CA444-8D0B-4CD2-A186-6BFBB4A5637D}">
      <dsp:nvSpPr>
        <dsp:cNvPr id="0" name=""/>
        <dsp:cNvSpPr/>
      </dsp:nvSpPr>
      <dsp:spPr>
        <a:xfrm>
          <a:off x="2518632" y="978"/>
          <a:ext cx="1933220" cy="1933220"/>
        </a:xfrm>
        <a:prstGeom prst="ellipse">
          <a:avLst/>
        </a:prstGeom>
        <a:solidFill>
          <a:srgbClr val="FF0000"/>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RED</a:t>
          </a:r>
        </a:p>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(fail)</a:t>
          </a:r>
        </a:p>
      </dsp:txBody>
      <dsp:txXfrm>
        <a:off x="2801746" y="284092"/>
        <a:ext cx="1366992" cy="1366992"/>
      </dsp:txXfrm>
    </dsp:sp>
    <dsp:sp modelId="{5BE5635C-DD69-422F-916F-91B582A4CAF6}">
      <dsp:nvSpPr>
        <dsp:cNvPr id="0" name=""/>
        <dsp:cNvSpPr/>
      </dsp:nvSpPr>
      <dsp:spPr>
        <a:xfrm rot="3600000">
          <a:off x="3946769" y="1885017"/>
          <a:ext cx="513000" cy="652461"/>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3985244" y="1948868"/>
        <a:ext cx="359100" cy="391477"/>
      </dsp:txXfrm>
    </dsp:sp>
    <dsp:sp modelId="{27EB4F24-AA43-4FA5-8959-33687DAFBAF0}">
      <dsp:nvSpPr>
        <dsp:cNvPr id="0" name=""/>
        <dsp:cNvSpPr/>
      </dsp:nvSpPr>
      <dsp:spPr>
        <a:xfrm>
          <a:off x="3969206" y="2513445"/>
          <a:ext cx="1933220" cy="1933220"/>
        </a:xfrm>
        <a:prstGeom prst="ellipse">
          <a:avLst/>
        </a:prstGeom>
        <a:solidFill>
          <a:srgbClr val="00B050"/>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GREEN</a:t>
          </a:r>
        </a:p>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(pass)</a:t>
          </a:r>
        </a:p>
      </dsp:txBody>
      <dsp:txXfrm>
        <a:off x="4252320" y="2796559"/>
        <a:ext cx="1366992" cy="1366992"/>
      </dsp:txXfrm>
    </dsp:sp>
    <dsp:sp modelId="{B4029F4C-8A8E-41CB-B489-9E50E54213BE}">
      <dsp:nvSpPr>
        <dsp:cNvPr id="0" name=""/>
        <dsp:cNvSpPr/>
      </dsp:nvSpPr>
      <dsp:spPr>
        <a:xfrm rot="10800000">
          <a:off x="3243261" y="3153824"/>
          <a:ext cx="513000" cy="652461"/>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rot="10800000">
        <a:off x="3397161" y="3284316"/>
        <a:ext cx="359100" cy="391477"/>
      </dsp:txXfrm>
    </dsp:sp>
    <dsp:sp modelId="{B3AE03F5-295B-4D97-9176-C05C4A8293DE}">
      <dsp:nvSpPr>
        <dsp:cNvPr id="0" name=""/>
        <dsp:cNvSpPr/>
      </dsp:nvSpPr>
      <dsp:spPr>
        <a:xfrm>
          <a:off x="1068059" y="2513445"/>
          <a:ext cx="1933220" cy="1933220"/>
        </a:xfrm>
        <a:prstGeom prst="ellips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REFACTOR</a:t>
          </a:r>
        </a:p>
      </dsp:txBody>
      <dsp:txXfrm>
        <a:off x="1351173" y="2796559"/>
        <a:ext cx="1366992" cy="1366992"/>
      </dsp:txXfrm>
    </dsp:sp>
    <dsp:sp modelId="{577977CE-FA06-4406-8C0A-D3F37B60187F}">
      <dsp:nvSpPr>
        <dsp:cNvPr id="0" name=""/>
        <dsp:cNvSpPr/>
      </dsp:nvSpPr>
      <dsp:spPr>
        <a:xfrm rot="18000000">
          <a:off x="2496196" y="1910165"/>
          <a:ext cx="513000" cy="652461"/>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2534671" y="2107298"/>
        <a:ext cx="359100" cy="39147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90A194-0ADB-4EA2-95B1-0ED17DDA1132}">
      <dsp:nvSpPr>
        <dsp:cNvPr id="0" name=""/>
        <dsp:cNvSpPr/>
      </dsp:nvSpPr>
      <dsp:spPr>
        <a:xfrm>
          <a:off x="0" y="3552166"/>
          <a:ext cx="6513603" cy="2330605"/>
        </a:xfrm>
        <a:prstGeom prst="rect">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12928" tIns="312928" rIns="312928" bIns="312928" numCol="1" spcCol="1270" anchor="ctr" anchorCtr="0">
          <a:noAutofit/>
        </a:bodyPr>
        <a:lstStyle/>
        <a:p>
          <a:pPr marL="0" lvl="0" indent="0" algn="ctr" defTabSz="1955800">
            <a:lnSpc>
              <a:spcPct val="90000"/>
            </a:lnSpc>
            <a:spcBef>
              <a:spcPct val="0"/>
            </a:spcBef>
            <a:spcAft>
              <a:spcPct val="35000"/>
            </a:spcAft>
            <a:buNone/>
          </a:pPr>
          <a:r>
            <a:rPr lang="en-US" sz="4400" kern="1200"/>
            <a:t>Rationale:</a:t>
          </a:r>
        </a:p>
      </dsp:txBody>
      <dsp:txXfrm>
        <a:off x="0" y="3552166"/>
        <a:ext cx="6513603" cy="1258527"/>
      </dsp:txXfrm>
    </dsp:sp>
    <dsp:sp modelId="{8B964421-3AFC-4F90-97B9-3D2909486DA9}">
      <dsp:nvSpPr>
        <dsp:cNvPr id="0" name=""/>
        <dsp:cNvSpPr/>
      </dsp:nvSpPr>
      <dsp:spPr>
        <a:xfrm>
          <a:off x="0" y="4764081"/>
          <a:ext cx="1628400" cy="1072078"/>
        </a:xfrm>
        <a:prstGeom prst="rect">
          <a:avLst/>
        </a:prstGeom>
        <a:solidFill>
          <a:schemeClr val="accent4">
            <a:tint val="40000"/>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A developer has to understand the problem before they can write a test</a:t>
          </a:r>
        </a:p>
      </dsp:txBody>
      <dsp:txXfrm>
        <a:off x="0" y="4764081"/>
        <a:ext cx="1628400" cy="1072078"/>
      </dsp:txXfrm>
    </dsp:sp>
    <dsp:sp modelId="{D807F218-3118-4886-95BF-9F70D5B8A19B}">
      <dsp:nvSpPr>
        <dsp:cNvPr id="0" name=""/>
        <dsp:cNvSpPr/>
      </dsp:nvSpPr>
      <dsp:spPr>
        <a:xfrm>
          <a:off x="1628400" y="4764081"/>
          <a:ext cx="1628400" cy="1072078"/>
        </a:xfrm>
        <a:prstGeom prst="rect">
          <a:avLst/>
        </a:prstGeom>
        <a:solidFill>
          <a:schemeClr val="accent4">
            <a:tint val="40000"/>
            <a:alpha val="90000"/>
            <a:hueOff val="3620642"/>
            <a:satOff val="-17082"/>
            <a:lumOff val="-617"/>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a:t>Writing the test first tends to minimize developer bias</a:t>
          </a:r>
        </a:p>
      </dsp:txBody>
      <dsp:txXfrm>
        <a:off x="1628400" y="4764081"/>
        <a:ext cx="1628400" cy="1072078"/>
      </dsp:txXfrm>
    </dsp:sp>
    <dsp:sp modelId="{CDB906BF-2A37-4DCB-A1D1-5D4152638022}">
      <dsp:nvSpPr>
        <dsp:cNvPr id="0" name=""/>
        <dsp:cNvSpPr/>
      </dsp:nvSpPr>
      <dsp:spPr>
        <a:xfrm>
          <a:off x="3256801" y="4764081"/>
          <a:ext cx="1628400" cy="1072078"/>
        </a:xfrm>
        <a:prstGeom prst="rect">
          <a:avLst/>
        </a:prstGeom>
        <a:solidFill>
          <a:schemeClr val="accent4">
            <a:tint val="40000"/>
            <a:alpha val="90000"/>
            <a:hueOff val="7241284"/>
            <a:satOff val="-34163"/>
            <a:lumOff val="-1234"/>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Exposes errors early</a:t>
          </a:r>
        </a:p>
      </dsp:txBody>
      <dsp:txXfrm>
        <a:off x="3256801" y="4764081"/>
        <a:ext cx="1628400" cy="1072078"/>
      </dsp:txXfrm>
    </dsp:sp>
    <dsp:sp modelId="{78490496-0CC4-46A3-BC1B-BFDAEDB7DDEA}">
      <dsp:nvSpPr>
        <dsp:cNvPr id="0" name=""/>
        <dsp:cNvSpPr/>
      </dsp:nvSpPr>
      <dsp:spPr>
        <a:xfrm>
          <a:off x="4885203" y="4764081"/>
          <a:ext cx="1628400" cy="1072078"/>
        </a:xfrm>
        <a:prstGeom prst="rect">
          <a:avLst/>
        </a:prstGeom>
        <a:solidFill>
          <a:schemeClr val="accent4">
            <a:tint val="40000"/>
            <a:alpha val="90000"/>
            <a:hueOff val="10861925"/>
            <a:satOff val="-51245"/>
            <a:lumOff val="-1851"/>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Solid unit tests support regression testing</a:t>
          </a:r>
        </a:p>
      </dsp:txBody>
      <dsp:txXfrm>
        <a:off x="4885203" y="4764081"/>
        <a:ext cx="1628400" cy="1072078"/>
      </dsp:txXfrm>
    </dsp:sp>
    <dsp:sp modelId="{F2928ECF-8BD1-4024-85D8-6B38387AFE59}">
      <dsp:nvSpPr>
        <dsp:cNvPr id="0" name=""/>
        <dsp:cNvSpPr/>
      </dsp:nvSpPr>
      <dsp:spPr>
        <a:xfrm rot="10800000">
          <a:off x="0" y="2653"/>
          <a:ext cx="6513603" cy="3584471"/>
        </a:xfrm>
        <a:prstGeom prst="upArrowCallout">
          <a:avLst/>
        </a:prstGeom>
        <a:solidFill>
          <a:schemeClr val="accent4">
            <a:hueOff val="9800891"/>
            <a:satOff val="-40777"/>
            <a:lumOff val="9608"/>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12928" tIns="312928" rIns="312928" bIns="312928" numCol="1" spcCol="1270" anchor="ctr" anchorCtr="0">
          <a:noAutofit/>
        </a:bodyPr>
        <a:lstStyle/>
        <a:p>
          <a:pPr marL="0" lvl="0" indent="0" algn="ctr" defTabSz="1955800">
            <a:lnSpc>
              <a:spcPct val="90000"/>
            </a:lnSpc>
            <a:spcBef>
              <a:spcPct val="0"/>
            </a:spcBef>
            <a:spcAft>
              <a:spcPct val="35000"/>
            </a:spcAft>
            <a:buNone/>
          </a:pPr>
          <a:r>
            <a:rPr lang="en-US" sz="4400" kern="1200" dirty="0"/>
            <a:t>TDD is for Developers, not Testers</a:t>
          </a:r>
        </a:p>
      </dsp:txBody>
      <dsp:txXfrm rot="10800000">
        <a:off x="0" y="2653"/>
        <a:ext cx="6513603" cy="232908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D5042C-282D-410F-917E-E9AB8C1D9E24}">
      <dsp:nvSpPr>
        <dsp:cNvPr id="0" name=""/>
        <dsp:cNvSpPr/>
      </dsp:nvSpPr>
      <dsp:spPr>
        <a:xfrm>
          <a:off x="130938" y="1393"/>
          <a:ext cx="4224635" cy="2682643"/>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68B717A-A65C-450B-9C5A-A2CCDAB0AAF8}">
      <dsp:nvSpPr>
        <dsp:cNvPr id="0" name=""/>
        <dsp:cNvSpPr/>
      </dsp:nvSpPr>
      <dsp:spPr>
        <a:xfrm>
          <a:off x="600342" y="447327"/>
          <a:ext cx="4224635" cy="268264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Scraping</a:t>
          </a:r>
        </a:p>
      </dsp:txBody>
      <dsp:txXfrm>
        <a:off x="678914" y="525899"/>
        <a:ext cx="4067491" cy="2525499"/>
      </dsp:txXfrm>
    </dsp:sp>
    <dsp:sp modelId="{C3B6A543-4A23-4AC0-8974-282D029D5A5E}">
      <dsp:nvSpPr>
        <dsp:cNvPr id="0" name=""/>
        <dsp:cNvSpPr/>
      </dsp:nvSpPr>
      <dsp:spPr>
        <a:xfrm>
          <a:off x="5294381" y="1393"/>
          <a:ext cx="4224635" cy="2682643"/>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B7F2C85D-AFBD-4EE5-9F5A-A61859DBEC19}">
      <dsp:nvSpPr>
        <dsp:cNvPr id="0" name=""/>
        <dsp:cNvSpPr/>
      </dsp:nvSpPr>
      <dsp:spPr>
        <a:xfrm>
          <a:off x="5763785" y="447327"/>
          <a:ext cx="4224635" cy="268264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Testing</a:t>
          </a:r>
        </a:p>
      </dsp:txBody>
      <dsp:txXfrm>
        <a:off x="5842357" y="525899"/>
        <a:ext cx="4067491" cy="25254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35671-472D-4596-95A9-D46148DD9116}">
      <dsp:nvSpPr>
        <dsp:cNvPr id="0" name=""/>
        <dsp:cNvSpPr/>
      </dsp:nvSpPr>
      <dsp:spPr>
        <a:xfrm>
          <a:off x="0" y="46156"/>
          <a:ext cx="10515600" cy="551655"/>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t>Test planning </a:t>
          </a:r>
          <a:r>
            <a:rPr lang="en-US" sz="2300" kern="1200"/>
            <a:t>– What are we doing here?</a:t>
          </a:r>
        </a:p>
      </dsp:txBody>
      <dsp:txXfrm>
        <a:off x="26930" y="73086"/>
        <a:ext cx="10461740" cy="497795"/>
      </dsp:txXfrm>
    </dsp:sp>
    <dsp:sp modelId="{1622EDD5-7EF6-4DD3-B133-8936AB1B87E3}">
      <dsp:nvSpPr>
        <dsp:cNvPr id="0" name=""/>
        <dsp:cNvSpPr/>
      </dsp:nvSpPr>
      <dsp:spPr>
        <a:xfrm>
          <a:off x="0" y="664051"/>
          <a:ext cx="10515600" cy="551655"/>
        </a:xfrm>
        <a:prstGeom prst="roundRect">
          <a:avLst/>
        </a:prstGeom>
        <a:gradFill rotWithShape="0">
          <a:gsLst>
            <a:gs pos="0">
              <a:schemeClr val="accent5">
                <a:hueOff val="-1126424"/>
                <a:satOff val="-2903"/>
                <a:lumOff val="-1961"/>
                <a:alphaOff val="0"/>
                <a:lumMod val="110000"/>
                <a:satMod val="105000"/>
                <a:tint val="67000"/>
              </a:schemeClr>
            </a:gs>
            <a:gs pos="50000">
              <a:schemeClr val="accent5">
                <a:hueOff val="-1126424"/>
                <a:satOff val="-2903"/>
                <a:lumOff val="-1961"/>
                <a:alphaOff val="0"/>
                <a:lumMod val="105000"/>
                <a:satMod val="103000"/>
                <a:tint val="73000"/>
              </a:schemeClr>
            </a:gs>
            <a:gs pos="100000">
              <a:schemeClr val="accent5">
                <a:hueOff val="-1126424"/>
                <a:satOff val="-2903"/>
                <a:lumOff val="-1961"/>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t>Test monitoring and control – </a:t>
          </a:r>
          <a:r>
            <a:rPr lang="en-US" sz="2300" kern="1200"/>
            <a:t>How are we doing now?</a:t>
          </a:r>
        </a:p>
      </dsp:txBody>
      <dsp:txXfrm>
        <a:off x="26930" y="690981"/>
        <a:ext cx="10461740" cy="497795"/>
      </dsp:txXfrm>
    </dsp:sp>
    <dsp:sp modelId="{5E8D5547-DE1C-47FB-8B9E-47BEA7C27391}">
      <dsp:nvSpPr>
        <dsp:cNvPr id="0" name=""/>
        <dsp:cNvSpPr/>
      </dsp:nvSpPr>
      <dsp:spPr>
        <a:xfrm>
          <a:off x="0" y="1281946"/>
          <a:ext cx="10515600" cy="551655"/>
        </a:xfrm>
        <a:prstGeom prst="roundRect">
          <a:avLst/>
        </a:prstGeom>
        <a:gradFill rotWithShape="0">
          <a:gsLst>
            <a:gs pos="0">
              <a:schemeClr val="accent5">
                <a:hueOff val="-2252848"/>
                <a:satOff val="-5806"/>
                <a:lumOff val="-3922"/>
                <a:alphaOff val="0"/>
                <a:lumMod val="110000"/>
                <a:satMod val="105000"/>
                <a:tint val="67000"/>
              </a:schemeClr>
            </a:gs>
            <a:gs pos="50000">
              <a:schemeClr val="accent5">
                <a:hueOff val="-2252848"/>
                <a:satOff val="-5806"/>
                <a:lumOff val="-3922"/>
                <a:alphaOff val="0"/>
                <a:lumMod val="105000"/>
                <a:satMod val="103000"/>
                <a:tint val="73000"/>
              </a:schemeClr>
            </a:gs>
            <a:gs pos="100000">
              <a:schemeClr val="accent5">
                <a:hueOff val="-2252848"/>
                <a:satOff val="-5806"/>
                <a:lumOff val="-3922"/>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t>Test analysis - </a:t>
          </a:r>
          <a:r>
            <a:rPr lang="en-US" sz="2300" kern="1200"/>
            <a:t>What should we be testing based on the project state?</a:t>
          </a:r>
        </a:p>
      </dsp:txBody>
      <dsp:txXfrm>
        <a:off x="26930" y="1308876"/>
        <a:ext cx="10461740" cy="497795"/>
      </dsp:txXfrm>
    </dsp:sp>
    <dsp:sp modelId="{6ACB84EC-BA2D-4BC3-AF5D-0E01831E548D}">
      <dsp:nvSpPr>
        <dsp:cNvPr id="0" name=""/>
        <dsp:cNvSpPr/>
      </dsp:nvSpPr>
      <dsp:spPr>
        <a:xfrm>
          <a:off x="0" y="1899841"/>
          <a:ext cx="10515600" cy="551655"/>
        </a:xfrm>
        <a:prstGeom prst="roundRect">
          <a:avLst/>
        </a:prstGeom>
        <a:gradFill rotWithShape="0">
          <a:gsLst>
            <a:gs pos="0">
              <a:schemeClr val="accent5">
                <a:hueOff val="-3379271"/>
                <a:satOff val="-8710"/>
                <a:lumOff val="-5883"/>
                <a:alphaOff val="0"/>
                <a:lumMod val="110000"/>
                <a:satMod val="105000"/>
                <a:tint val="67000"/>
              </a:schemeClr>
            </a:gs>
            <a:gs pos="50000">
              <a:schemeClr val="accent5">
                <a:hueOff val="-3379271"/>
                <a:satOff val="-8710"/>
                <a:lumOff val="-5883"/>
                <a:alphaOff val="0"/>
                <a:lumMod val="105000"/>
                <a:satMod val="103000"/>
                <a:tint val="73000"/>
              </a:schemeClr>
            </a:gs>
            <a:gs pos="100000">
              <a:schemeClr val="accent5">
                <a:hueOff val="-3379271"/>
                <a:satOff val="-8710"/>
                <a:lumOff val="-5883"/>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t>Test design – </a:t>
          </a:r>
          <a:r>
            <a:rPr lang="en-US" sz="2300" kern="1200"/>
            <a:t>How should we test?  </a:t>
          </a:r>
        </a:p>
      </dsp:txBody>
      <dsp:txXfrm>
        <a:off x="26930" y="1926771"/>
        <a:ext cx="10461740" cy="497795"/>
      </dsp:txXfrm>
    </dsp:sp>
    <dsp:sp modelId="{23DFBC19-3F4E-4693-8158-A17868B8F661}">
      <dsp:nvSpPr>
        <dsp:cNvPr id="0" name=""/>
        <dsp:cNvSpPr/>
      </dsp:nvSpPr>
      <dsp:spPr>
        <a:xfrm>
          <a:off x="0" y="2517736"/>
          <a:ext cx="10515600" cy="551655"/>
        </a:xfrm>
        <a:prstGeom prst="roundRect">
          <a:avLst/>
        </a:prstGeom>
        <a:gradFill rotWithShape="0">
          <a:gsLst>
            <a:gs pos="0">
              <a:schemeClr val="accent5">
                <a:hueOff val="-4505695"/>
                <a:satOff val="-11613"/>
                <a:lumOff val="-7843"/>
                <a:alphaOff val="0"/>
                <a:lumMod val="110000"/>
                <a:satMod val="105000"/>
                <a:tint val="67000"/>
              </a:schemeClr>
            </a:gs>
            <a:gs pos="50000">
              <a:schemeClr val="accent5">
                <a:hueOff val="-4505695"/>
                <a:satOff val="-11613"/>
                <a:lumOff val="-7843"/>
                <a:alphaOff val="0"/>
                <a:lumMod val="105000"/>
                <a:satMod val="103000"/>
                <a:tint val="73000"/>
              </a:schemeClr>
            </a:gs>
            <a:gs pos="100000">
              <a:schemeClr val="accent5">
                <a:hueOff val="-4505695"/>
                <a:satOff val="-11613"/>
                <a:lumOff val="-7843"/>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t>Test implementation – </a:t>
          </a:r>
          <a:r>
            <a:rPr lang="en-US" sz="2300" kern="1200"/>
            <a:t>Building test environment, procedures, suites</a:t>
          </a:r>
        </a:p>
      </dsp:txBody>
      <dsp:txXfrm>
        <a:off x="26930" y="2544666"/>
        <a:ext cx="10461740" cy="497795"/>
      </dsp:txXfrm>
    </dsp:sp>
    <dsp:sp modelId="{8D9A9DE9-B279-4D07-889C-203FBB1AD8F3}">
      <dsp:nvSpPr>
        <dsp:cNvPr id="0" name=""/>
        <dsp:cNvSpPr/>
      </dsp:nvSpPr>
      <dsp:spPr>
        <a:xfrm>
          <a:off x="0" y="3135631"/>
          <a:ext cx="10515600" cy="551655"/>
        </a:xfrm>
        <a:prstGeom prst="roundRect">
          <a:avLst/>
        </a:prstGeom>
        <a:gradFill rotWithShape="0">
          <a:gsLst>
            <a:gs pos="0">
              <a:schemeClr val="accent5">
                <a:hueOff val="-5632119"/>
                <a:satOff val="-14516"/>
                <a:lumOff val="-9804"/>
                <a:alphaOff val="0"/>
                <a:lumMod val="110000"/>
                <a:satMod val="105000"/>
                <a:tint val="67000"/>
              </a:schemeClr>
            </a:gs>
            <a:gs pos="50000">
              <a:schemeClr val="accent5">
                <a:hueOff val="-5632119"/>
                <a:satOff val="-14516"/>
                <a:lumOff val="-9804"/>
                <a:alphaOff val="0"/>
                <a:lumMod val="105000"/>
                <a:satMod val="103000"/>
                <a:tint val="73000"/>
              </a:schemeClr>
            </a:gs>
            <a:gs pos="100000">
              <a:schemeClr val="accent5">
                <a:hueOff val="-5632119"/>
                <a:satOff val="-14516"/>
                <a:lumOff val="-980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t>Test execution – </a:t>
          </a:r>
          <a:r>
            <a:rPr lang="en-US" sz="2300" kern="1200"/>
            <a:t>Run ‘em</a:t>
          </a:r>
        </a:p>
      </dsp:txBody>
      <dsp:txXfrm>
        <a:off x="26930" y="3162561"/>
        <a:ext cx="10461740" cy="497795"/>
      </dsp:txXfrm>
    </dsp:sp>
    <dsp:sp modelId="{7537177B-B2F7-488F-ACBB-DA437343FF3C}">
      <dsp:nvSpPr>
        <dsp:cNvPr id="0" name=""/>
        <dsp:cNvSpPr/>
      </dsp:nvSpPr>
      <dsp:spPr>
        <a:xfrm>
          <a:off x="0" y="3753526"/>
          <a:ext cx="10515600" cy="551655"/>
        </a:xfrm>
        <a:prstGeom prst="roundRect">
          <a:avLst/>
        </a:prstGeom>
        <a:gradFill rotWithShape="0">
          <a:gsLst>
            <a:gs pos="0">
              <a:schemeClr val="accent5">
                <a:hueOff val="-6758543"/>
                <a:satOff val="-17419"/>
                <a:lumOff val="-11765"/>
                <a:alphaOff val="0"/>
                <a:lumMod val="110000"/>
                <a:satMod val="105000"/>
                <a:tint val="67000"/>
              </a:schemeClr>
            </a:gs>
            <a:gs pos="50000">
              <a:schemeClr val="accent5">
                <a:hueOff val="-6758543"/>
                <a:satOff val="-17419"/>
                <a:lumOff val="-11765"/>
                <a:alphaOff val="0"/>
                <a:lumMod val="105000"/>
                <a:satMod val="103000"/>
                <a:tint val="73000"/>
              </a:schemeClr>
            </a:gs>
            <a:gs pos="100000">
              <a:schemeClr val="accent5">
                <a:hueOff val="-6758543"/>
                <a:satOff val="-17419"/>
                <a:lumOff val="-1176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t>Test completion – </a:t>
          </a:r>
          <a:r>
            <a:rPr lang="en-US" sz="2300" kern="1200"/>
            <a:t>Lessons learned, report results, onward and upward</a:t>
          </a:r>
        </a:p>
      </dsp:txBody>
      <dsp:txXfrm>
        <a:off x="26930" y="3780456"/>
        <a:ext cx="10461740" cy="4977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FF235D-DCBB-470C-9097-F87BC900BD89}">
      <dsp:nvSpPr>
        <dsp:cNvPr id="0" name=""/>
        <dsp:cNvSpPr/>
      </dsp:nvSpPr>
      <dsp:spPr>
        <a:xfrm>
          <a:off x="1370673" y="1808"/>
          <a:ext cx="3702025" cy="2221215"/>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For every development activity there is a corresponding test activity</a:t>
          </a:r>
        </a:p>
      </dsp:txBody>
      <dsp:txXfrm>
        <a:off x="1370673" y="1808"/>
        <a:ext cx="3702025" cy="2221215"/>
      </dsp:txXfrm>
    </dsp:sp>
    <dsp:sp modelId="{9941F533-D872-4D16-9AD6-A56E5B9C7611}">
      <dsp:nvSpPr>
        <dsp:cNvPr id="0" name=""/>
        <dsp:cNvSpPr/>
      </dsp:nvSpPr>
      <dsp:spPr>
        <a:xfrm>
          <a:off x="5442901" y="1808"/>
          <a:ext cx="3702025" cy="2221215"/>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Each test level has test objectives specific to that level</a:t>
          </a:r>
        </a:p>
      </dsp:txBody>
      <dsp:txXfrm>
        <a:off x="5442901" y="1808"/>
        <a:ext cx="3702025" cy="2221215"/>
      </dsp:txXfrm>
    </dsp:sp>
    <dsp:sp modelId="{0F68B7A9-E0B9-4028-9BE0-52AC6FE3F65B}">
      <dsp:nvSpPr>
        <dsp:cNvPr id="0" name=""/>
        <dsp:cNvSpPr/>
      </dsp:nvSpPr>
      <dsp:spPr>
        <a:xfrm>
          <a:off x="1370673" y="2593225"/>
          <a:ext cx="3702025" cy="2221215"/>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Test analysis and design for a given test level begins during the corresponding development activity</a:t>
          </a:r>
        </a:p>
      </dsp:txBody>
      <dsp:txXfrm>
        <a:off x="1370673" y="2593225"/>
        <a:ext cx="3702025" cy="2221215"/>
      </dsp:txXfrm>
    </dsp:sp>
    <dsp:sp modelId="{0FF23156-5774-4BB4-852D-1D5A21BECE25}">
      <dsp:nvSpPr>
        <dsp:cNvPr id="0" name=""/>
        <dsp:cNvSpPr/>
      </dsp:nvSpPr>
      <dsp:spPr>
        <a:xfrm>
          <a:off x="5442901" y="2593225"/>
          <a:ext cx="3702025" cy="2221215"/>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Testers participate in refinement of requirements and design, review work products when available</a:t>
          </a:r>
        </a:p>
      </dsp:txBody>
      <dsp:txXfrm>
        <a:off x="5442901" y="2593225"/>
        <a:ext cx="3702025" cy="22212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FD77EE-DAC0-428E-B60A-EB9155845B15}">
      <dsp:nvSpPr>
        <dsp:cNvPr id="0" name=""/>
        <dsp:cNvSpPr/>
      </dsp:nvSpPr>
      <dsp:spPr>
        <a:xfrm rot="5400000">
          <a:off x="6589693" y="-2661723"/>
          <a:ext cx="1121829" cy="6729984"/>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Waterfall: Development activities completed in sequence, testing comes last.</a:t>
          </a:r>
        </a:p>
        <a:p>
          <a:pPr marL="171450" lvl="1" indent="-171450" algn="l" defTabSz="711200">
            <a:lnSpc>
              <a:spcPct val="90000"/>
            </a:lnSpc>
            <a:spcBef>
              <a:spcPct val="0"/>
            </a:spcBef>
            <a:spcAft>
              <a:spcPct val="15000"/>
            </a:spcAft>
            <a:buChar char="•"/>
          </a:pPr>
          <a:r>
            <a:rPr lang="en-US" sz="1600" kern="1200" dirty="0"/>
            <a:t>V-Model: Like the waterfall, but testing is integrated with development activities</a:t>
          </a:r>
        </a:p>
      </dsp:txBody>
      <dsp:txXfrm rot="-5400000">
        <a:off x="3785616" y="197117"/>
        <a:ext cx="6675221" cy="1012303"/>
      </dsp:txXfrm>
    </dsp:sp>
    <dsp:sp modelId="{C3FFEB28-5D89-4C2B-82DA-514EA44EBE39}">
      <dsp:nvSpPr>
        <dsp:cNvPr id="0" name=""/>
        <dsp:cNvSpPr/>
      </dsp:nvSpPr>
      <dsp:spPr>
        <a:xfrm>
          <a:off x="0" y="2124"/>
          <a:ext cx="3785616" cy="1402286"/>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Sequential</a:t>
          </a:r>
        </a:p>
      </dsp:txBody>
      <dsp:txXfrm>
        <a:off x="68454" y="70578"/>
        <a:ext cx="3648708" cy="1265378"/>
      </dsp:txXfrm>
    </dsp:sp>
    <dsp:sp modelId="{D5ABE14E-D77B-4D4E-828C-BC143613865C}">
      <dsp:nvSpPr>
        <dsp:cNvPr id="0" name=""/>
        <dsp:cNvSpPr/>
      </dsp:nvSpPr>
      <dsp:spPr>
        <a:xfrm rot="5400000">
          <a:off x="6589693" y="-1189323"/>
          <a:ext cx="1121829" cy="6729984"/>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Specification grows incrementally</a:t>
          </a:r>
        </a:p>
        <a:p>
          <a:pPr marL="171450" lvl="1" indent="-171450" algn="l" defTabSz="711200">
            <a:lnSpc>
              <a:spcPct val="90000"/>
            </a:lnSpc>
            <a:spcBef>
              <a:spcPct val="0"/>
            </a:spcBef>
            <a:spcAft>
              <a:spcPct val="15000"/>
            </a:spcAft>
            <a:buChar char="•"/>
          </a:pPr>
          <a:r>
            <a:rPr lang="en-US" sz="1600" kern="1200" dirty="0"/>
            <a:t>Additional detail added in each iteration</a:t>
          </a:r>
        </a:p>
        <a:p>
          <a:pPr marL="171450" lvl="1" indent="-171450" algn="l" defTabSz="711200">
            <a:lnSpc>
              <a:spcPct val="90000"/>
            </a:lnSpc>
            <a:spcBef>
              <a:spcPct val="0"/>
            </a:spcBef>
            <a:spcAft>
              <a:spcPct val="15000"/>
            </a:spcAft>
            <a:buChar char="•"/>
          </a:pPr>
          <a:r>
            <a:rPr lang="en-US" sz="1600" kern="1200" dirty="0"/>
            <a:t>Testing is planned and executed in each increment</a:t>
          </a:r>
        </a:p>
      </dsp:txBody>
      <dsp:txXfrm rot="-5400000">
        <a:off x="3785616" y="1669517"/>
        <a:ext cx="6675221" cy="1012303"/>
      </dsp:txXfrm>
    </dsp:sp>
    <dsp:sp modelId="{C27427B0-F855-4148-9B5D-4ED0BAB5974B}">
      <dsp:nvSpPr>
        <dsp:cNvPr id="0" name=""/>
        <dsp:cNvSpPr/>
      </dsp:nvSpPr>
      <dsp:spPr>
        <a:xfrm>
          <a:off x="0" y="1474525"/>
          <a:ext cx="3785616" cy="1402286"/>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Iterative/Incremental</a:t>
          </a:r>
        </a:p>
      </dsp:txBody>
      <dsp:txXfrm>
        <a:off x="68454" y="1542979"/>
        <a:ext cx="3648708" cy="1265378"/>
      </dsp:txXfrm>
    </dsp:sp>
    <dsp:sp modelId="{CDC797A3-166F-4030-A35E-968AFE2C72D3}">
      <dsp:nvSpPr>
        <dsp:cNvPr id="0" name=""/>
        <dsp:cNvSpPr/>
      </dsp:nvSpPr>
      <dsp:spPr>
        <a:xfrm rot="5400000">
          <a:off x="6589693" y="283077"/>
          <a:ext cx="1121829" cy="6729984"/>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Software features grow incrementally</a:t>
          </a:r>
        </a:p>
        <a:p>
          <a:pPr marL="171450" lvl="1" indent="-171450" algn="l" defTabSz="711200">
            <a:lnSpc>
              <a:spcPct val="90000"/>
            </a:lnSpc>
            <a:spcBef>
              <a:spcPct val="0"/>
            </a:spcBef>
            <a:spcAft>
              <a:spcPct val="15000"/>
            </a:spcAft>
            <a:buChar char="•"/>
          </a:pPr>
          <a:r>
            <a:rPr lang="en-US" sz="1600" kern="1200" dirty="0"/>
            <a:t>Testing is planned and executed for each deliverable</a:t>
          </a:r>
        </a:p>
        <a:p>
          <a:pPr marL="171450" lvl="1" indent="-171450" algn="l" defTabSz="711200">
            <a:lnSpc>
              <a:spcPct val="90000"/>
            </a:lnSpc>
            <a:spcBef>
              <a:spcPct val="0"/>
            </a:spcBef>
            <a:spcAft>
              <a:spcPct val="15000"/>
            </a:spcAft>
            <a:buChar char="•"/>
          </a:pPr>
          <a:r>
            <a:rPr lang="en-US" sz="1600" kern="1200" dirty="0"/>
            <a:t>Testers are an integral part of each Agile team</a:t>
          </a:r>
        </a:p>
      </dsp:txBody>
      <dsp:txXfrm rot="-5400000">
        <a:off x="3785616" y="3141918"/>
        <a:ext cx="6675221" cy="1012303"/>
      </dsp:txXfrm>
    </dsp:sp>
    <dsp:sp modelId="{EA1AE569-3AC0-4FCC-ADD6-AA45DEF2CF1A}">
      <dsp:nvSpPr>
        <dsp:cNvPr id="0" name=""/>
        <dsp:cNvSpPr/>
      </dsp:nvSpPr>
      <dsp:spPr>
        <a:xfrm>
          <a:off x="0" y="2946926"/>
          <a:ext cx="3785616" cy="1402286"/>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Agile </a:t>
          </a:r>
        </a:p>
      </dsp:txBody>
      <dsp:txXfrm>
        <a:off x="68454" y="3015380"/>
        <a:ext cx="3648708" cy="126537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7FCE9C-7013-4C17-B7F2-A76C564676D4}">
      <dsp:nvSpPr>
        <dsp:cNvPr id="0" name=""/>
        <dsp:cNvSpPr/>
      </dsp:nvSpPr>
      <dsp:spPr>
        <a:xfrm>
          <a:off x="1563037" y="0"/>
          <a:ext cx="5408324" cy="5408324"/>
        </a:xfrm>
        <a:prstGeom prst="diamond">
          <a:avLst/>
        </a:prstGeom>
        <a:solidFill>
          <a:schemeClr val="accent5">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1EAF5B13-0AD2-4432-812D-0A68624EAA76}">
      <dsp:nvSpPr>
        <dsp:cNvPr id="0" name=""/>
        <dsp:cNvSpPr/>
      </dsp:nvSpPr>
      <dsp:spPr>
        <a:xfrm>
          <a:off x="2076828" y="513790"/>
          <a:ext cx="2109246" cy="2109246"/>
        </a:xfrm>
        <a:prstGeom prst="round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effectLst>
                <a:outerShdw blurRad="38100" dist="38100" dir="2700000" algn="tl">
                  <a:srgbClr val="000000">
                    <a:alpha val="43137"/>
                  </a:srgbClr>
                </a:outerShdw>
              </a:effectLst>
            </a:rPr>
            <a:t>Functional</a:t>
          </a:r>
        </a:p>
      </dsp:txBody>
      <dsp:txXfrm>
        <a:off x="2179793" y="616755"/>
        <a:ext cx="1903316" cy="1903316"/>
      </dsp:txXfrm>
    </dsp:sp>
    <dsp:sp modelId="{FC1251B5-EFD0-4400-B436-29E9CD2CF4EF}">
      <dsp:nvSpPr>
        <dsp:cNvPr id="0" name=""/>
        <dsp:cNvSpPr/>
      </dsp:nvSpPr>
      <dsp:spPr>
        <a:xfrm>
          <a:off x="4348324" y="513790"/>
          <a:ext cx="2109246" cy="2109246"/>
        </a:xfrm>
        <a:prstGeom prst="roundRect">
          <a:avLst/>
        </a:prstGeom>
        <a:solidFill>
          <a:schemeClr val="accent5">
            <a:hueOff val="-2252848"/>
            <a:satOff val="-5806"/>
            <a:lumOff val="-3922"/>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effectLst>
                <a:outerShdw blurRad="38100" dist="38100" dir="2700000" algn="tl">
                  <a:srgbClr val="000000">
                    <a:alpha val="43137"/>
                  </a:srgbClr>
                </a:outerShdw>
              </a:effectLst>
            </a:rPr>
            <a:t>Non-functional</a:t>
          </a:r>
        </a:p>
      </dsp:txBody>
      <dsp:txXfrm>
        <a:off x="4451289" y="616755"/>
        <a:ext cx="1903316" cy="1903316"/>
      </dsp:txXfrm>
    </dsp:sp>
    <dsp:sp modelId="{614EA1C5-EA12-485F-B57F-0A7998561DF8}">
      <dsp:nvSpPr>
        <dsp:cNvPr id="0" name=""/>
        <dsp:cNvSpPr/>
      </dsp:nvSpPr>
      <dsp:spPr>
        <a:xfrm>
          <a:off x="2076828" y="2785287"/>
          <a:ext cx="2109246" cy="2109246"/>
        </a:xfrm>
        <a:prstGeom prst="roundRect">
          <a:avLst/>
        </a:prstGeom>
        <a:solidFill>
          <a:schemeClr val="accent5">
            <a:hueOff val="-4505695"/>
            <a:satOff val="-11613"/>
            <a:lumOff val="-7843"/>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effectLst>
                <a:outerShdw blurRad="38100" dist="38100" dir="2700000" algn="tl">
                  <a:srgbClr val="000000">
                    <a:alpha val="43137"/>
                  </a:srgbClr>
                </a:outerShdw>
              </a:effectLst>
            </a:rPr>
            <a:t>Structural</a:t>
          </a:r>
        </a:p>
      </dsp:txBody>
      <dsp:txXfrm>
        <a:off x="2179793" y="2888252"/>
        <a:ext cx="1903316" cy="1903316"/>
      </dsp:txXfrm>
    </dsp:sp>
    <dsp:sp modelId="{8FF586E0-211E-4899-8F78-CCFDA6F3F080}">
      <dsp:nvSpPr>
        <dsp:cNvPr id="0" name=""/>
        <dsp:cNvSpPr/>
      </dsp:nvSpPr>
      <dsp:spPr>
        <a:xfrm>
          <a:off x="4348324" y="2785287"/>
          <a:ext cx="2109246" cy="2109246"/>
        </a:xfrm>
        <a:prstGeom prst="roundRect">
          <a:avLst/>
        </a:prstGeom>
        <a:solidFill>
          <a:schemeClr val="accent5">
            <a:hueOff val="-6758543"/>
            <a:satOff val="-17419"/>
            <a:lumOff val="-11765"/>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effectLst>
                <a:outerShdw blurRad="38100" dist="38100" dir="2700000" algn="tl">
                  <a:srgbClr val="000000">
                    <a:alpha val="43137"/>
                  </a:srgbClr>
                </a:outerShdw>
              </a:effectLst>
            </a:rPr>
            <a:t>Change-related</a:t>
          </a:r>
        </a:p>
      </dsp:txBody>
      <dsp:txXfrm>
        <a:off x="4451289" y="2888252"/>
        <a:ext cx="1903316" cy="19033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20EC65-BE41-47EB-853E-008C6313B01B}">
      <dsp:nvSpPr>
        <dsp:cNvPr id="0" name=""/>
        <dsp:cNvSpPr/>
      </dsp:nvSpPr>
      <dsp:spPr>
        <a:xfrm>
          <a:off x="3130" y="175258"/>
          <a:ext cx="4634745" cy="2780847"/>
        </a:xfrm>
        <a:prstGeom prst="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422400">
            <a:lnSpc>
              <a:spcPct val="90000"/>
            </a:lnSpc>
            <a:spcBef>
              <a:spcPct val="0"/>
            </a:spcBef>
            <a:spcAft>
              <a:spcPct val="35000"/>
            </a:spcAft>
            <a:buNone/>
          </a:pPr>
          <a:r>
            <a:rPr lang="en-US" sz="3200" kern="1200" dirty="0"/>
            <a:t>Obviously, testing when a change is made for some reason.</a:t>
          </a:r>
        </a:p>
      </dsp:txBody>
      <dsp:txXfrm>
        <a:off x="3130" y="175258"/>
        <a:ext cx="4634745" cy="2780847"/>
      </dsp:txXfrm>
    </dsp:sp>
    <dsp:sp modelId="{8634ADD8-3443-46C0-9AC4-631458290677}">
      <dsp:nvSpPr>
        <dsp:cNvPr id="0" name=""/>
        <dsp:cNvSpPr/>
      </dsp:nvSpPr>
      <dsp:spPr>
        <a:xfrm>
          <a:off x="4712074" y="1444182"/>
          <a:ext cx="695211" cy="243000"/>
        </a:xfrm>
        <a:prstGeom prst="rightArrow">
          <a:avLst>
            <a:gd name="adj1" fmla="val 50000"/>
            <a:gd name="adj2" fmla="val 50000"/>
          </a:avLst>
        </a:prstGeom>
        <a:solidFill>
          <a:schemeClr val="accent5">
            <a:hueOff val="-3379271"/>
            <a:satOff val="-8710"/>
            <a:lumOff val="-5883"/>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4C9C35A2-25D9-40E4-BE12-72B852CA4C60}">
      <dsp:nvSpPr>
        <dsp:cNvPr id="0" name=""/>
        <dsp:cNvSpPr/>
      </dsp:nvSpPr>
      <dsp:spPr>
        <a:xfrm>
          <a:off x="5481483" y="175258"/>
          <a:ext cx="4634745" cy="2780847"/>
        </a:xfrm>
        <a:prstGeom prst="rect">
          <a:avLst/>
        </a:prstGeom>
        <a:solidFill>
          <a:schemeClr val="accent5">
            <a:hueOff val="-6758543"/>
            <a:satOff val="-17419"/>
            <a:lumOff val="-11765"/>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l" defTabSz="1422400">
            <a:lnSpc>
              <a:spcPct val="90000"/>
            </a:lnSpc>
            <a:spcBef>
              <a:spcPct val="0"/>
            </a:spcBef>
            <a:spcAft>
              <a:spcPct val="35000"/>
            </a:spcAft>
            <a:buNone/>
          </a:pPr>
          <a:r>
            <a:rPr lang="en-US" sz="3200" kern="1200"/>
            <a:t>Two facets:</a:t>
          </a:r>
        </a:p>
        <a:p>
          <a:pPr marL="228600" lvl="1" indent="-228600" algn="l" defTabSz="1111250">
            <a:lnSpc>
              <a:spcPct val="90000"/>
            </a:lnSpc>
            <a:spcBef>
              <a:spcPct val="0"/>
            </a:spcBef>
            <a:spcAft>
              <a:spcPct val="15000"/>
            </a:spcAft>
            <a:buChar char="•"/>
          </a:pPr>
          <a:r>
            <a:rPr lang="en-US" sz="2500" kern="1200"/>
            <a:t>Confirmation testing: did the change work?</a:t>
          </a:r>
        </a:p>
        <a:p>
          <a:pPr marL="228600" lvl="1" indent="-228600" algn="l" defTabSz="1111250">
            <a:lnSpc>
              <a:spcPct val="90000"/>
            </a:lnSpc>
            <a:spcBef>
              <a:spcPct val="0"/>
            </a:spcBef>
            <a:spcAft>
              <a:spcPct val="15000"/>
            </a:spcAft>
            <a:buChar char="•"/>
          </a:pPr>
          <a:r>
            <a:rPr lang="en-US" sz="2500" kern="1200"/>
            <a:t>Regression testing: did anything else accidentally break?</a:t>
          </a:r>
        </a:p>
      </dsp:txBody>
      <dsp:txXfrm>
        <a:off x="5481483" y="175258"/>
        <a:ext cx="4634745" cy="278084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90A194-0ADB-4EA2-95B1-0ED17DDA1132}">
      <dsp:nvSpPr>
        <dsp:cNvPr id="0" name=""/>
        <dsp:cNvSpPr/>
      </dsp:nvSpPr>
      <dsp:spPr>
        <a:xfrm>
          <a:off x="0" y="3552166"/>
          <a:ext cx="6513603" cy="2330605"/>
        </a:xfrm>
        <a:prstGeom prst="rect">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12928" tIns="312928" rIns="312928" bIns="312928" numCol="1" spcCol="1270" anchor="ctr" anchorCtr="0">
          <a:noAutofit/>
        </a:bodyPr>
        <a:lstStyle/>
        <a:p>
          <a:pPr marL="0" lvl="0" indent="0" algn="ctr" defTabSz="1955800">
            <a:lnSpc>
              <a:spcPct val="90000"/>
            </a:lnSpc>
            <a:spcBef>
              <a:spcPct val="0"/>
            </a:spcBef>
            <a:spcAft>
              <a:spcPct val="35000"/>
            </a:spcAft>
            <a:buNone/>
          </a:pPr>
          <a:r>
            <a:rPr lang="en-US" sz="4400" kern="1200"/>
            <a:t>Rationale:</a:t>
          </a:r>
        </a:p>
      </dsp:txBody>
      <dsp:txXfrm>
        <a:off x="0" y="3552166"/>
        <a:ext cx="6513603" cy="1258527"/>
      </dsp:txXfrm>
    </dsp:sp>
    <dsp:sp modelId="{8B964421-3AFC-4F90-97B9-3D2909486DA9}">
      <dsp:nvSpPr>
        <dsp:cNvPr id="0" name=""/>
        <dsp:cNvSpPr/>
      </dsp:nvSpPr>
      <dsp:spPr>
        <a:xfrm>
          <a:off x="0" y="4764081"/>
          <a:ext cx="1628400" cy="1072078"/>
        </a:xfrm>
        <a:prstGeom prst="rect">
          <a:avLst/>
        </a:prstGeom>
        <a:solidFill>
          <a:schemeClr val="accent4">
            <a:tint val="40000"/>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A developer has to understand the problem before they can write a test</a:t>
          </a:r>
        </a:p>
      </dsp:txBody>
      <dsp:txXfrm>
        <a:off x="0" y="4764081"/>
        <a:ext cx="1628400" cy="1072078"/>
      </dsp:txXfrm>
    </dsp:sp>
    <dsp:sp modelId="{D807F218-3118-4886-95BF-9F70D5B8A19B}">
      <dsp:nvSpPr>
        <dsp:cNvPr id="0" name=""/>
        <dsp:cNvSpPr/>
      </dsp:nvSpPr>
      <dsp:spPr>
        <a:xfrm>
          <a:off x="1628400" y="4764081"/>
          <a:ext cx="1628400" cy="1072078"/>
        </a:xfrm>
        <a:prstGeom prst="rect">
          <a:avLst/>
        </a:prstGeom>
        <a:solidFill>
          <a:schemeClr val="accent4">
            <a:tint val="40000"/>
            <a:alpha val="90000"/>
            <a:hueOff val="3620642"/>
            <a:satOff val="-17082"/>
            <a:lumOff val="-617"/>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a:t>Writing the test first tends to minimize developer bias</a:t>
          </a:r>
        </a:p>
      </dsp:txBody>
      <dsp:txXfrm>
        <a:off x="1628400" y="4764081"/>
        <a:ext cx="1628400" cy="1072078"/>
      </dsp:txXfrm>
    </dsp:sp>
    <dsp:sp modelId="{CDB906BF-2A37-4DCB-A1D1-5D4152638022}">
      <dsp:nvSpPr>
        <dsp:cNvPr id="0" name=""/>
        <dsp:cNvSpPr/>
      </dsp:nvSpPr>
      <dsp:spPr>
        <a:xfrm>
          <a:off x="3256801" y="4764081"/>
          <a:ext cx="1628400" cy="1072078"/>
        </a:xfrm>
        <a:prstGeom prst="rect">
          <a:avLst/>
        </a:prstGeom>
        <a:solidFill>
          <a:schemeClr val="accent4">
            <a:tint val="40000"/>
            <a:alpha val="90000"/>
            <a:hueOff val="7241284"/>
            <a:satOff val="-34163"/>
            <a:lumOff val="-1234"/>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Exposes errors early</a:t>
          </a:r>
        </a:p>
      </dsp:txBody>
      <dsp:txXfrm>
        <a:off x="3256801" y="4764081"/>
        <a:ext cx="1628400" cy="1072078"/>
      </dsp:txXfrm>
    </dsp:sp>
    <dsp:sp modelId="{78490496-0CC4-46A3-BC1B-BFDAEDB7DDEA}">
      <dsp:nvSpPr>
        <dsp:cNvPr id="0" name=""/>
        <dsp:cNvSpPr/>
      </dsp:nvSpPr>
      <dsp:spPr>
        <a:xfrm>
          <a:off x="4885203" y="4764081"/>
          <a:ext cx="1628400" cy="1072078"/>
        </a:xfrm>
        <a:prstGeom prst="rect">
          <a:avLst/>
        </a:prstGeom>
        <a:solidFill>
          <a:schemeClr val="accent4">
            <a:tint val="40000"/>
            <a:alpha val="90000"/>
            <a:hueOff val="10861925"/>
            <a:satOff val="-51245"/>
            <a:lumOff val="-1851"/>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Solid unit tests support regression testing</a:t>
          </a:r>
        </a:p>
      </dsp:txBody>
      <dsp:txXfrm>
        <a:off x="4885203" y="4764081"/>
        <a:ext cx="1628400" cy="1072078"/>
      </dsp:txXfrm>
    </dsp:sp>
    <dsp:sp modelId="{F2928ECF-8BD1-4024-85D8-6B38387AFE59}">
      <dsp:nvSpPr>
        <dsp:cNvPr id="0" name=""/>
        <dsp:cNvSpPr/>
      </dsp:nvSpPr>
      <dsp:spPr>
        <a:xfrm rot="10800000">
          <a:off x="0" y="2653"/>
          <a:ext cx="6513603" cy="3584471"/>
        </a:xfrm>
        <a:prstGeom prst="upArrowCallout">
          <a:avLst/>
        </a:prstGeom>
        <a:solidFill>
          <a:schemeClr val="accent4">
            <a:hueOff val="9800891"/>
            <a:satOff val="-40777"/>
            <a:lumOff val="9608"/>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12928" tIns="312928" rIns="312928" bIns="312928" numCol="1" spcCol="1270" anchor="ctr" anchorCtr="0">
          <a:noAutofit/>
        </a:bodyPr>
        <a:lstStyle/>
        <a:p>
          <a:pPr marL="0" lvl="0" indent="0" algn="ctr" defTabSz="1955800">
            <a:lnSpc>
              <a:spcPct val="90000"/>
            </a:lnSpc>
            <a:spcBef>
              <a:spcPct val="0"/>
            </a:spcBef>
            <a:spcAft>
              <a:spcPct val="35000"/>
            </a:spcAft>
            <a:buNone/>
          </a:pPr>
          <a:r>
            <a:rPr lang="en-US" sz="4400" kern="1200" dirty="0"/>
            <a:t>TDD is for Developers, not Testers</a:t>
          </a:r>
        </a:p>
      </dsp:txBody>
      <dsp:txXfrm rot="10800000">
        <a:off x="0" y="2653"/>
        <a:ext cx="6513603" cy="232908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5CA444-8D0B-4CD2-A186-6BFBB4A5637D}">
      <dsp:nvSpPr>
        <dsp:cNvPr id="0" name=""/>
        <dsp:cNvSpPr/>
      </dsp:nvSpPr>
      <dsp:spPr>
        <a:xfrm>
          <a:off x="2518632" y="978"/>
          <a:ext cx="1933220" cy="1933220"/>
        </a:xfrm>
        <a:prstGeom prst="ellipse">
          <a:avLst/>
        </a:prstGeom>
        <a:solidFill>
          <a:srgbClr val="FF0000"/>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RED</a:t>
          </a:r>
        </a:p>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(fail)</a:t>
          </a:r>
        </a:p>
      </dsp:txBody>
      <dsp:txXfrm>
        <a:off x="2801746" y="284092"/>
        <a:ext cx="1366992" cy="1366992"/>
      </dsp:txXfrm>
    </dsp:sp>
    <dsp:sp modelId="{5BE5635C-DD69-422F-916F-91B582A4CAF6}">
      <dsp:nvSpPr>
        <dsp:cNvPr id="0" name=""/>
        <dsp:cNvSpPr/>
      </dsp:nvSpPr>
      <dsp:spPr>
        <a:xfrm rot="3600000">
          <a:off x="3946769" y="1885017"/>
          <a:ext cx="513000" cy="652461"/>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3985244" y="1948868"/>
        <a:ext cx="359100" cy="391477"/>
      </dsp:txXfrm>
    </dsp:sp>
    <dsp:sp modelId="{27EB4F24-AA43-4FA5-8959-33687DAFBAF0}">
      <dsp:nvSpPr>
        <dsp:cNvPr id="0" name=""/>
        <dsp:cNvSpPr/>
      </dsp:nvSpPr>
      <dsp:spPr>
        <a:xfrm>
          <a:off x="3969206" y="2513445"/>
          <a:ext cx="1933220" cy="1933220"/>
        </a:xfrm>
        <a:prstGeom prst="ellipse">
          <a:avLst/>
        </a:prstGeom>
        <a:solidFill>
          <a:srgbClr val="00B050"/>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GREEN</a:t>
          </a:r>
        </a:p>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(pass)</a:t>
          </a:r>
        </a:p>
      </dsp:txBody>
      <dsp:txXfrm>
        <a:off x="4252320" y="2796559"/>
        <a:ext cx="1366992" cy="1366992"/>
      </dsp:txXfrm>
    </dsp:sp>
    <dsp:sp modelId="{B4029F4C-8A8E-41CB-B489-9E50E54213BE}">
      <dsp:nvSpPr>
        <dsp:cNvPr id="0" name=""/>
        <dsp:cNvSpPr/>
      </dsp:nvSpPr>
      <dsp:spPr>
        <a:xfrm rot="10800000">
          <a:off x="3243261" y="3153824"/>
          <a:ext cx="513000" cy="652461"/>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rot="10800000">
        <a:off x="3397161" y="3284316"/>
        <a:ext cx="359100" cy="391477"/>
      </dsp:txXfrm>
    </dsp:sp>
    <dsp:sp modelId="{B3AE03F5-295B-4D97-9176-C05C4A8293DE}">
      <dsp:nvSpPr>
        <dsp:cNvPr id="0" name=""/>
        <dsp:cNvSpPr/>
      </dsp:nvSpPr>
      <dsp:spPr>
        <a:xfrm>
          <a:off x="1068059" y="2513445"/>
          <a:ext cx="1933220" cy="1933220"/>
        </a:xfrm>
        <a:prstGeom prst="ellips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REFACTOR</a:t>
          </a:r>
        </a:p>
      </dsp:txBody>
      <dsp:txXfrm>
        <a:off x="1351173" y="2796559"/>
        <a:ext cx="1366992" cy="1366992"/>
      </dsp:txXfrm>
    </dsp:sp>
    <dsp:sp modelId="{577977CE-FA06-4406-8C0A-D3F37B60187F}">
      <dsp:nvSpPr>
        <dsp:cNvPr id="0" name=""/>
        <dsp:cNvSpPr/>
      </dsp:nvSpPr>
      <dsp:spPr>
        <a:xfrm rot="18000000">
          <a:off x="2496196" y="1910165"/>
          <a:ext cx="513000" cy="652461"/>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2534671" y="2107298"/>
        <a:ext cx="359100" cy="39147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6.xml><?xml version="1.0" encoding="utf-8"?>
<dgm:layoutDef xmlns:dgm="http://schemas.openxmlformats.org/drawingml/2006/diagram" xmlns:a="http://schemas.openxmlformats.org/drawingml/2006/main" uniqueId="urn:microsoft.com/office/officeart/2016/7/layout/BasicProcessNew">
  <dgm:title val="Basic Process New"/>
  <dgm:desc val=""/>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fact="0.15"/>
      <dgm:constr type="h" for="ch" forName="sibTrans" op="equ"/>
    </dgm:constrLst>
    <dgm:ruleLst>
      <dgm:rule type="h" for="ch" forName="sibTrans" val="6.75" fact="NaN" max="NaN"/>
      <dgm:rule type="w" for="ch" forName="sibTrans" val="8.75" fact="NaN" max="NaN"/>
    </dgm:ruleLst>
    <dgm:forEach name="nodesForEach" axis="ch" ptType="node">
      <dgm:layoutNode name="node">
        <dgm:varLst>
          <dgm:bulletEnabled val="1"/>
        </dgm:varLst>
        <dgm:alg type="tx"/>
        <dgm:shape xmlns:r="http://schemas.openxmlformats.org/officeDocument/2006/relationships" type="rect" r:blip="">
          <dgm:adjLst>
            <dgm:adj idx="1" val="0.1"/>
          </dgm:adjLst>
        </dgm:shape>
        <dgm:presOf axis="desOrSelf" ptType="node"/>
        <dgm:constrLst>
          <dgm:constr type="h" refType="w" fact="0.6"/>
          <dgm:constr type="lMarg" val="12"/>
          <dgm:constr type="rMarg" val="12"/>
          <dgm:constr type="tMarg" val="12"/>
          <dgm:constr type="bMarg" val="12"/>
        </dgm:constrLst>
        <dgm:ruleLst>
          <dgm:rule type="primFontSz" val="11" fact="NaN" max="NaN"/>
          <dgm:rule type="primFontSz" val="18" fact="NaN" max="NaN"/>
          <dgm:rule type="h" val="NaN" fact="1.5" max="NaN"/>
          <dgm:rule type="primFontSz" val="11" fact="NaN" max="NaN"/>
          <dgm:rule type="h" val="INF" fact="NaN" max="NaN"/>
        </dgm:ruleLst>
      </dgm:layoutNode>
      <dgm:forEach name="sibTransForEach" axis="followSib" ptType="sibTrans" cnt="1">
        <dgm:layoutNode name="sibTransSpacerBeforeConnector" styleLbl="node1">
          <dgm:alg type="sp"/>
          <dgm:shape xmlns:r="http://schemas.openxmlformats.org/officeDocument/2006/relationships" r:blip="">
            <dgm:adjLst/>
          </dgm:shape>
          <dgm:constrLst>
            <dgm:constr type="w" val="4.5"/>
          </dgm:constrLst>
          <dgm:presOf/>
          <dgm:ruleLst>
            <dgm:rule type="w" val="4.5" fact="NaN" max="NaN"/>
          </dgm:ruleLst>
        </dgm:layoutNode>
        <dgm:layoutNode name="sibTrans" styleLbl="node1">
          <dgm:alg type="sp"/>
          <dgm:shape xmlns:r="http://schemas.openxmlformats.org/officeDocument/2006/relationships" type="rightArrow" r:blip="">
            <dgm:adjLst>
              <dgm:adj idx="1" val="0.5"/>
            </dgm:adjLst>
          </dgm:shape>
          <dgm:presOf axis="self"/>
          <dgm:constrLst>
            <dgm:constr type="h" val="6.75"/>
          </dgm:constrLst>
          <dgm:ruleLst>
            <dgm:rule type="h" val="6.75" fact="NaN" max="NaN"/>
            <dgm:rule type="w" val="8.75" fact="NaN" max="NaN"/>
          </dgm:ruleLst>
        </dgm:layoutNode>
        <dgm:layoutNode name="sibTransSpacerAfterConnector">
          <dgm:alg type="sp"/>
          <dgm:shape xmlns:r="http://schemas.openxmlformats.org/officeDocument/2006/relationships" r:blip="">
            <dgm:adjLst/>
          </dgm:shape>
          <dgm:constrLst>
            <dgm:constr type="w" val="4.5"/>
          </dgm:constrLst>
          <dgm:presOf/>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2EA0F3-D8B7-4D52-8590-AEC013C2E792}" type="datetimeFigureOut">
              <a:rPr lang="en-US" smtClean="0"/>
              <a:t>3/17/2020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673981-17C7-4F2C-9B6C-A6BA2F4ED19E}" type="slidenum">
              <a:rPr lang="en-US" smtClean="0"/>
              <a:t>‹#›</a:t>
            </a:fld>
            <a:endParaRPr lang="en-US"/>
          </a:p>
        </p:txBody>
      </p:sp>
    </p:spTree>
    <p:extLst>
      <p:ext uri="{BB962C8B-B14F-4D97-AF65-F5344CB8AC3E}">
        <p14:creationId xmlns:p14="http://schemas.microsoft.com/office/powerpoint/2010/main" val="4145160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a:ln/>
        </p:spPr>
      </p:sp>
      <p:sp>
        <p:nvSpPr>
          <p:cNvPr id="972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2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557">
              <a:defRPr sz="2000" b="1">
                <a:solidFill>
                  <a:srgbClr val="FAFD00"/>
                </a:solidFill>
                <a:latin typeface="Times New Roman" pitchFamily="18" charset="0"/>
              </a:defRPr>
            </a:lvl1pPr>
            <a:lvl2pPr marL="742773" indent="-285682" defTabSz="966557">
              <a:defRPr sz="2000" b="1">
                <a:solidFill>
                  <a:srgbClr val="FAFD00"/>
                </a:solidFill>
                <a:latin typeface="Times New Roman" pitchFamily="18" charset="0"/>
              </a:defRPr>
            </a:lvl2pPr>
            <a:lvl3pPr marL="1142727" indent="-228546" defTabSz="966557">
              <a:defRPr sz="2000" b="1">
                <a:solidFill>
                  <a:srgbClr val="FAFD00"/>
                </a:solidFill>
                <a:latin typeface="Times New Roman" pitchFamily="18" charset="0"/>
              </a:defRPr>
            </a:lvl3pPr>
            <a:lvl4pPr marL="1599817" indent="-228546" defTabSz="966557">
              <a:defRPr sz="2000" b="1">
                <a:solidFill>
                  <a:srgbClr val="FAFD00"/>
                </a:solidFill>
                <a:latin typeface="Times New Roman" pitchFamily="18" charset="0"/>
              </a:defRPr>
            </a:lvl4pPr>
            <a:lvl5pPr marL="2056909" indent="-228546" defTabSz="966557">
              <a:defRPr sz="2000" b="1">
                <a:solidFill>
                  <a:srgbClr val="FAFD00"/>
                </a:solidFill>
                <a:latin typeface="Times New Roman" pitchFamily="18" charset="0"/>
              </a:defRPr>
            </a:lvl5pPr>
            <a:lvl6pPr marL="2513999" indent="-228546" defTabSz="966557" eaLnBrk="0" fontAlgn="base" hangingPunct="0">
              <a:spcBef>
                <a:spcPct val="0"/>
              </a:spcBef>
              <a:spcAft>
                <a:spcPct val="0"/>
              </a:spcAft>
              <a:defRPr sz="2000" b="1">
                <a:solidFill>
                  <a:srgbClr val="FAFD00"/>
                </a:solidFill>
                <a:latin typeface="Times New Roman" pitchFamily="18" charset="0"/>
              </a:defRPr>
            </a:lvl6pPr>
            <a:lvl7pPr marL="2971089" indent="-228546" defTabSz="966557" eaLnBrk="0" fontAlgn="base" hangingPunct="0">
              <a:spcBef>
                <a:spcPct val="0"/>
              </a:spcBef>
              <a:spcAft>
                <a:spcPct val="0"/>
              </a:spcAft>
              <a:defRPr sz="2000" b="1">
                <a:solidFill>
                  <a:srgbClr val="FAFD00"/>
                </a:solidFill>
                <a:latin typeface="Times New Roman" pitchFamily="18" charset="0"/>
              </a:defRPr>
            </a:lvl7pPr>
            <a:lvl8pPr marL="3428179" indent="-228546" defTabSz="966557" eaLnBrk="0" fontAlgn="base" hangingPunct="0">
              <a:spcBef>
                <a:spcPct val="0"/>
              </a:spcBef>
              <a:spcAft>
                <a:spcPct val="0"/>
              </a:spcAft>
              <a:defRPr sz="2000" b="1">
                <a:solidFill>
                  <a:srgbClr val="FAFD00"/>
                </a:solidFill>
                <a:latin typeface="Times New Roman" pitchFamily="18" charset="0"/>
              </a:defRPr>
            </a:lvl8pPr>
            <a:lvl9pPr marL="3885270" indent="-228546" defTabSz="966557" eaLnBrk="0" fontAlgn="base" hangingPunct="0">
              <a:spcBef>
                <a:spcPct val="0"/>
              </a:spcBef>
              <a:spcAft>
                <a:spcPct val="0"/>
              </a:spcAft>
              <a:defRPr sz="2000" b="1">
                <a:solidFill>
                  <a:srgbClr val="FAFD00"/>
                </a:solidFill>
                <a:latin typeface="Times New Roman" pitchFamily="18" charset="0"/>
              </a:defRPr>
            </a:lvl9pPr>
          </a:lstStyle>
          <a:p>
            <a:fld id="{E4412327-F9A8-4C82-83D7-AD07442DFF20}" type="slidenum">
              <a:rPr lang="en-US" sz="1200" b="0">
                <a:solidFill>
                  <a:schemeClr val="tx1"/>
                </a:solidFill>
              </a:rPr>
              <a:pPr/>
              <a:t>1</a:t>
            </a:fld>
            <a:endParaRPr lang="en-US" sz="1200" b="0" dirty="0">
              <a:solidFill>
                <a:schemeClr val="tx1"/>
              </a:solidFill>
            </a:endParaRPr>
          </a:p>
        </p:txBody>
      </p:sp>
    </p:spTree>
    <p:extLst>
      <p:ext uri="{BB962C8B-B14F-4D97-AF65-F5344CB8AC3E}">
        <p14:creationId xmlns:p14="http://schemas.microsoft.com/office/powerpoint/2010/main" val="37483135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a:ln/>
        </p:spPr>
      </p:sp>
      <p:sp>
        <p:nvSpPr>
          <p:cNvPr id="1064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65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557">
              <a:defRPr sz="2000" b="1">
                <a:solidFill>
                  <a:srgbClr val="FAFD00"/>
                </a:solidFill>
                <a:latin typeface="Times New Roman" pitchFamily="18" charset="0"/>
              </a:defRPr>
            </a:lvl1pPr>
            <a:lvl2pPr marL="742773" indent="-285682" defTabSz="966557">
              <a:defRPr sz="2000" b="1">
                <a:solidFill>
                  <a:srgbClr val="FAFD00"/>
                </a:solidFill>
                <a:latin typeface="Times New Roman" pitchFamily="18" charset="0"/>
              </a:defRPr>
            </a:lvl2pPr>
            <a:lvl3pPr marL="1142727" indent="-228546" defTabSz="966557">
              <a:defRPr sz="2000" b="1">
                <a:solidFill>
                  <a:srgbClr val="FAFD00"/>
                </a:solidFill>
                <a:latin typeface="Times New Roman" pitchFamily="18" charset="0"/>
              </a:defRPr>
            </a:lvl3pPr>
            <a:lvl4pPr marL="1599817" indent="-228546" defTabSz="966557">
              <a:defRPr sz="2000" b="1">
                <a:solidFill>
                  <a:srgbClr val="FAFD00"/>
                </a:solidFill>
                <a:latin typeface="Times New Roman" pitchFamily="18" charset="0"/>
              </a:defRPr>
            </a:lvl4pPr>
            <a:lvl5pPr marL="2056909" indent="-228546" defTabSz="966557">
              <a:defRPr sz="2000" b="1">
                <a:solidFill>
                  <a:srgbClr val="FAFD00"/>
                </a:solidFill>
                <a:latin typeface="Times New Roman" pitchFamily="18" charset="0"/>
              </a:defRPr>
            </a:lvl5pPr>
            <a:lvl6pPr marL="2513999" indent="-228546" defTabSz="966557" eaLnBrk="0" fontAlgn="base" hangingPunct="0">
              <a:spcBef>
                <a:spcPct val="0"/>
              </a:spcBef>
              <a:spcAft>
                <a:spcPct val="0"/>
              </a:spcAft>
              <a:defRPr sz="2000" b="1">
                <a:solidFill>
                  <a:srgbClr val="FAFD00"/>
                </a:solidFill>
                <a:latin typeface="Times New Roman" pitchFamily="18" charset="0"/>
              </a:defRPr>
            </a:lvl6pPr>
            <a:lvl7pPr marL="2971089" indent="-228546" defTabSz="966557" eaLnBrk="0" fontAlgn="base" hangingPunct="0">
              <a:spcBef>
                <a:spcPct val="0"/>
              </a:spcBef>
              <a:spcAft>
                <a:spcPct val="0"/>
              </a:spcAft>
              <a:defRPr sz="2000" b="1">
                <a:solidFill>
                  <a:srgbClr val="FAFD00"/>
                </a:solidFill>
                <a:latin typeface="Times New Roman" pitchFamily="18" charset="0"/>
              </a:defRPr>
            </a:lvl7pPr>
            <a:lvl8pPr marL="3428179" indent="-228546" defTabSz="966557" eaLnBrk="0" fontAlgn="base" hangingPunct="0">
              <a:spcBef>
                <a:spcPct val="0"/>
              </a:spcBef>
              <a:spcAft>
                <a:spcPct val="0"/>
              </a:spcAft>
              <a:defRPr sz="2000" b="1">
                <a:solidFill>
                  <a:srgbClr val="FAFD00"/>
                </a:solidFill>
                <a:latin typeface="Times New Roman" pitchFamily="18" charset="0"/>
              </a:defRPr>
            </a:lvl8pPr>
            <a:lvl9pPr marL="3885270" indent="-228546" defTabSz="966557" eaLnBrk="0" fontAlgn="base" hangingPunct="0">
              <a:spcBef>
                <a:spcPct val="0"/>
              </a:spcBef>
              <a:spcAft>
                <a:spcPct val="0"/>
              </a:spcAft>
              <a:defRPr sz="2000" b="1">
                <a:solidFill>
                  <a:srgbClr val="FAFD00"/>
                </a:solidFill>
                <a:latin typeface="Times New Roman" pitchFamily="18" charset="0"/>
              </a:defRPr>
            </a:lvl9pPr>
          </a:lstStyle>
          <a:p>
            <a:fld id="{75AAEAA8-A996-4F03-BA6E-1CA7D2C5FDA8}" type="slidenum">
              <a:rPr lang="en-US" sz="1200" b="0">
                <a:solidFill>
                  <a:schemeClr val="tx1"/>
                </a:solidFill>
              </a:rPr>
              <a:pPr/>
              <a:t>25</a:t>
            </a:fld>
            <a:endParaRPr lang="en-US" sz="1200" b="0" dirty="0">
              <a:solidFill>
                <a:schemeClr val="tx1"/>
              </a:solidFill>
            </a:endParaRPr>
          </a:p>
        </p:txBody>
      </p:sp>
    </p:spTree>
    <p:extLst>
      <p:ext uri="{BB962C8B-B14F-4D97-AF65-F5344CB8AC3E}">
        <p14:creationId xmlns:p14="http://schemas.microsoft.com/office/powerpoint/2010/main" val="1945834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28-Oct-2010,</a:t>
            </a:r>
            <a:r>
              <a:rPr lang="en-US" baseline="0" dirty="0"/>
              <a:t> at GTAC, added the animation to demonstrate increasing the number of faults found early, thereby decreasing the number of faults found late, and finally saving money. Lots of it! This animation is fairly complicated … must practice first!!</a:t>
            </a:r>
            <a:endParaRPr lang="en-US" dirty="0"/>
          </a:p>
        </p:txBody>
      </p:sp>
      <p:sp>
        <p:nvSpPr>
          <p:cNvPr id="4" name="Slide Number Placeholder 3"/>
          <p:cNvSpPr>
            <a:spLocks noGrp="1"/>
          </p:cNvSpPr>
          <p:nvPr>
            <p:ph type="sldNum" sz="quarter" idx="10"/>
          </p:nvPr>
        </p:nvSpPr>
        <p:spPr/>
        <p:txBody>
          <a:bodyPr/>
          <a:lstStyle/>
          <a:p>
            <a:pPr>
              <a:defRPr/>
            </a:pPr>
            <a:fld id="{F6FB9554-397F-48F2-9E50-3D9FEE38E095}" type="slidenum">
              <a:rPr lang="zh-CN" altLang="en-US" smtClean="0"/>
              <a:pPr>
                <a:defRPr/>
              </a:pPr>
              <a:t>30</a:t>
            </a:fld>
            <a:endParaRPr lang="en-US" altLang="zh-CN"/>
          </a:p>
        </p:txBody>
      </p:sp>
    </p:spTree>
    <p:extLst>
      <p:ext uri="{BB962C8B-B14F-4D97-AF65-F5344CB8AC3E}">
        <p14:creationId xmlns:p14="http://schemas.microsoft.com/office/powerpoint/2010/main" val="1444168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a:ln/>
        </p:spPr>
      </p:sp>
      <p:sp>
        <p:nvSpPr>
          <p:cNvPr id="1075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75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646">
              <a:defRPr sz="2000" b="1">
                <a:solidFill>
                  <a:srgbClr val="FAFD00"/>
                </a:solidFill>
                <a:latin typeface="Times New Roman" pitchFamily="18" charset="0"/>
              </a:defRPr>
            </a:lvl1pPr>
            <a:lvl2pPr marL="742842" indent="-285708" defTabSz="966646">
              <a:defRPr sz="2000" b="1">
                <a:solidFill>
                  <a:srgbClr val="FAFD00"/>
                </a:solidFill>
                <a:latin typeface="Times New Roman" pitchFamily="18" charset="0"/>
              </a:defRPr>
            </a:lvl2pPr>
            <a:lvl3pPr marL="1142833" indent="-228567" defTabSz="966646">
              <a:defRPr sz="2000" b="1">
                <a:solidFill>
                  <a:srgbClr val="FAFD00"/>
                </a:solidFill>
                <a:latin typeface="Times New Roman" pitchFamily="18" charset="0"/>
              </a:defRPr>
            </a:lvl3pPr>
            <a:lvl4pPr marL="1599966" indent="-228567" defTabSz="966646">
              <a:defRPr sz="2000" b="1">
                <a:solidFill>
                  <a:srgbClr val="FAFD00"/>
                </a:solidFill>
                <a:latin typeface="Times New Roman" pitchFamily="18" charset="0"/>
              </a:defRPr>
            </a:lvl4pPr>
            <a:lvl5pPr marL="2057099" indent="-228567" defTabSz="966646">
              <a:defRPr sz="2000" b="1">
                <a:solidFill>
                  <a:srgbClr val="FAFD00"/>
                </a:solidFill>
                <a:latin typeface="Times New Roman" pitchFamily="18" charset="0"/>
              </a:defRPr>
            </a:lvl5pPr>
            <a:lvl6pPr marL="2514232" indent="-228567" defTabSz="966646" eaLnBrk="0" fontAlgn="base" hangingPunct="0">
              <a:spcBef>
                <a:spcPct val="0"/>
              </a:spcBef>
              <a:spcAft>
                <a:spcPct val="0"/>
              </a:spcAft>
              <a:defRPr sz="2000" b="1">
                <a:solidFill>
                  <a:srgbClr val="FAFD00"/>
                </a:solidFill>
                <a:latin typeface="Times New Roman" pitchFamily="18" charset="0"/>
              </a:defRPr>
            </a:lvl6pPr>
            <a:lvl7pPr marL="2971365" indent="-228567" defTabSz="966646" eaLnBrk="0" fontAlgn="base" hangingPunct="0">
              <a:spcBef>
                <a:spcPct val="0"/>
              </a:spcBef>
              <a:spcAft>
                <a:spcPct val="0"/>
              </a:spcAft>
              <a:defRPr sz="2000" b="1">
                <a:solidFill>
                  <a:srgbClr val="FAFD00"/>
                </a:solidFill>
                <a:latin typeface="Times New Roman" pitchFamily="18" charset="0"/>
              </a:defRPr>
            </a:lvl7pPr>
            <a:lvl8pPr marL="3428497" indent="-228567" defTabSz="966646" eaLnBrk="0" fontAlgn="base" hangingPunct="0">
              <a:spcBef>
                <a:spcPct val="0"/>
              </a:spcBef>
              <a:spcAft>
                <a:spcPct val="0"/>
              </a:spcAft>
              <a:defRPr sz="2000" b="1">
                <a:solidFill>
                  <a:srgbClr val="FAFD00"/>
                </a:solidFill>
                <a:latin typeface="Times New Roman" pitchFamily="18" charset="0"/>
              </a:defRPr>
            </a:lvl8pPr>
            <a:lvl9pPr marL="3885630" indent="-228567" defTabSz="966646" eaLnBrk="0" fontAlgn="base" hangingPunct="0">
              <a:spcBef>
                <a:spcPct val="0"/>
              </a:spcBef>
              <a:spcAft>
                <a:spcPct val="0"/>
              </a:spcAft>
              <a:defRPr sz="2000" b="1">
                <a:solidFill>
                  <a:srgbClr val="FAFD00"/>
                </a:solidFill>
                <a:latin typeface="Times New Roman" pitchFamily="18" charset="0"/>
              </a:defRPr>
            </a:lvl9pPr>
          </a:lstStyle>
          <a:p>
            <a:fld id="{4F7B323A-C264-4927-B995-9F9E50231A96}" type="slidenum">
              <a:rPr lang="en-US" sz="1100" b="0" smtClean="0">
                <a:solidFill>
                  <a:schemeClr val="tx1"/>
                </a:solidFill>
              </a:rPr>
              <a:pPr/>
              <a:t>40</a:t>
            </a:fld>
            <a:endParaRPr lang="en-US" sz="1100" b="0" dirty="0">
              <a:solidFill>
                <a:schemeClr val="tx1"/>
              </a:solidFill>
            </a:endParaRPr>
          </a:p>
        </p:txBody>
      </p:sp>
    </p:spTree>
    <p:extLst>
      <p:ext uri="{BB962C8B-B14F-4D97-AF65-F5344CB8AC3E}">
        <p14:creationId xmlns:p14="http://schemas.microsoft.com/office/powerpoint/2010/main" val="319255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a:ln/>
        </p:spPr>
      </p:sp>
      <p:sp>
        <p:nvSpPr>
          <p:cNvPr id="1085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85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646">
              <a:defRPr sz="2000" b="1">
                <a:solidFill>
                  <a:srgbClr val="FAFD00"/>
                </a:solidFill>
                <a:latin typeface="Times New Roman" pitchFamily="18" charset="0"/>
              </a:defRPr>
            </a:lvl1pPr>
            <a:lvl2pPr marL="742842" indent="-285708" defTabSz="966646">
              <a:defRPr sz="2000" b="1">
                <a:solidFill>
                  <a:srgbClr val="FAFD00"/>
                </a:solidFill>
                <a:latin typeface="Times New Roman" pitchFamily="18" charset="0"/>
              </a:defRPr>
            </a:lvl2pPr>
            <a:lvl3pPr marL="1142833" indent="-228567" defTabSz="966646">
              <a:defRPr sz="2000" b="1">
                <a:solidFill>
                  <a:srgbClr val="FAFD00"/>
                </a:solidFill>
                <a:latin typeface="Times New Roman" pitchFamily="18" charset="0"/>
              </a:defRPr>
            </a:lvl3pPr>
            <a:lvl4pPr marL="1599966" indent="-228567" defTabSz="966646">
              <a:defRPr sz="2000" b="1">
                <a:solidFill>
                  <a:srgbClr val="FAFD00"/>
                </a:solidFill>
                <a:latin typeface="Times New Roman" pitchFamily="18" charset="0"/>
              </a:defRPr>
            </a:lvl4pPr>
            <a:lvl5pPr marL="2057099" indent="-228567" defTabSz="966646">
              <a:defRPr sz="2000" b="1">
                <a:solidFill>
                  <a:srgbClr val="FAFD00"/>
                </a:solidFill>
                <a:latin typeface="Times New Roman" pitchFamily="18" charset="0"/>
              </a:defRPr>
            </a:lvl5pPr>
            <a:lvl6pPr marL="2514232" indent="-228567" defTabSz="966646" eaLnBrk="0" fontAlgn="base" hangingPunct="0">
              <a:spcBef>
                <a:spcPct val="0"/>
              </a:spcBef>
              <a:spcAft>
                <a:spcPct val="0"/>
              </a:spcAft>
              <a:defRPr sz="2000" b="1">
                <a:solidFill>
                  <a:srgbClr val="FAFD00"/>
                </a:solidFill>
                <a:latin typeface="Times New Roman" pitchFamily="18" charset="0"/>
              </a:defRPr>
            </a:lvl6pPr>
            <a:lvl7pPr marL="2971365" indent="-228567" defTabSz="966646" eaLnBrk="0" fontAlgn="base" hangingPunct="0">
              <a:spcBef>
                <a:spcPct val="0"/>
              </a:spcBef>
              <a:spcAft>
                <a:spcPct val="0"/>
              </a:spcAft>
              <a:defRPr sz="2000" b="1">
                <a:solidFill>
                  <a:srgbClr val="FAFD00"/>
                </a:solidFill>
                <a:latin typeface="Times New Roman" pitchFamily="18" charset="0"/>
              </a:defRPr>
            </a:lvl7pPr>
            <a:lvl8pPr marL="3428497" indent="-228567" defTabSz="966646" eaLnBrk="0" fontAlgn="base" hangingPunct="0">
              <a:spcBef>
                <a:spcPct val="0"/>
              </a:spcBef>
              <a:spcAft>
                <a:spcPct val="0"/>
              </a:spcAft>
              <a:defRPr sz="2000" b="1">
                <a:solidFill>
                  <a:srgbClr val="FAFD00"/>
                </a:solidFill>
                <a:latin typeface="Times New Roman" pitchFamily="18" charset="0"/>
              </a:defRPr>
            </a:lvl8pPr>
            <a:lvl9pPr marL="3885630" indent="-228567" defTabSz="966646" eaLnBrk="0" fontAlgn="base" hangingPunct="0">
              <a:spcBef>
                <a:spcPct val="0"/>
              </a:spcBef>
              <a:spcAft>
                <a:spcPct val="0"/>
              </a:spcAft>
              <a:defRPr sz="2000" b="1">
                <a:solidFill>
                  <a:srgbClr val="FAFD00"/>
                </a:solidFill>
                <a:latin typeface="Times New Roman" pitchFamily="18" charset="0"/>
              </a:defRPr>
            </a:lvl9pPr>
          </a:lstStyle>
          <a:p>
            <a:fld id="{52BD05C9-1463-4D92-8693-C0A510BFADAF}" type="slidenum">
              <a:rPr lang="en-US" sz="1100" b="0" smtClean="0">
                <a:solidFill>
                  <a:schemeClr val="tx1"/>
                </a:solidFill>
              </a:rPr>
              <a:pPr/>
              <a:t>41</a:t>
            </a:fld>
            <a:endParaRPr lang="en-US" sz="1100" b="0" dirty="0">
              <a:solidFill>
                <a:schemeClr val="tx1"/>
              </a:solidFill>
            </a:endParaRPr>
          </a:p>
        </p:txBody>
      </p:sp>
    </p:spTree>
    <p:extLst>
      <p:ext uri="{BB962C8B-B14F-4D97-AF65-F5344CB8AC3E}">
        <p14:creationId xmlns:p14="http://schemas.microsoft.com/office/powerpoint/2010/main" val="2002160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failures can be revealed when the observed final program state has overlap with the incorrect final program state.</a:t>
            </a:r>
          </a:p>
          <a:p>
            <a:r>
              <a:rPr lang="en-US" baseline="0" dirty="0"/>
              <a:t>The question is: should testers check the entire program state? How to observe the incorrect program state in a cost-effective manner.</a:t>
            </a:r>
          </a:p>
          <a:p>
            <a:r>
              <a:rPr lang="en-US" baseline="0" dirty="0"/>
              <a:t>Getting the overlap as big as possible and the cost as small as possible.</a:t>
            </a:r>
            <a:endParaRPr lang="en-US" dirty="0"/>
          </a:p>
        </p:txBody>
      </p:sp>
      <p:sp>
        <p:nvSpPr>
          <p:cNvPr id="4" name="Slide Number Placeholder 3"/>
          <p:cNvSpPr>
            <a:spLocks noGrp="1"/>
          </p:cNvSpPr>
          <p:nvPr>
            <p:ph type="sldNum" sz="quarter" idx="10"/>
          </p:nvPr>
        </p:nvSpPr>
        <p:spPr/>
        <p:txBody>
          <a:bodyPr/>
          <a:lstStyle/>
          <a:p>
            <a:fld id="{F34AA23D-2477-604E-A752-CB22A82737C6}" type="slidenum">
              <a:rPr lang="en-US" smtClean="0"/>
              <a:t>42</a:t>
            </a:fld>
            <a:endParaRPr lang="en-US"/>
          </a:p>
        </p:txBody>
      </p:sp>
    </p:spTree>
    <p:extLst>
      <p:ext uri="{BB962C8B-B14F-4D97-AF65-F5344CB8AC3E}">
        <p14:creationId xmlns:p14="http://schemas.microsoft.com/office/powerpoint/2010/main" val="18065675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a:ln/>
        </p:spPr>
      </p:sp>
      <p:sp>
        <p:nvSpPr>
          <p:cNvPr id="972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2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557">
              <a:defRPr sz="2000" b="1">
                <a:solidFill>
                  <a:srgbClr val="FAFD00"/>
                </a:solidFill>
                <a:latin typeface="Times New Roman" pitchFamily="18" charset="0"/>
              </a:defRPr>
            </a:lvl1pPr>
            <a:lvl2pPr marL="742773" indent="-285682" defTabSz="966557">
              <a:defRPr sz="2000" b="1">
                <a:solidFill>
                  <a:srgbClr val="FAFD00"/>
                </a:solidFill>
                <a:latin typeface="Times New Roman" pitchFamily="18" charset="0"/>
              </a:defRPr>
            </a:lvl2pPr>
            <a:lvl3pPr marL="1142727" indent="-228546" defTabSz="966557">
              <a:defRPr sz="2000" b="1">
                <a:solidFill>
                  <a:srgbClr val="FAFD00"/>
                </a:solidFill>
                <a:latin typeface="Times New Roman" pitchFamily="18" charset="0"/>
              </a:defRPr>
            </a:lvl3pPr>
            <a:lvl4pPr marL="1599817" indent="-228546" defTabSz="966557">
              <a:defRPr sz="2000" b="1">
                <a:solidFill>
                  <a:srgbClr val="FAFD00"/>
                </a:solidFill>
                <a:latin typeface="Times New Roman" pitchFamily="18" charset="0"/>
              </a:defRPr>
            </a:lvl4pPr>
            <a:lvl5pPr marL="2056909" indent="-228546" defTabSz="966557">
              <a:defRPr sz="2000" b="1">
                <a:solidFill>
                  <a:srgbClr val="FAFD00"/>
                </a:solidFill>
                <a:latin typeface="Times New Roman" pitchFamily="18" charset="0"/>
              </a:defRPr>
            </a:lvl5pPr>
            <a:lvl6pPr marL="2513999" indent="-228546" defTabSz="966557" eaLnBrk="0" fontAlgn="base" hangingPunct="0">
              <a:spcBef>
                <a:spcPct val="0"/>
              </a:spcBef>
              <a:spcAft>
                <a:spcPct val="0"/>
              </a:spcAft>
              <a:defRPr sz="2000" b="1">
                <a:solidFill>
                  <a:srgbClr val="FAFD00"/>
                </a:solidFill>
                <a:latin typeface="Times New Roman" pitchFamily="18" charset="0"/>
              </a:defRPr>
            </a:lvl6pPr>
            <a:lvl7pPr marL="2971089" indent="-228546" defTabSz="966557" eaLnBrk="0" fontAlgn="base" hangingPunct="0">
              <a:spcBef>
                <a:spcPct val="0"/>
              </a:spcBef>
              <a:spcAft>
                <a:spcPct val="0"/>
              </a:spcAft>
              <a:defRPr sz="2000" b="1">
                <a:solidFill>
                  <a:srgbClr val="FAFD00"/>
                </a:solidFill>
                <a:latin typeface="Times New Roman" pitchFamily="18" charset="0"/>
              </a:defRPr>
            </a:lvl7pPr>
            <a:lvl8pPr marL="3428179" indent="-228546" defTabSz="966557" eaLnBrk="0" fontAlgn="base" hangingPunct="0">
              <a:spcBef>
                <a:spcPct val="0"/>
              </a:spcBef>
              <a:spcAft>
                <a:spcPct val="0"/>
              </a:spcAft>
              <a:defRPr sz="2000" b="1">
                <a:solidFill>
                  <a:srgbClr val="FAFD00"/>
                </a:solidFill>
                <a:latin typeface="Times New Roman" pitchFamily="18" charset="0"/>
              </a:defRPr>
            </a:lvl8pPr>
            <a:lvl9pPr marL="3885270" indent="-228546" defTabSz="966557" eaLnBrk="0" fontAlgn="base" hangingPunct="0">
              <a:spcBef>
                <a:spcPct val="0"/>
              </a:spcBef>
              <a:spcAft>
                <a:spcPct val="0"/>
              </a:spcAft>
              <a:defRPr sz="2000" b="1">
                <a:solidFill>
                  <a:srgbClr val="FAFD00"/>
                </a:solidFill>
                <a:latin typeface="Times New Roman" pitchFamily="18" charset="0"/>
              </a:defRPr>
            </a:lvl9pPr>
          </a:lstStyle>
          <a:p>
            <a:fld id="{E4412327-F9A8-4C82-83D7-AD07442DFF20}" type="slidenum">
              <a:rPr lang="en-US" sz="1200" b="0">
                <a:solidFill>
                  <a:schemeClr val="tx1"/>
                </a:solidFill>
              </a:rPr>
              <a:pPr/>
              <a:t>56</a:t>
            </a:fld>
            <a:endParaRPr lang="en-US" sz="1200" b="0" dirty="0">
              <a:solidFill>
                <a:schemeClr val="tx1"/>
              </a:solidFill>
            </a:endParaRPr>
          </a:p>
        </p:txBody>
      </p:sp>
    </p:spTree>
    <p:extLst>
      <p:ext uri="{BB962C8B-B14F-4D97-AF65-F5344CB8AC3E}">
        <p14:creationId xmlns:p14="http://schemas.microsoft.com/office/powerpoint/2010/main" val="3748313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a:ln/>
        </p:spPr>
      </p:sp>
      <p:sp>
        <p:nvSpPr>
          <p:cNvPr id="1075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75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646">
              <a:defRPr sz="2000" b="1">
                <a:solidFill>
                  <a:srgbClr val="FAFD00"/>
                </a:solidFill>
                <a:latin typeface="Times New Roman" pitchFamily="18" charset="0"/>
              </a:defRPr>
            </a:lvl1pPr>
            <a:lvl2pPr marL="742842" indent="-285708" defTabSz="966646">
              <a:defRPr sz="2000" b="1">
                <a:solidFill>
                  <a:srgbClr val="FAFD00"/>
                </a:solidFill>
                <a:latin typeface="Times New Roman" pitchFamily="18" charset="0"/>
              </a:defRPr>
            </a:lvl2pPr>
            <a:lvl3pPr marL="1142833" indent="-228567" defTabSz="966646">
              <a:defRPr sz="2000" b="1">
                <a:solidFill>
                  <a:srgbClr val="FAFD00"/>
                </a:solidFill>
                <a:latin typeface="Times New Roman" pitchFamily="18" charset="0"/>
              </a:defRPr>
            </a:lvl3pPr>
            <a:lvl4pPr marL="1599966" indent="-228567" defTabSz="966646">
              <a:defRPr sz="2000" b="1">
                <a:solidFill>
                  <a:srgbClr val="FAFD00"/>
                </a:solidFill>
                <a:latin typeface="Times New Roman" pitchFamily="18" charset="0"/>
              </a:defRPr>
            </a:lvl4pPr>
            <a:lvl5pPr marL="2057099" indent="-228567" defTabSz="966646">
              <a:defRPr sz="2000" b="1">
                <a:solidFill>
                  <a:srgbClr val="FAFD00"/>
                </a:solidFill>
                <a:latin typeface="Times New Roman" pitchFamily="18" charset="0"/>
              </a:defRPr>
            </a:lvl5pPr>
            <a:lvl6pPr marL="2514232" indent="-228567" defTabSz="966646" eaLnBrk="0" fontAlgn="base" hangingPunct="0">
              <a:spcBef>
                <a:spcPct val="0"/>
              </a:spcBef>
              <a:spcAft>
                <a:spcPct val="0"/>
              </a:spcAft>
              <a:defRPr sz="2000" b="1">
                <a:solidFill>
                  <a:srgbClr val="FAFD00"/>
                </a:solidFill>
                <a:latin typeface="Times New Roman" pitchFamily="18" charset="0"/>
              </a:defRPr>
            </a:lvl6pPr>
            <a:lvl7pPr marL="2971365" indent="-228567" defTabSz="966646" eaLnBrk="0" fontAlgn="base" hangingPunct="0">
              <a:spcBef>
                <a:spcPct val="0"/>
              </a:spcBef>
              <a:spcAft>
                <a:spcPct val="0"/>
              </a:spcAft>
              <a:defRPr sz="2000" b="1">
                <a:solidFill>
                  <a:srgbClr val="FAFD00"/>
                </a:solidFill>
                <a:latin typeface="Times New Roman" pitchFamily="18" charset="0"/>
              </a:defRPr>
            </a:lvl7pPr>
            <a:lvl8pPr marL="3428497" indent="-228567" defTabSz="966646" eaLnBrk="0" fontAlgn="base" hangingPunct="0">
              <a:spcBef>
                <a:spcPct val="0"/>
              </a:spcBef>
              <a:spcAft>
                <a:spcPct val="0"/>
              </a:spcAft>
              <a:defRPr sz="2000" b="1">
                <a:solidFill>
                  <a:srgbClr val="FAFD00"/>
                </a:solidFill>
                <a:latin typeface="Times New Roman" pitchFamily="18" charset="0"/>
              </a:defRPr>
            </a:lvl8pPr>
            <a:lvl9pPr marL="3885630" indent="-228567" defTabSz="966646" eaLnBrk="0" fontAlgn="base" hangingPunct="0">
              <a:spcBef>
                <a:spcPct val="0"/>
              </a:spcBef>
              <a:spcAft>
                <a:spcPct val="0"/>
              </a:spcAft>
              <a:defRPr sz="2000" b="1">
                <a:solidFill>
                  <a:srgbClr val="FAFD00"/>
                </a:solidFill>
                <a:latin typeface="Times New Roman" pitchFamily="18" charset="0"/>
              </a:defRPr>
            </a:lvl9pPr>
          </a:lstStyle>
          <a:p>
            <a:fld id="{4F7B323A-C264-4927-B995-9F9E50231A96}" type="slidenum">
              <a:rPr lang="en-US" sz="1100" b="0" smtClean="0">
                <a:solidFill>
                  <a:schemeClr val="tx1"/>
                </a:solidFill>
              </a:rPr>
              <a:pPr/>
              <a:t>60</a:t>
            </a:fld>
            <a:endParaRPr lang="en-US" sz="1100" b="0" dirty="0">
              <a:solidFill>
                <a:schemeClr val="tx1"/>
              </a:solidFill>
            </a:endParaRPr>
          </a:p>
        </p:txBody>
      </p:sp>
    </p:spTree>
    <p:extLst>
      <p:ext uri="{BB962C8B-B14F-4D97-AF65-F5344CB8AC3E}">
        <p14:creationId xmlns:p14="http://schemas.microsoft.com/office/powerpoint/2010/main" val="3192555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a:ln/>
        </p:spPr>
      </p:sp>
      <p:sp>
        <p:nvSpPr>
          <p:cNvPr id="1085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85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646">
              <a:defRPr sz="2000" b="1">
                <a:solidFill>
                  <a:srgbClr val="FAFD00"/>
                </a:solidFill>
                <a:latin typeface="Times New Roman" pitchFamily="18" charset="0"/>
              </a:defRPr>
            </a:lvl1pPr>
            <a:lvl2pPr marL="742842" indent="-285708" defTabSz="966646">
              <a:defRPr sz="2000" b="1">
                <a:solidFill>
                  <a:srgbClr val="FAFD00"/>
                </a:solidFill>
                <a:latin typeface="Times New Roman" pitchFamily="18" charset="0"/>
              </a:defRPr>
            </a:lvl2pPr>
            <a:lvl3pPr marL="1142833" indent="-228567" defTabSz="966646">
              <a:defRPr sz="2000" b="1">
                <a:solidFill>
                  <a:srgbClr val="FAFD00"/>
                </a:solidFill>
                <a:latin typeface="Times New Roman" pitchFamily="18" charset="0"/>
              </a:defRPr>
            </a:lvl3pPr>
            <a:lvl4pPr marL="1599966" indent="-228567" defTabSz="966646">
              <a:defRPr sz="2000" b="1">
                <a:solidFill>
                  <a:srgbClr val="FAFD00"/>
                </a:solidFill>
                <a:latin typeface="Times New Roman" pitchFamily="18" charset="0"/>
              </a:defRPr>
            </a:lvl4pPr>
            <a:lvl5pPr marL="2057099" indent="-228567" defTabSz="966646">
              <a:defRPr sz="2000" b="1">
                <a:solidFill>
                  <a:srgbClr val="FAFD00"/>
                </a:solidFill>
                <a:latin typeface="Times New Roman" pitchFamily="18" charset="0"/>
              </a:defRPr>
            </a:lvl5pPr>
            <a:lvl6pPr marL="2514232" indent="-228567" defTabSz="966646" eaLnBrk="0" fontAlgn="base" hangingPunct="0">
              <a:spcBef>
                <a:spcPct val="0"/>
              </a:spcBef>
              <a:spcAft>
                <a:spcPct val="0"/>
              </a:spcAft>
              <a:defRPr sz="2000" b="1">
                <a:solidFill>
                  <a:srgbClr val="FAFD00"/>
                </a:solidFill>
                <a:latin typeface="Times New Roman" pitchFamily="18" charset="0"/>
              </a:defRPr>
            </a:lvl6pPr>
            <a:lvl7pPr marL="2971365" indent="-228567" defTabSz="966646" eaLnBrk="0" fontAlgn="base" hangingPunct="0">
              <a:spcBef>
                <a:spcPct val="0"/>
              </a:spcBef>
              <a:spcAft>
                <a:spcPct val="0"/>
              </a:spcAft>
              <a:defRPr sz="2000" b="1">
                <a:solidFill>
                  <a:srgbClr val="FAFD00"/>
                </a:solidFill>
                <a:latin typeface="Times New Roman" pitchFamily="18" charset="0"/>
              </a:defRPr>
            </a:lvl7pPr>
            <a:lvl8pPr marL="3428497" indent="-228567" defTabSz="966646" eaLnBrk="0" fontAlgn="base" hangingPunct="0">
              <a:spcBef>
                <a:spcPct val="0"/>
              </a:spcBef>
              <a:spcAft>
                <a:spcPct val="0"/>
              </a:spcAft>
              <a:defRPr sz="2000" b="1">
                <a:solidFill>
                  <a:srgbClr val="FAFD00"/>
                </a:solidFill>
                <a:latin typeface="Times New Roman" pitchFamily="18" charset="0"/>
              </a:defRPr>
            </a:lvl8pPr>
            <a:lvl9pPr marL="3885630" indent="-228567" defTabSz="966646" eaLnBrk="0" fontAlgn="base" hangingPunct="0">
              <a:spcBef>
                <a:spcPct val="0"/>
              </a:spcBef>
              <a:spcAft>
                <a:spcPct val="0"/>
              </a:spcAft>
              <a:defRPr sz="2000" b="1">
                <a:solidFill>
                  <a:srgbClr val="FAFD00"/>
                </a:solidFill>
                <a:latin typeface="Times New Roman" pitchFamily="18" charset="0"/>
              </a:defRPr>
            </a:lvl9pPr>
          </a:lstStyle>
          <a:p>
            <a:fld id="{52BD05C9-1463-4D92-8693-C0A510BFADAF}" type="slidenum">
              <a:rPr lang="en-US" sz="1100" b="0" smtClean="0">
                <a:solidFill>
                  <a:schemeClr val="tx1"/>
                </a:solidFill>
              </a:rPr>
              <a:pPr/>
              <a:t>61</a:t>
            </a:fld>
            <a:endParaRPr lang="en-US" sz="1100" b="0" dirty="0">
              <a:solidFill>
                <a:schemeClr val="tx1"/>
              </a:solidFill>
            </a:endParaRPr>
          </a:p>
        </p:txBody>
      </p:sp>
    </p:spTree>
    <p:extLst>
      <p:ext uri="{BB962C8B-B14F-4D97-AF65-F5344CB8AC3E}">
        <p14:creationId xmlns:p14="http://schemas.microsoft.com/office/powerpoint/2010/main" val="20021607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failures can be revealed when the observed final program state has overlap with the incorrect final program state.</a:t>
            </a:r>
          </a:p>
          <a:p>
            <a:r>
              <a:rPr lang="en-US" baseline="0" dirty="0"/>
              <a:t>The question is: should testers check the entire program state? How to observe the incorrect program state in a cost-effective manner.</a:t>
            </a:r>
          </a:p>
          <a:p>
            <a:r>
              <a:rPr lang="en-US" baseline="0" dirty="0"/>
              <a:t>Getting the overlap as big as possible and the cost as small as possible.</a:t>
            </a:r>
          </a:p>
          <a:p>
            <a:endParaRPr lang="en-US" baseline="0" dirty="0"/>
          </a:p>
          <a:p>
            <a:r>
              <a:rPr lang="en-US" baseline="0" dirty="0"/>
              <a:t>Note: a test oracle is a mechanism for determining whether a test has passed </a:t>
            </a:r>
            <a:r>
              <a:rPr lang="en-US" baseline="0"/>
              <a:t>or failed.</a:t>
            </a:r>
            <a:endParaRPr lang="en-US" dirty="0"/>
          </a:p>
        </p:txBody>
      </p:sp>
      <p:sp>
        <p:nvSpPr>
          <p:cNvPr id="4" name="Slide Number Placeholder 3"/>
          <p:cNvSpPr>
            <a:spLocks noGrp="1"/>
          </p:cNvSpPr>
          <p:nvPr>
            <p:ph type="sldNum" sz="quarter" idx="10"/>
          </p:nvPr>
        </p:nvSpPr>
        <p:spPr/>
        <p:txBody>
          <a:bodyPr/>
          <a:lstStyle/>
          <a:p>
            <a:fld id="{F34AA23D-2477-604E-A752-CB22A82737C6}" type="slidenum">
              <a:rPr lang="en-US" smtClean="0"/>
              <a:t>62</a:t>
            </a:fld>
            <a:endParaRPr lang="en-US"/>
          </a:p>
        </p:txBody>
      </p:sp>
    </p:spTree>
    <p:extLst>
      <p:ext uri="{BB962C8B-B14F-4D97-AF65-F5344CB8AC3E}">
        <p14:creationId xmlns:p14="http://schemas.microsoft.com/office/powerpoint/2010/main" val="18065675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validation:</a:t>
            </a:r>
          </a:p>
          <a:p>
            <a:pPr marL="171450" indent="-171450">
              <a:buFont typeface="Arial" panose="020B0604020202020204" pitchFamily="34" charset="0"/>
              <a:buChar char="•"/>
            </a:pPr>
            <a:r>
              <a:rPr lang="en-US" dirty="0"/>
              <a:t>Can the input include decimals?</a:t>
            </a:r>
          </a:p>
          <a:p>
            <a:pPr marL="171450" indent="-171450">
              <a:buFont typeface="Arial" panose="020B0604020202020204" pitchFamily="34" charset="0"/>
              <a:buChar char="•"/>
            </a:pPr>
            <a:r>
              <a:rPr lang="en-US" dirty="0"/>
              <a:t>What to do when a non-numeric is provided?</a:t>
            </a:r>
          </a:p>
          <a:p>
            <a:pPr marL="171450" indent="-171450">
              <a:buFont typeface="Arial" panose="020B0604020202020204" pitchFamily="34" charset="0"/>
              <a:buChar char="•"/>
            </a:pPr>
            <a:r>
              <a:rPr lang="en-US" dirty="0"/>
              <a:t>Is return a floating point?</a:t>
            </a:r>
          </a:p>
          <a:p>
            <a:pPr marL="171450" indent="-171450">
              <a:buFont typeface="Arial" panose="020B0604020202020204" pitchFamily="34" charset="0"/>
              <a:buChar char="•"/>
            </a:pPr>
            <a:r>
              <a:rPr lang="en-US" dirty="0"/>
              <a:t>How many significant digits to return, particularly for irrational numbers?</a:t>
            </a:r>
          </a:p>
          <a:p>
            <a:pPr marL="171450" indent="-171450">
              <a:buFont typeface="Arial" panose="020B0604020202020204" pitchFamily="34" charset="0"/>
              <a:buChar char="•"/>
            </a:pPr>
            <a:r>
              <a:rPr lang="en-US" dirty="0"/>
              <a:t>Negative numbers: what to return (imaginary numbers)?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To do verification:</a:t>
            </a:r>
          </a:p>
          <a:p>
            <a:pPr marL="171450" indent="-171450">
              <a:buFont typeface="Arial" panose="020B0604020202020204" pitchFamily="34" charset="0"/>
              <a:buChar char="•"/>
            </a:pPr>
            <a:r>
              <a:rPr lang="en-US" dirty="0"/>
              <a:t>Does the program behave as specified?</a:t>
            </a:r>
          </a:p>
          <a:p>
            <a:endParaRPr lang="en-US" dirty="0"/>
          </a:p>
          <a:p>
            <a:endParaRPr lang="en-US" dirty="0"/>
          </a:p>
        </p:txBody>
      </p:sp>
      <p:sp>
        <p:nvSpPr>
          <p:cNvPr id="4" name="Slide Number Placeholder 3"/>
          <p:cNvSpPr>
            <a:spLocks noGrp="1"/>
          </p:cNvSpPr>
          <p:nvPr>
            <p:ph type="sldNum" sz="quarter" idx="5"/>
          </p:nvPr>
        </p:nvSpPr>
        <p:spPr/>
        <p:txBody>
          <a:bodyPr/>
          <a:lstStyle/>
          <a:p>
            <a:fld id="{302F1741-D744-4A91-BFD6-85BB8D5D290A}" type="slidenum">
              <a:rPr lang="en-US" smtClean="0"/>
              <a:t>73</a:t>
            </a:fld>
            <a:endParaRPr lang="en-US"/>
          </a:p>
        </p:txBody>
      </p:sp>
    </p:spTree>
    <p:extLst>
      <p:ext uri="{BB962C8B-B14F-4D97-AF65-F5344CB8AC3E}">
        <p14:creationId xmlns:p14="http://schemas.microsoft.com/office/powerpoint/2010/main" val="1897498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a:ln/>
        </p:spPr>
      </p:sp>
      <p:sp>
        <p:nvSpPr>
          <p:cNvPr id="1249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49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557">
              <a:defRPr sz="2000" b="1">
                <a:solidFill>
                  <a:srgbClr val="FAFD00"/>
                </a:solidFill>
                <a:latin typeface="Times New Roman" pitchFamily="18" charset="0"/>
              </a:defRPr>
            </a:lvl1pPr>
            <a:lvl2pPr marL="742773" indent="-285682" defTabSz="966557">
              <a:defRPr sz="2000" b="1">
                <a:solidFill>
                  <a:srgbClr val="FAFD00"/>
                </a:solidFill>
                <a:latin typeface="Times New Roman" pitchFamily="18" charset="0"/>
              </a:defRPr>
            </a:lvl2pPr>
            <a:lvl3pPr marL="1142727" indent="-228546" defTabSz="966557">
              <a:defRPr sz="2000" b="1">
                <a:solidFill>
                  <a:srgbClr val="FAFD00"/>
                </a:solidFill>
                <a:latin typeface="Times New Roman" pitchFamily="18" charset="0"/>
              </a:defRPr>
            </a:lvl3pPr>
            <a:lvl4pPr marL="1599817" indent="-228546" defTabSz="966557">
              <a:defRPr sz="2000" b="1">
                <a:solidFill>
                  <a:srgbClr val="FAFD00"/>
                </a:solidFill>
                <a:latin typeface="Times New Roman" pitchFamily="18" charset="0"/>
              </a:defRPr>
            </a:lvl4pPr>
            <a:lvl5pPr marL="2056909" indent="-228546" defTabSz="966557">
              <a:defRPr sz="2000" b="1">
                <a:solidFill>
                  <a:srgbClr val="FAFD00"/>
                </a:solidFill>
                <a:latin typeface="Times New Roman" pitchFamily="18" charset="0"/>
              </a:defRPr>
            </a:lvl5pPr>
            <a:lvl6pPr marL="2513999" indent="-228546" defTabSz="966557" eaLnBrk="0" fontAlgn="base" hangingPunct="0">
              <a:spcBef>
                <a:spcPct val="0"/>
              </a:spcBef>
              <a:spcAft>
                <a:spcPct val="0"/>
              </a:spcAft>
              <a:defRPr sz="2000" b="1">
                <a:solidFill>
                  <a:srgbClr val="FAFD00"/>
                </a:solidFill>
                <a:latin typeface="Times New Roman" pitchFamily="18" charset="0"/>
              </a:defRPr>
            </a:lvl6pPr>
            <a:lvl7pPr marL="2971089" indent="-228546" defTabSz="966557" eaLnBrk="0" fontAlgn="base" hangingPunct="0">
              <a:spcBef>
                <a:spcPct val="0"/>
              </a:spcBef>
              <a:spcAft>
                <a:spcPct val="0"/>
              </a:spcAft>
              <a:defRPr sz="2000" b="1">
                <a:solidFill>
                  <a:srgbClr val="FAFD00"/>
                </a:solidFill>
                <a:latin typeface="Times New Roman" pitchFamily="18" charset="0"/>
              </a:defRPr>
            </a:lvl7pPr>
            <a:lvl8pPr marL="3428179" indent="-228546" defTabSz="966557" eaLnBrk="0" fontAlgn="base" hangingPunct="0">
              <a:spcBef>
                <a:spcPct val="0"/>
              </a:spcBef>
              <a:spcAft>
                <a:spcPct val="0"/>
              </a:spcAft>
              <a:defRPr sz="2000" b="1">
                <a:solidFill>
                  <a:srgbClr val="FAFD00"/>
                </a:solidFill>
                <a:latin typeface="Times New Roman" pitchFamily="18" charset="0"/>
              </a:defRPr>
            </a:lvl8pPr>
            <a:lvl9pPr marL="3885270" indent="-228546" defTabSz="966557" eaLnBrk="0" fontAlgn="base" hangingPunct="0">
              <a:spcBef>
                <a:spcPct val="0"/>
              </a:spcBef>
              <a:spcAft>
                <a:spcPct val="0"/>
              </a:spcAft>
              <a:defRPr sz="2000" b="1">
                <a:solidFill>
                  <a:srgbClr val="FAFD00"/>
                </a:solidFill>
                <a:latin typeface="Times New Roman" pitchFamily="18" charset="0"/>
              </a:defRPr>
            </a:lvl9pPr>
          </a:lstStyle>
          <a:p>
            <a:fld id="{47B8C6A4-7882-4ED1-BF46-611F8E8FBC50}" type="slidenum">
              <a:rPr lang="en-US" sz="1200" b="0">
                <a:solidFill>
                  <a:schemeClr val="tx1"/>
                </a:solidFill>
              </a:rPr>
              <a:pPr/>
              <a:t>16</a:t>
            </a:fld>
            <a:endParaRPr lang="en-US" sz="1200" b="0" dirty="0">
              <a:solidFill>
                <a:schemeClr val="tx1"/>
              </a:solidFill>
            </a:endParaRPr>
          </a:p>
        </p:txBody>
      </p:sp>
    </p:spTree>
    <p:extLst>
      <p:ext uri="{BB962C8B-B14F-4D97-AF65-F5344CB8AC3E}">
        <p14:creationId xmlns:p14="http://schemas.microsoft.com/office/powerpoint/2010/main" val="667798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a:ln/>
        </p:spPr>
      </p:sp>
      <p:sp>
        <p:nvSpPr>
          <p:cNvPr id="972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Note that Ammann and Offutt are very much computer science-focused with a strong emphasis on math.  While this bias permeates the book, we’ll take the relevant parts and omit the rest.</a:t>
            </a:r>
          </a:p>
        </p:txBody>
      </p:sp>
      <p:sp>
        <p:nvSpPr>
          <p:cNvPr id="972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646">
              <a:defRPr sz="2000" b="1">
                <a:solidFill>
                  <a:srgbClr val="FAFD00"/>
                </a:solidFill>
                <a:latin typeface="Times New Roman" pitchFamily="18" charset="0"/>
              </a:defRPr>
            </a:lvl1pPr>
            <a:lvl2pPr marL="742842" indent="-285708" defTabSz="966646">
              <a:defRPr sz="2000" b="1">
                <a:solidFill>
                  <a:srgbClr val="FAFD00"/>
                </a:solidFill>
                <a:latin typeface="Times New Roman" pitchFamily="18" charset="0"/>
              </a:defRPr>
            </a:lvl2pPr>
            <a:lvl3pPr marL="1142833" indent="-228567" defTabSz="966646">
              <a:defRPr sz="2000" b="1">
                <a:solidFill>
                  <a:srgbClr val="FAFD00"/>
                </a:solidFill>
                <a:latin typeface="Times New Roman" pitchFamily="18" charset="0"/>
              </a:defRPr>
            </a:lvl3pPr>
            <a:lvl4pPr marL="1599966" indent="-228567" defTabSz="966646">
              <a:defRPr sz="2000" b="1">
                <a:solidFill>
                  <a:srgbClr val="FAFD00"/>
                </a:solidFill>
                <a:latin typeface="Times New Roman" pitchFamily="18" charset="0"/>
              </a:defRPr>
            </a:lvl4pPr>
            <a:lvl5pPr marL="2057099" indent="-228567" defTabSz="966646">
              <a:defRPr sz="2000" b="1">
                <a:solidFill>
                  <a:srgbClr val="FAFD00"/>
                </a:solidFill>
                <a:latin typeface="Times New Roman" pitchFamily="18" charset="0"/>
              </a:defRPr>
            </a:lvl5pPr>
            <a:lvl6pPr marL="2514232" indent="-228567" defTabSz="966646" eaLnBrk="0" fontAlgn="base" hangingPunct="0">
              <a:spcBef>
                <a:spcPct val="0"/>
              </a:spcBef>
              <a:spcAft>
                <a:spcPct val="0"/>
              </a:spcAft>
              <a:defRPr sz="2000" b="1">
                <a:solidFill>
                  <a:srgbClr val="FAFD00"/>
                </a:solidFill>
                <a:latin typeface="Times New Roman" pitchFamily="18" charset="0"/>
              </a:defRPr>
            </a:lvl6pPr>
            <a:lvl7pPr marL="2971365" indent="-228567" defTabSz="966646" eaLnBrk="0" fontAlgn="base" hangingPunct="0">
              <a:spcBef>
                <a:spcPct val="0"/>
              </a:spcBef>
              <a:spcAft>
                <a:spcPct val="0"/>
              </a:spcAft>
              <a:defRPr sz="2000" b="1">
                <a:solidFill>
                  <a:srgbClr val="FAFD00"/>
                </a:solidFill>
                <a:latin typeface="Times New Roman" pitchFamily="18" charset="0"/>
              </a:defRPr>
            </a:lvl7pPr>
            <a:lvl8pPr marL="3428497" indent="-228567" defTabSz="966646" eaLnBrk="0" fontAlgn="base" hangingPunct="0">
              <a:spcBef>
                <a:spcPct val="0"/>
              </a:spcBef>
              <a:spcAft>
                <a:spcPct val="0"/>
              </a:spcAft>
              <a:defRPr sz="2000" b="1">
                <a:solidFill>
                  <a:srgbClr val="FAFD00"/>
                </a:solidFill>
                <a:latin typeface="Times New Roman" pitchFamily="18" charset="0"/>
              </a:defRPr>
            </a:lvl8pPr>
            <a:lvl9pPr marL="3885630" indent="-228567" defTabSz="966646" eaLnBrk="0" fontAlgn="base" hangingPunct="0">
              <a:spcBef>
                <a:spcPct val="0"/>
              </a:spcBef>
              <a:spcAft>
                <a:spcPct val="0"/>
              </a:spcAft>
              <a:defRPr sz="2000" b="1">
                <a:solidFill>
                  <a:srgbClr val="FAFD00"/>
                </a:solidFill>
                <a:latin typeface="Times New Roman" pitchFamily="18" charset="0"/>
              </a:defRPr>
            </a:lvl9pPr>
          </a:lstStyle>
          <a:p>
            <a:fld id="{E4412327-F9A8-4C82-83D7-AD07442DFF20}" type="slidenum">
              <a:rPr lang="en-US" sz="1100" b="0" smtClean="0">
                <a:solidFill>
                  <a:schemeClr val="tx1"/>
                </a:solidFill>
              </a:rPr>
              <a:pPr/>
              <a:t>74</a:t>
            </a:fld>
            <a:endParaRPr lang="en-US" sz="1100" b="0" dirty="0">
              <a:solidFill>
                <a:schemeClr val="tx1"/>
              </a:solidFill>
            </a:endParaRPr>
          </a:p>
        </p:txBody>
      </p:sp>
    </p:spTree>
    <p:extLst>
      <p:ext uri="{BB962C8B-B14F-4D97-AF65-F5344CB8AC3E}">
        <p14:creationId xmlns:p14="http://schemas.microsoft.com/office/powerpoint/2010/main" val="27350854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28-Oct-2010,</a:t>
            </a:r>
            <a:r>
              <a:rPr lang="en-US" baseline="0" dirty="0"/>
              <a:t> at GTAC, added the animation to demonstrate increasing the number of faults found early, thereby decreasing the number of faults found late, and finally saving money. Lots of it! This animation is fairly complicated … must practice first!!</a:t>
            </a:r>
            <a:endParaRPr lang="en-US" dirty="0"/>
          </a:p>
        </p:txBody>
      </p:sp>
      <p:sp>
        <p:nvSpPr>
          <p:cNvPr id="4" name="Slide Number Placeholder 3"/>
          <p:cNvSpPr>
            <a:spLocks noGrp="1"/>
          </p:cNvSpPr>
          <p:nvPr>
            <p:ph type="sldNum" sz="quarter" idx="10"/>
          </p:nvPr>
        </p:nvSpPr>
        <p:spPr/>
        <p:txBody>
          <a:bodyPr/>
          <a:lstStyle/>
          <a:p>
            <a:pPr>
              <a:defRPr/>
            </a:pPr>
            <a:fld id="{F6FB9554-397F-48F2-9E50-3D9FEE38E095}" type="slidenum">
              <a:rPr lang="zh-CN" altLang="en-US" smtClean="0"/>
              <a:pPr>
                <a:defRPr/>
              </a:pPr>
              <a:t>78</a:t>
            </a:fld>
            <a:endParaRPr lang="en-US" altLang="zh-CN"/>
          </a:p>
        </p:txBody>
      </p:sp>
    </p:spTree>
    <p:extLst>
      <p:ext uri="{BB962C8B-B14F-4D97-AF65-F5344CB8AC3E}">
        <p14:creationId xmlns:p14="http://schemas.microsoft.com/office/powerpoint/2010/main" val="14441680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F1741-D744-4A91-BFD6-85BB8D5D290A}" type="slidenum">
              <a:rPr lang="en-US" smtClean="0"/>
              <a:t>79</a:t>
            </a:fld>
            <a:endParaRPr lang="en-US"/>
          </a:p>
        </p:txBody>
      </p:sp>
    </p:spTree>
    <p:extLst>
      <p:ext uri="{BB962C8B-B14F-4D97-AF65-F5344CB8AC3E}">
        <p14:creationId xmlns:p14="http://schemas.microsoft.com/office/powerpoint/2010/main" val="25024926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6FB9554-397F-48F2-9E50-3D9FEE38E095}" type="slidenum">
              <a:rPr lang="zh-CN" altLang="en-US" smtClean="0"/>
              <a:pPr>
                <a:defRPr/>
              </a:pPr>
              <a:t>82</a:t>
            </a:fld>
            <a:endParaRPr lang="en-US" altLang="zh-CN"/>
          </a:p>
        </p:txBody>
      </p:sp>
    </p:spTree>
    <p:extLst>
      <p:ext uri="{BB962C8B-B14F-4D97-AF65-F5344CB8AC3E}">
        <p14:creationId xmlns:p14="http://schemas.microsoft.com/office/powerpoint/2010/main" val="14745985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F1741-D744-4A91-BFD6-85BB8D5D290A}" type="slidenum">
              <a:rPr lang="en-US" smtClean="0"/>
              <a:t>92</a:t>
            </a:fld>
            <a:endParaRPr lang="en-US"/>
          </a:p>
        </p:txBody>
      </p:sp>
    </p:spTree>
    <p:extLst>
      <p:ext uri="{BB962C8B-B14F-4D97-AF65-F5344CB8AC3E}">
        <p14:creationId xmlns:p14="http://schemas.microsoft.com/office/powerpoint/2010/main" val="18242372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a:ln/>
        </p:spPr>
      </p:sp>
      <p:sp>
        <p:nvSpPr>
          <p:cNvPr id="972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Note that Ammann and Offutt are very much computer science-focused with a strong emphasis on math.  While this bias permeates the book, we’ll take the relevant parts and omit the rest.</a:t>
            </a:r>
          </a:p>
        </p:txBody>
      </p:sp>
      <p:sp>
        <p:nvSpPr>
          <p:cNvPr id="972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646">
              <a:defRPr sz="2000" b="1">
                <a:solidFill>
                  <a:srgbClr val="FAFD00"/>
                </a:solidFill>
                <a:latin typeface="Times New Roman" pitchFamily="18" charset="0"/>
              </a:defRPr>
            </a:lvl1pPr>
            <a:lvl2pPr marL="742842" indent="-285708" defTabSz="966646">
              <a:defRPr sz="2000" b="1">
                <a:solidFill>
                  <a:srgbClr val="FAFD00"/>
                </a:solidFill>
                <a:latin typeface="Times New Roman" pitchFamily="18" charset="0"/>
              </a:defRPr>
            </a:lvl2pPr>
            <a:lvl3pPr marL="1142833" indent="-228567" defTabSz="966646">
              <a:defRPr sz="2000" b="1">
                <a:solidFill>
                  <a:srgbClr val="FAFD00"/>
                </a:solidFill>
                <a:latin typeface="Times New Roman" pitchFamily="18" charset="0"/>
              </a:defRPr>
            </a:lvl3pPr>
            <a:lvl4pPr marL="1599966" indent="-228567" defTabSz="966646">
              <a:defRPr sz="2000" b="1">
                <a:solidFill>
                  <a:srgbClr val="FAFD00"/>
                </a:solidFill>
                <a:latin typeface="Times New Roman" pitchFamily="18" charset="0"/>
              </a:defRPr>
            </a:lvl4pPr>
            <a:lvl5pPr marL="2057099" indent="-228567" defTabSz="966646">
              <a:defRPr sz="2000" b="1">
                <a:solidFill>
                  <a:srgbClr val="FAFD00"/>
                </a:solidFill>
                <a:latin typeface="Times New Roman" pitchFamily="18" charset="0"/>
              </a:defRPr>
            </a:lvl5pPr>
            <a:lvl6pPr marL="2514232" indent="-228567" defTabSz="966646" eaLnBrk="0" fontAlgn="base" hangingPunct="0">
              <a:spcBef>
                <a:spcPct val="0"/>
              </a:spcBef>
              <a:spcAft>
                <a:spcPct val="0"/>
              </a:spcAft>
              <a:defRPr sz="2000" b="1">
                <a:solidFill>
                  <a:srgbClr val="FAFD00"/>
                </a:solidFill>
                <a:latin typeface="Times New Roman" pitchFamily="18" charset="0"/>
              </a:defRPr>
            </a:lvl6pPr>
            <a:lvl7pPr marL="2971365" indent="-228567" defTabSz="966646" eaLnBrk="0" fontAlgn="base" hangingPunct="0">
              <a:spcBef>
                <a:spcPct val="0"/>
              </a:spcBef>
              <a:spcAft>
                <a:spcPct val="0"/>
              </a:spcAft>
              <a:defRPr sz="2000" b="1">
                <a:solidFill>
                  <a:srgbClr val="FAFD00"/>
                </a:solidFill>
                <a:latin typeface="Times New Roman" pitchFamily="18" charset="0"/>
              </a:defRPr>
            </a:lvl7pPr>
            <a:lvl8pPr marL="3428497" indent="-228567" defTabSz="966646" eaLnBrk="0" fontAlgn="base" hangingPunct="0">
              <a:spcBef>
                <a:spcPct val="0"/>
              </a:spcBef>
              <a:spcAft>
                <a:spcPct val="0"/>
              </a:spcAft>
              <a:defRPr sz="2000" b="1">
                <a:solidFill>
                  <a:srgbClr val="FAFD00"/>
                </a:solidFill>
                <a:latin typeface="Times New Roman" pitchFamily="18" charset="0"/>
              </a:defRPr>
            </a:lvl8pPr>
            <a:lvl9pPr marL="3885630" indent="-228567" defTabSz="966646" eaLnBrk="0" fontAlgn="base" hangingPunct="0">
              <a:spcBef>
                <a:spcPct val="0"/>
              </a:spcBef>
              <a:spcAft>
                <a:spcPct val="0"/>
              </a:spcAft>
              <a:defRPr sz="2000" b="1">
                <a:solidFill>
                  <a:srgbClr val="FAFD00"/>
                </a:solidFill>
                <a:latin typeface="Times New Roman" pitchFamily="18" charset="0"/>
              </a:defRPr>
            </a:lvl9pPr>
          </a:lstStyle>
          <a:p>
            <a:fld id="{E4412327-F9A8-4C82-83D7-AD07442DFF20}" type="slidenum">
              <a:rPr lang="en-US" sz="1100" b="0" smtClean="0">
                <a:solidFill>
                  <a:schemeClr val="tx1"/>
                </a:solidFill>
              </a:rPr>
              <a:pPr/>
              <a:t>96</a:t>
            </a:fld>
            <a:endParaRPr lang="en-US" sz="1100" b="0" dirty="0">
              <a:solidFill>
                <a:schemeClr val="tx1"/>
              </a:solidFill>
            </a:endParaRPr>
          </a:p>
        </p:txBody>
      </p:sp>
    </p:spTree>
    <p:extLst>
      <p:ext uri="{BB962C8B-B14F-4D97-AF65-F5344CB8AC3E}">
        <p14:creationId xmlns:p14="http://schemas.microsoft.com/office/powerpoint/2010/main" val="27350854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2F1741-D744-4A91-BFD6-85BB8D5D290A}" type="slidenum">
              <a:rPr lang="en-US" smtClean="0"/>
              <a:t>103</a:t>
            </a:fld>
            <a:endParaRPr lang="en-US"/>
          </a:p>
        </p:txBody>
      </p:sp>
    </p:spTree>
    <p:extLst>
      <p:ext uri="{BB962C8B-B14F-4D97-AF65-F5344CB8AC3E}">
        <p14:creationId xmlns:p14="http://schemas.microsoft.com/office/powerpoint/2010/main" val="11816524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F1741-D744-4A91-BFD6-85BB8D5D290A}" type="slidenum">
              <a:rPr lang="en-US" smtClean="0"/>
              <a:t>105</a:t>
            </a:fld>
            <a:endParaRPr lang="en-US"/>
          </a:p>
        </p:txBody>
      </p:sp>
    </p:spTree>
    <p:extLst>
      <p:ext uri="{BB962C8B-B14F-4D97-AF65-F5344CB8AC3E}">
        <p14:creationId xmlns:p14="http://schemas.microsoft.com/office/powerpoint/2010/main" val="17810844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F1741-D744-4A91-BFD6-85BB8D5D290A}" type="slidenum">
              <a:rPr lang="en-US" smtClean="0"/>
              <a:t>107</a:t>
            </a:fld>
            <a:endParaRPr lang="en-US"/>
          </a:p>
        </p:txBody>
      </p:sp>
    </p:spTree>
    <p:extLst>
      <p:ext uri="{BB962C8B-B14F-4D97-AF65-F5344CB8AC3E}">
        <p14:creationId xmlns:p14="http://schemas.microsoft.com/office/powerpoint/2010/main" val="15748917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2F1741-D744-4A91-BFD6-85BB8D5D290A}" type="slidenum">
              <a:rPr lang="en-US" smtClean="0"/>
              <a:t>109</a:t>
            </a:fld>
            <a:endParaRPr lang="en-US"/>
          </a:p>
        </p:txBody>
      </p:sp>
    </p:spTree>
    <p:extLst>
      <p:ext uri="{BB962C8B-B14F-4D97-AF65-F5344CB8AC3E}">
        <p14:creationId xmlns:p14="http://schemas.microsoft.com/office/powerpoint/2010/main" val="480452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a:ln/>
        </p:spPr>
      </p:sp>
      <p:sp>
        <p:nvSpPr>
          <p:cNvPr id="1259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59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557">
              <a:defRPr sz="2000" b="1">
                <a:solidFill>
                  <a:srgbClr val="FAFD00"/>
                </a:solidFill>
                <a:latin typeface="Times New Roman" pitchFamily="18" charset="0"/>
              </a:defRPr>
            </a:lvl1pPr>
            <a:lvl2pPr marL="742773" indent="-285682" defTabSz="966557">
              <a:defRPr sz="2000" b="1">
                <a:solidFill>
                  <a:srgbClr val="FAFD00"/>
                </a:solidFill>
                <a:latin typeface="Times New Roman" pitchFamily="18" charset="0"/>
              </a:defRPr>
            </a:lvl2pPr>
            <a:lvl3pPr marL="1142727" indent="-228546" defTabSz="966557">
              <a:defRPr sz="2000" b="1">
                <a:solidFill>
                  <a:srgbClr val="FAFD00"/>
                </a:solidFill>
                <a:latin typeface="Times New Roman" pitchFamily="18" charset="0"/>
              </a:defRPr>
            </a:lvl3pPr>
            <a:lvl4pPr marL="1599817" indent="-228546" defTabSz="966557">
              <a:defRPr sz="2000" b="1">
                <a:solidFill>
                  <a:srgbClr val="FAFD00"/>
                </a:solidFill>
                <a:latin typeface="Times New Roman" pitchFamily="18" charset="0"/>
              </a:defRPr>
            </a:lvl4pPr>
            <a:lvl5pPr marL="2056909" indent="-228546" defTabSz="966557">
              <a:defRPr sz="2000" b="1">
                <a:solidFill>
                  <a:srgbClr val="FAFD00"/>
                </a:solidFill>
                <a:latin typeface="Times New Roman" pitchFamily="18" charset="0"/>
              </a:defRPr>
            </a:lvl5pPr>
            <a:lvl6pPr marL="2513999" indent="-228546" defTabSz="966557" eaLnBrk="0" fontAlgn="base" hangingPunct="0">
              <a:spcBef>
                <a:spcPct val="0"/>
              </a:spcBef>
              <a:spcAft>
                <a:spcPct val="0"/>
              </a:spcAft>
              <a:defRPr sz="2000" b="1">
                <a:solidFill>
                  <a:srgbClr val="FAFD00"/>
                </a:solidFill>
                <a:latin typeface="Times New Roman" pitchFamily="18" charset="0"/>
              </a:defRPr>
            </a:lvl6pPr>
            <a:lvl7pPr marL="2971089" indent="-228546" defTabSz="966557" eaLnBrk="0" fontAlgn="base" hangingPunct="0">
              <a:spcBef>
                <a:spcPct val="0"/>
              </a:spcBef>
              <a:spcAft>
                <a:spcPct val="0"/>
              </a:spcAft>
              <a:defRPr sz="2000" b="1">
                <a:solidFill>
                  <a:srgbClr val="FAFD00"/>
                </a:solidFill>
                <a:latin typeface="Times New Roman" pitchFamily="18" charset="0"/>
              </a:defRPr>
            </a:lvl7pPr>
            <a:lvl8pPr marL="3428179" indent="-228546" defTabSz="966557" eaLnBrk="0" fontAlgn="base" hangingPunct="0">
              <a:spcBef>
                <a:spcPct val="0"/>
              </a:spcBef>
              <a:spcAft>
                <a:spcPct val="0"/>
              </a:spcAft>
              <a:defRPr sz="2000" b="1">
                <a:solidFill>
                  <a:srgbClr val="FAFD00"/>
                </a:solidFill>
                <a:latin typeface="Times New Roman" pitchFamily="18" charset="0"/>
              </a:defRPr>
            </a:lvl8pPr>
            <a:lvl9pPr marL="3885270" indent="-228546" defTabSz="966557" eaLnBrk="0" fontAlgn="base" hangingPunct="0">
              <a:spcBef>
                <a:spcPct val="0"/>
              </a:spcBef>
              <a:spcAft>
                <a:spcPct val="0"/>
              </a:spcAft>
              <a:defRPr sz="2000" b="1">
                <a:solidFill>
                  <a:srgbClr val="FAFD00"/>
                </a:solidFill>
                <a:latin typeface="Times New Roman" pitchFamily="18" charset="0"/>
              </a:defRPr>
            </a:lvl9pPr>
          </a:lstStyle>
          <a:p>
            <a:fld id="{539FF093-77DE-4EEA-9E48-ED6D7438DC41}" type="slidenum">
              <a:rPr lang="en-US" sz="1200" b="0">
                <a:solidFill>
                  <a:schemeClr val="tx1"/>
                </a:solidFill>
              </a:rPr>
              <a:pPr/>
              <a:t>17</a:t>
            </a:fld>
            <a:endParaRPr lang="en-US" sz="1200" b="0" dirty="0">
              <a:solidFill>
                <a:schemeClr val="tx1"/>
              </a:solidFill>
            </a:endParaRPr>
          </a:p>
        </p:txBody>
      </p:sp>
    </p:spTree>
    <p:extLst>
      <p:ext uri="{BB962C8B-B14F-4D97-AF65-F5344CB8AC3E}">
        <p14:creationId xmlns:p14="http://schemas.microsoft.com/office/powerpoint/2010/main" val="3797710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2F1741-D744-4A91-BFD6-85BB8D5D290A}" type="slidenum">
              <a:rPr lang="en-US" smtClean="0"/>
              <a:t>113</a:t>
            </a:fld>
            <a:endParaRPr lang="en-US"/>
          </a:p>
        </p:txBody>
      </p:sp>
    </p:spTree>
    <p:extLst>
      <p:ext uri="{BB962C8B-B14F-4D97-AF65-F5344CB8AC3E}">
        <p14:creationId xmlns:p14="http://schemas.microsoft.com/office/powerpoint/2010/main" val="41798025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a:ln/>
        </p:spPr>
      </p:sp>
      <p:sp>
        <p:nvSpPr>
          <p:cNvPr id="1064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65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557">
              <a:defRPr sz="2000" b="1">
                <a:solidFill>
                  <a:srgbClr val="FAFD00"/>
                </a:solidFill>
                <a:latin typeface="Times New Roman" pitchFamily="18" charset="0"/>
              </a:defRPr>
            </a:lvl1pPr>
            <a:lvl2pPr marL="742773" indent="-285682" defTabSz="966557">
              <a:defRPr sz="2000" b="1">
                <a:solidFill>
                  <a:srgbClr val="FAFD00"/>
                </a:solidFill>
                <a:latin typeface="Times New Roman" pitchFamily="18" charset="0"/>
              </a:defRPr>
            </a:lvl2pPr>
            <a:lvl3pPr marL="1142727" indent="-228546" defTabSz="966557">
              <a:defRPr sz="2000" b="1">
                <a:solidFill>
                  <a:srgbClr val="FAFD00"/>
                </a:solidFill>
                <a:latin typeface="Times New Roman" pitchFamily="18" charset="0"/>
              </a:defRPr>
            </a:lvl3pPr>
            <a:lvl4pPr marL="1599817" indent="-228546" defTabSz="966557">
              <a:defRPr sz="2000" b="1">
                <a:solidFill>
                  <a:srgbClr val="FAFD00"/>
                </a:solidFill>
                <a:latin typeface="Times New Roman" pitchFamily="18" charset="0"/>
              </a:defRPr>
            </a:lvl4pPr>
            <a:lvl5pPr marL="2056909" indent="-228546" defTabSz="966557">
              <a:defRPr sz="2000" b="1">
                <a:solidFill>
                  <a:srgbClr val="FAFD00"/>
                </a:solidFill>
                <a:latin typeface="Times New Roman" pitchFamily="18" charset="0"/>
              </a:defRPr>
            </a:lvl5pPr>
            <a:lvl6pPr marL="2513999" indent="-228546" defTabSz="966557" eaLnBrk="0" fontAlgn="base" hangingPunct="0">
              <a:spcBef>
                <a:spcPct val="0"/>
              </a:spcBef>
              <a:spcAft>
                <a:spcPct val="0"/>
              </a:spcAft>
              <a:defRPr sz="2000" b="1">
                <a:solidFill>
                  <a:srgbClr val="FAFD00"/>
                </a:solidFill>
                <a:latin typeface="Times New Roman" pitchFamily="18" charset="0"/>
              </a:defRPr>
            </a:lvl6pPr>
            <a:lvl7pPr marL="2971089" indent="-228546" defTabSz="966557" eaLnBrk="0" fontAlgn="base" hangingPunct="0">
              <a:spcBef>
                <a:spcPct val="0"/>
              </a:spcBef>
              <a:spcAft>
                <a:spcPct val="0"/>
              </a:spcAft>
              <a:defRPr sz="2000" b="1">
                <a:solidFill>
                  <a:srgbClr val="FAFD00"/>
                </a:solidFill>
                <a:latin typeface="Times New Roman" pitchFamily="18" charset="0"/>
              </a:defRPr>
            </a:lvl7pPr>
            <a:lvl8pPr marL="3428179" indent="-228546" defTabSz="966557" eaLnBrk="0" fontAlgn="base" hangingPunct="0">
              <a:spcBef>
                <a:spcPct val="0"/>
              </a:spcBef>
              <a:spcAft>
                <a:spcPct val="0"/>
              </a:spcAft>
              <a:defRPr sz="2000" b="1">
                <a:solidFill>
                  <a:srgbClr val="FAFD00"/>
                </a:solidFill>
                <a:latin typeface="Times New Roman" pitchFamily="18" charset="0"/>
              </a:defRPr>
            </a:lvl8pPr>
            <a:lvl9pPr marL="3885270" indent="-228546" defTabSz="966557" eaLnBrk="0" fontAlgn="base" hangingPunct="0">
              <a:spcBef>
                <a:spcPct val="0"/>
              </a:spcBef>
              <a:spcAft>
                <a:spcPct val="0"/>
              </a:spcAft>
              <a:defRPr sz="2000" b="1">
                <a:solidFill>
                  <a:srgbClr val="FAFD00"/>
                </a:solidFill>
                <a:latin typeface="Times New Roman" pitchFamily="18" charset="0"/>
              </a:defRPr>
            </a:lvl9pPr>
          </a:lstStyle>
          <a:p>
            <a:fld id="{75AAEAA8-A996-4F03-BA6E-1CA7D2C5FDA8}" type="slidenum">
              <a:rPr lang="en-US" sz="1200" b="0">
                <a:solidFill>
                  <a:schemeClr val="tx1"/>
                </a:solidFill>
              </a:rPr>
              <a:pPr/>
              <a:t>122</a:t>
            </a:fld>
            <a:endParaRPr lang="en-US" sz="1200" b="0" dirty="0">
              <a:solidFill>
                <a:schemeClr val="tx1"/>
              </a:solidFill>
            </a:endParaRPr>
          </a:p>
        </p:txBody>
      </p:sp>
    </p:spTree>
    <p:extLst>
      <p:ext uri="{BB962C8B-B14F-4D97-AF65-F5344CB8AC3E}">
        <p14:creationId xmlns:p14="http://schemas.microsoft.com/office/powerpoint/2010/main" val="19458349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TDD walkthrough OneNote</a:t>
            </a:r>
          </a:p>
        </p:txBody>
      </p:sp>
      <p:sp>
        <p:nvSpPr>
          <p:cNvPr id="4" name="Slide Number Placeholder 3"/>
          <p:cNvSpPr>
            <a:spLocks noGrp="1"/>
          </p:cNvSpPr>
          <p:nvPr>
            <p:ph type="sldNum" sz="quarter" idx="5"/>
          </p:nvPr>
        </p:nvSpPr>
        <p:spPr/>
        <p:txBody>
          <a:bodyPr/>
          <a:lstStyle/>
          <a:p>
            <a:fld id="{302F1741-D744-4A91-BFD6-85BB8D5D290A}" type="slidenum">
              <a:rPr lang="en-US" smtClean="0"/>
              <a:t>139</a:t>
            </a:fld>
            <a:endParaRPr lang="en-US"/>
          </a:p>
        </p:txBody>
      </p:sp>
    </p:spTree>
    <p:extLst>
      <p:ext uri="{BB962C8B-B14F-4D97-AF65-F5344CB8AC3E}">
        <p14:creationId xmlns:p14="http://schemas.microsoft.com/office/powerpoint/2010/main" val="12932279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TDD walkthrough OneNote</a:t>
            </a:r>
          </a:p>
        </p:txBody>
      </p:sp>
      <p:sp>
        <p:nvSpPr>
          <p:cNvPr id="4" name="Slide Number Placeholder 3"/>
          <p:cNvSpPr>
            <a:spLocks noGrp="1"/>
          </p:cNvSpPr>
          <p:nvPr>
            <p:ph type="sldNum" sz="quarter" idx="5"/>
          </p:nvPr>
        </p:nvSpPr>
        <p:spPr/>
        <p:txBody>
          <a:bodyPr/>
          <a:lstStyle/>
          <a:p>
            <a:fld id="{302F1741-D744-4A91-BFD6-85BB8D5D290A}" type="slidenum">
              <a:rPr lang="en-US" smtClean="0"/>
              <a:t>146</a:t>
            </a:fld>
            <a:endParaRPr lang="en-US"/>
          </a:p>
        </p:txBody>
      </p:sp>
    </p:spTree>
    <p:extLst>
      <p:ext uri="{BB962C8B-B14F-4D97-AF65-F5344CB8AC3E}">
        <p14:creationId xmlns:p14="http://schemas.microsoft.com/office/powerpoint/2010/main" val="1133950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2F1741-D744-4A91-BFD6-85BB8D5D290A}" type="slidenum">
              <a:rPr lang="en-US" smtClean="0"/>
              <a:t>158</a:t>
            </a:fld>
            <a:endParaRPr lang="en-US"/>
          </a:p>
        </p:txBody>
      </p:sp>
    </p:spTree>
    <p:extLst>
      <p:ext uri="{BB962C8B-B14F-4D97-AF65-F5344CB8AC3E}">
        <p14:creationId xmlns:p14="http://schemas.microsoft.com/office/powerpoint/2010/main" val="20086175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2F1741-D744-4A91-BFD6-85BB8D5D290A}" type="slidenum">
              <a:rPr lang="en-US" smtClean="0"/>
              <a:t>238</a:t>
            </a:fld>
            <a:endParaRPr lang="en-US"/>
          </a:p>
        </p:txBody>
      </p:sp>
    </p:spTree>
    <p:extLst>
      <p:ext uri="{BB962C8B-B14F-4D97-AF65-F5344CB8AC3E}">
        <p14:creationId xmlns:p14="http://schemas.microsoft.com/office/powerpoint/2010/main" val="1947144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2F1741-D744-4A91-BFD6-85BB8D5D290A}" type="slidenum">
              <a:rPr lang="en-US" smtClean="0"/>
              <a:t>249</a:t>
            </a:fld>
            <a:endParaRPr lang="en-US"/>
          </a:p>
        </p:txBody>
      </p:sp>
    </p:spTree>
    <p:extLst>
      <p:ext uri="{BB962C8B-B14F-4D97-AF65-F5344CB8AC3E}">
        <p14:creationId xmlns:p14="http://schemas.microsoft.com/office/powerpoint/2010/main" val="2085598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2F1741-D744-4A91-BFD6-85BB8D5D290A}" type="slidenum">
              <a:rPr lang="en-US" smtClean="0"/>
              <a:t>263</a:t>
            </a:fld>
            <a:endParaRPr lang="en-US"/>
          </a:p>
        </p:txBody>
      </p:sp>
    </p:spTree>
    <p:extLst>
      <p:ext uri="{BB962C8B-B14F-4D97-AF65-F5344CB8AC3E}">
        <p14:creationId xmlns:p14="http://schemas.microsoft.com/office/powerpoint/2010/main" val="15007772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2F1741-D744-4A91-BFD6-85BB8D5D290A}" type="slidenum">
              <a:rPr lang="en-US" smtClean="0"/>
              <a:t>285</a:t>
            </a:fld>
            <a:endParaRPr lang="en-US"/>
          </a:p>
        </p:txBody>
      </p:sp>
    </p:spTree>
    <p:extLst>
      <p:ext uri="{BB962C8B-B14F-4D97-AF65-F5344CB8AC3E}">
        <p14:creationId xmlns:p14="http://schemas.microsoft.com/office/powerpoint/2010/main" val="28638080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F1741-D744-4A91-BFD6-85BB8D5D290A}" type="slidenum">
              <a:rPr lang="en-US" smtClean="0"/>
              <a:t>289</a:t>
            </a:fld>
            <a:endParaRPr lang="en-US"/>
          </a:p>
        </p:txBody>
      </p:sp>
    </p:spTree>
    <p:extLst>
      <p:ext uri="{BB962C8B-B14F-4D97-AF65-F5344CB8AC3E}">
        <p14:creationId xmlns:p14="http://schemas.microsoft.com/office/powerpoint/2010/main" val="2376185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a:ln/>
        </p:spPr>
      </p:sp>
      <p:sp>
        <p:nvSpPr>
          <p:cNvPr id="1269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69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557">
              <a:defRPr sz="2000" b="1">
                <a:solidFill>
                  <a:srgbClr val="FAFD00"/>
                </a:solidFill>
                <a:latin typeface="Times New Roman" pitchFamily="18" charset="0"/>
              </a:defRPr>
            </a:lvl1pPr>
            <a:lvl2pPr marL="742773" indent="-285682" defTabSz="966557">
              <a:defRPr sz="2000" b="1">
                <a:solidFill>
                  <a:srgbClr val="FAFD00"/>
                </a:solidFill>
                <a:latin typeface="Times New Roman" pitchFamily="18" charset="0"/>
              </a:defRPr>
            </a:lvl2pPr>
            <a:lvl3pPr marL="1142727" indent="-228546" defTabSz="966557">
              <a:defRPr sz="2000" b="1">
                <a:solidFill>
                  <a:srgbClr val="FAFD00"/>
                </a:solidFill>
                <a:latin typeface="Times New Roman" pitchFamily="18" charset="0"/>
              </a:defRPr>
            </a:lvl3pPr>
            <a:lvl4pPr marL="1599817" indent="-228546" defTabSz="966557">
              <a:defRPr sz="2000" b="1">
                <a:solidFill>
                  <a:srgbClr val="FAFD00"/>
                </a:solidFill>
                <a:latin typeface="Times New Roman" pitchFamily="18" charset="0"/>
              </a:defRPr>
            </a:lvl4pPr>
            <a:lvl5pPr marL="2056909" indent="-228546" defTabSz="966557">
              <a:defRPr sz="2000" b="1">
                <a:solidFill>
                  <a:srgbClr val="FAFD00"/>
                </a:solidFill>
                <a:latin typeface="Times New Roman" pitchFamily="18" charset="0"/>
              </a:defRPr>
            </a:lvl5pPr>
            <a:lvl6pPr marL="2513999" indent="-228546" defTabSz="966557" eaLnBrk="0" fontAlgn="base" hangingPunct="0">
              <a:spcBef>
                <a:spcPct val="0"/>
              </a:spcBef>
              <a:spcAft>
                <a:spcPct val="0"/>
              </a:spcAft>
              <a:defRPr sz="2000" b="1">
                <a:solidFill>
                  <a:srgbClr val="FAFD00"/>
                </a:solidFill>
                <a:latin typeface="Times New Roman" pitchFamily="18" charset="0"/>
              </a:defRPr>
            </a:lvl6pPr>
            <a:lvl7pPr marL="2971089" indent="-228546" defTabSz="966557" eaLnBrk="0" fontAlgn="base" hangingPunct="0">
              <a:spcBef>
                <a:spcPct val="0"/>
              </a:spcBef>
              <a:spcAft>
                <a:spcPct val="0"/>
              </a:spcAft>
              <a:defRPr sz="2000" b="1">
                <a:solidFill>
                  <a:srgbClr val="FAFD00"/>
                </a:solidFill>
                <a:latin typeface="Times New Roman" pitchFamily="18" charset="0"/>
              </a:defRPr>
            </a:lvl7pPr>
            <a:lvl8pPr marL="3428179" indent="-228546" defTabSz="966557" eaLnBrk="0" fontAlgn="base" hangingPunct="0">
              <a:spcBef>
                <a:spcPct val="0"/>
              </a:spcBef>
              <a:spcAft>
                <a:spcPct val="0"/>
              </a:spcAft>
              <a:defRPr sz="2000" b="1">
                <a:solidFill>
                  <a:srgbClr val="FAFD00"/>
                </a:solidFill>
                <a:latin typeface="Times New Roman" pitchFamily="18" charset="0"/>
              </a:defRPr>
            </a:lvl8pPr>
            <a:lvl9pPr marL="3885270" indent="-228546" defTabSz="966557" eaLnBrk="0" fontAlgn="base" hangingPunct="0">
              <a:spcBef>
                <a:spcPct val="0"/>
              </a:spcBef>
              <a:spcAft>
                <a:spcPct val="0"/>
              </a:spcAft>
              <a:defRPr sz="2000" b="1">
                <a:solidFill>
                  <a:srgbClr val="FAFD00"/>
                </a:solidFill>
                <a:latin typeface="Times New Roman" pitchFamily="18" charset="0"/>
              </a:defRPr>
            </a:lvl9pPr>
          </a:lstStyle>
          <a:p>
            <a:fld id="{6264078F-FE4B-4656-9E68-9DD4C4A1D576}" type="slidenum">
              <a:rPr lang="en-US" sz="1200" b="0">
                <a:solidFill>
                  <a:schemeClr val="tx1"/>
                </a:solidFill>
              </a:rPr>
              <a:pPr/>
              <a:t>18</a:t>
            </a:fld>
            <a:endParaRPr lang="en-US" sz="1200" b="0" dirty="0">
              <a:solidFill>
                <a:schemeClr val="tx1"/>
              </a:solidFill>
            </a:endParaRPr>
          </a:p>
        </p:txBody>
      </p:sp>
    </p:spTree>
    <p:extLst>
      <p:ext uri="{BB962C8B-B14F-4D97-AF65-F5344CB8AC3E}">
        <p14:creationId xmlns:p14="http://schemas.microsoft.com/office/powerpoint/2010/main" val="22205280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2F1741-D744-4A91-BFD6-85BB8D5D290A}" type="slidenum">
              <a:rPr lang="en-US" smtClean="0"/>
              <a:t>293</a:t>
            </a:fld>
            <a:endParaRPr lang="en-US"/>
          </a:p>
        </p:txBody>
      </p:sp>
    </p:spTree>
    <p:extLst>
      <p:ext uri="{BB962C8B-B14F-4D97-AF65-F5344CB8AC3E}">
        <p14:creationId xmlns:p14="http://schemas.microsoft.com/office/powerpoint/2010/main" val="194714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a:ln/>
        </p:spPr>
      </p:sp>
      <p:sp>
        <p:nvSpPr>
          <p:cNvPr id="1280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80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557">
              <a:defRPr sz="2000" b="1">
                <a:solidFill>
                  <a:srgbClr val="FAFD00"/>
                </a:solidFill>
                <a:latin typeface="Times New Roman" pitchFamily="18" charset="0"/>
              </a:defRPr>
            </a:lvl1pPr>
            <a:lvl2pPr marL="742773" indent="-285682" defTabSz="966557">
              <a:defRPr sz="2000" b="1">
                <a:solidFill>
                  <a:srgbClr val="FAFD00"/>
                </a:solidFill>
                <a:latin typeface="Times New Roman" pitchFamily="18" charset="0"/>
              </a:defRPr>
            </a:lvl2pPr>
            <a:lvl3pPr marL="1142727" indent="-228546" defTabSz="966557">
              <a:defRPr sz="2000" b="1">
                <a:solidFill>
                  <a:srgbClr val="FAFD00"/>
                </a:solidFill>
                <a:latin typeface="Times New Roman" pitchFamily="18" charset="0"/>
              </a:defRPr>
            </a:lvl3pPr>
            <a:lvl4pPr marL="1599817" indent="-228546" defTabSz="966557">
              <a:defRPr sz="2000" b="1">
                <a:solidFill>
                  <a:srgbClr val="FAFD00"/>
                </a:solidFill>
                <a:latin typeface="Times New Roman" pitchFamily="18" charset="0"/>
              </a:defRPr>
            </a:lvl4pPr>
            <a:lvl5pPr marL="2056909" indent="-228546" defTabSz="966557">
              <a:defRPr sz="2000" b="1">
                <a:solidFill>
                  <a:srgbClr val="FAFD00"/>
                </a:solidFill>
                <a:latin typeface="Times New Roman" pitchFamily="18" charset="0"/>
              </a:defRPr>
            </a:lvl5pPr>
            <a:lvl6pPr marL="2513999" indent="-228546" defTabSz="966557" eaLnBrk="0" fontAlgn="base" hangingPunct="0">
              <a:spcBef>
                <a:spcPct val="0"/>
              </a:spcBef>
              <a:spcAft>
                <a:spcPct val="0"/>
              </a:spcAft>
              <a:defRPr sz="2000" b="1">
                <a:solidFill>
                  <a:srgbClr val="FAFD00"/>
                </a:solidFill>
                <a:latin typeface="Times New Roman" pitchFamily="18" charset="0"/>
              </a:defRPr>
            </a:lvl6pPr>
            <a:lvl7pPr marL="2971089" indent="-228546" defTabSz="966557" eaLnBrk="0" fontAlgn="base" hangingPunct="0">
              <a:spcBef>
                <a:spcPct val="0"/>
              </a:spcBef>
              <a:spcAft>
                <a:spcPct val="0"/>
              </a:spcAft>
              <a:defRPr sz="2000" b="1">
                <a:solidFill>
                  <a:srgbClr val="FAFD00"/>
                </a:solidFill>
                <a:latin typeface="Times New Roman" pitchFamily="18" charset="0"/>
              </a:defRPr>
            </a:lvl7pPr>
            <a:lvl8pPr marL="3428179" indent="-228546" defTabSz="966557" eaLnBrk="0" fontAlgn="base" hangingPunct="0">
              <a:spcBef>
                <a:spcPct val="0"/>
              </a:spcBef>
              <a:spcAft>
                <a:spcPct val="0"/>
              </a:spcAft>
              <a:defRPr sz="2000" b="1">
                <a:solidFill>
                  <a:srgbClr val="FAFD00"/>
                </a:solidFill>
                <a:latin typeface="Times New Roman" pitchFamily="18" charset="0"/>
              </a:defRPr>
            </a:lvl8pPr>
            <a:lvl9pPr marL="3885270" indent="-228546" defTabSz="966557" eaLnBrk="0" fontAlgn="base" hangingPunct="0">
              <a:spcBef>
                <a:spcPct val="0"/>
              </a:spcBef>
              <a:spcAft>
                <a:spcPct val="0"/>
              </a:spcAft>
              <a:defRPr sz="2000" b="1">
                <a:solidFill>
                  <a:srgbClr val="FAFD00"/>
                </a:solidFill>
                <a:latin typeface="Times New Roman" pitchFamily="18" charset="0"/>
              </a:defRPr>
            </a:lvl9pPr>
          </a:lstStyle>
          <a:p>
            <a:fld id="{E5BAE39E-47E4-4CC3-85A8-14F1A9589D19}" type="slidenum">
              <a:rPr lang="en-US" sz="1200" b="0">
                <a:solidFill>
                  <a:schemeClr val="tx1"/>
                </a:solidFill>
              </a:rPr>
              <a:pPr/>
              <a:t>19</a:t>
            </a:fld>
            <a:endParaRPr lang="en-US" sz="1200" b="0" dirty="0">
              <a:solidFill>
                <a:schemeClr val="tx1"/>
              </a:solidFill>
            </a:endParaRPr>
          </a:p>
        </p:txBody>
      </p:sp>
    </p:spTree>
    <p:extLst>
      <p:ext uri="{BB962C8B-B14F-4D97-AF65-F5344CB8AC3E}">
        <p14:creationId xmlns:p14="http://schemas.microsoft.com/office/powerpoint/2010/main" val="42591992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a:ln/>
        </p:spPr>
      </p:sp>
      <p:sp>
        <p:nvSpPr>
          <p:cNvPr id="1290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90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557">
              <a:defRPr sz="2000" b="1">
                <a:solidFill>
                  <a:srgbClr val="FAFD00"/>
                </a:solidFill>
                <a:latin typeface="Times New Roman" pitchFamily="18" charset="0"/>
              </a:defRPr>
            </a:lvl1pPr>
            <a:lvl2pPr marL="742773" indent="-285682" defTabSz="966557">
              <a:defRPr sz="2000" b="1">
                <a:solidFill>
                  <a:srgbClr val="FAFD00"/>
                </a:solidFill>
                <a:latin typeface="Times New Roman" pitchFamily="18" charset="0"/>
              </a:defRPr>
            </a:lvl2pPr>
            <a:lvl3pPr marL="1142727" indent="-228546" defTabSz="966557">
              <a:defRPr sz="2000" b="1">
                <a:solidFill>
                  <a:srgbClr val="FAFD00"/>
                </a:solidFill>
                <a:latin typeface="Times New Roman" pitchFamily="18" charset="0"/>
              </a:defRPr>
            </a:lvl3pPr>
            <a:lvl4pPr marL="1599817" indent="-228546" defTabSz="966557">
              <a:defRPr sz="2000" b="1">
                <a:solidFill>
                  <a:srgbClr val="FAFD00"/>
                </a:solidFill>
                <a:latin typeface="Times New Roman" pitchFamily="18" charset="0"/>
              </a:defRPr>
            </a:lvl4pPr>
            <a:lvl5pPr marL="2056909" indent="-228546" defTabSz="966557">
              <a:defRPr sz="2000" b="1">
                <a:solidFill>
                  <a:srgbClr val="FAFD00"/>
                </a:solidFill>
                <a:latin typeface="Times New Roman" pitchFamily="18" charset="0"/>
              </a:defRPr>
            </a:lvl5pPr>
            <a:lvl6pPr marL="2513999" indent="-228546" defTabSz="966557" eaLnBrk="0" fontAlgn="base" hangingPunct="0">
              <a:spcBef>
                <a:spcPct val="0"/>
              </a:spcBef>
              <a:spcAft>
                <a:spcPct val="0"/>
              </a:spcAft>
              <a:defRPr sz="2000" b="1">
                <a:solidFill>
                  <a:srgbClr val="FAFD00"/>
                </a:solidFill>
                <a:latin typeface="Times New Roman" pitchFamily="18" charset="0"/>
              </a:defRPr>
            </a:lvl6pPr>
            <a:lvl7pPr marL="2971089" indent="-228546" defTabSz="966557" eaLnBrk="0" fontAlgn="base" hangingPunct="0">
              <a:spcBef>
                <a:spcPct val="0"/>
              </a:spcBef>
              <a:spcAft>
                <a:spcPct val="0"/>
              </a:spcAft>
              <a:defRPr sz="2000" b="1">
                <a:solidFill>
                  <a:srgbClr val="FAFD00"/>
                </a:solidFill>
                <a:latin typeface="Times New Roman" pitchFamily="18" charset="0"/>
              </a:defRPr>
            </a:lvl7pPr>
            <a:lvl8pPr marL="3428179" indent="-228546" defTabSz="966557" eaLnBrk="0" fontAlgn="base" hangingPunct="0">
              <a:spcBef>
                <a:spcPct val="0"/>
              </a:spcBef>
              <a:spcAft>
                <a:spcPct val="0"/>
              </a:spcAft>
              <a:defRPr sz="2000" b="1">
                <a:solidFill>
                  <a:srgbClr val="FAFD00"/>
                </a:solidFill>
                <a:latin typeface="Times New Roman" pitchFamily="18" charset="0"/>
              </a:defRPr>
            </a:lvl8pPr>
            <a:lvl9pPr marL="3885270" indent="-228546" defTabSz="966557" eaLnBrk="0" fontAlgn="base" hangingPunct="0">
              <a:spcBef>
                <a:spcPct val="0"/>
              </a:spcBef>
              <a:spcAft>
                <a:spcPct val="0"/>
              </a:spcAft>
              <a:defRPr sz="2000" b="1">
                <a:solidFill>
                  <a:srgbClr val="FAFD00"/>
                </a:solidFill>
                <a:latin typeface="Times New Roman" pitchFamily="18" charset="0"/>
              </a:defRPr>
            </a:lvl9pPr>
          </a:lstStyle>
          <a:p>
            <a:fld id="{E11115EC-066B-47F5-A3AE-B4E35BE54408}" type="slidenum">
              <a:rPr lang="en-US" sz="1200" b="0">
                <a:solidFill>
                  <a:schemeClr val="tx1"/>
                </a:solidFill>
              </a:rPr>
              <a:pPr/>
              <a:t>20</a:t>
            </a:fld>
            <a:endParaRPr lang="en-US" sz="1200" b="0" dirty="0">
              <a:solidFill>
                <a:schemeClr val="tx1"/>
              </a:solidFill>
            </a:endParaRPr>
          </a:p>
        </p:txBody>
      </p:sp>
    </p:spTree>
    <p:extLst>
      <p:ext uri="{BB962C8B-B14F-4D97-AF65-F5344CB8AC3E}">
        <p14:creationId xmlns:p14="http://schemas.microsoft.com/office/powerpoint/2010/main" val="1311946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a:ln/>
        </p:spPr>
      </p:sp>
      <p:sp>
        <p:nvSpPr>
          <p:cNvPr id="1300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00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557">
              <a:defRPr sz="2000" b="1">
                <a:solidFill>
                  <a:srgbClr val="FAFD00"/>
                </a:solidFill>
                <a:latin typeface="Times New Roman" pitchFamily="18" charset="0"/>
              </a:defRPr>
            </a:lvl1pPr>
            <a:lvl2pPr marL="742773" indent="-285682" defTabSz="966557">
              <a:defRPr sz="2000" b="1">
                <a:solidFill>
                  <a:srgbClr val="FAFD00"/>
                </a:solidFill>
                <a:latin typeface="Times New Roman" pitchFamily="18" charset="0"/>
              </a:defRPr>
            </a:lvl2pPr>
            <a:lvl3pPr marL="1142727" indent="-228546" defTabSz="966557">
              <a:defRPr sz="2000" b="1">
                <a:solidFill>
                  <a:srgbClr val="FAFD00"/>
                </a:solidFill>
                <a:latin typeface="Times New Roman" pitchFamily="18" charset="0"/>
              </a:defRPr>
            </a:lvl3pPr>
            <a:lvl4pPr marL="1599817" indent="-228546" defTabSz="966557">
              <a:defRPr sz="2000" b="1">
                <a:solidFill>
                  <a:srgbClr val="FAFD00"/>
                </a:solidFill>
                <a:latin typeface="Times New Roman" pitchFamily="18" charset="0"/>
              </a:defRPr>
            </a:lvl4pPr>
            <a:lvl5pPr marL="2056909" indent="-228546" defTabSz="966557">
              <a:defRPr sz="2000" b="1">
                <a:solidFill>
                  <a:srgbClr val="FAFD00"/>
                </a:solidFill>
                <a:latin typeface="Times New Roman" pitchFamily="18" charset="0"/>
              </a:defRPr>
            </a:lvl5pPr>
            <a:lvl6pPr marL="2513999" indent="-228546" defTabSz="966557" eaLnBrk="0" fontAlgn="base" hangingPunct="0">
              <a:spcBef>
                <a:spcPct val="0"/>
              </a:spcBef>
              <a:spcAft>
                <a:spcPct val="0"/>
              </a:spcAft>
              <a:defRPr sz="2000" b="1">
                <a:solidFill>
                  <a:srgbClr val="FAFD00"/>
                </a:solidFill>
                <a:latin typeface="Times New Roman" pitchFamily="18" charset="0"/>
              </a:defRPr>
            </a:lvl6pPr>
            <a:lvl7pPr marL="2971089" indent="-228546" defTabSz="966557" eaLnBrk="0" fontAlgn="base" hangingPunct="0">
              <a:spcBef>
                <a:spcPct val="0"/>
              </a:spcBef>
              <a:spcAft>
                <a:spcPct val="0"/>
              </a:spcAft>
              <a:defRPr sz="2000" b="1">
                <a:solidFill>
                  <a:srgbClr val="FAFD00"/>
                </a:solidFill>
                <a:latin typeface="Times New Roman" pitchFamily="18" charset="0"/>
              </a:defRPr>
            </a:lvl7pPr>
            <a:lvl8pPr marL="3428179" indent="-228546" defTabSz="966557" eaLnBrk="0" fontAlgn="base" hangingPunct="0">
              <a:spcBef>
                <a:spcPct val="0"/>
              </a:spcBef>
              <a:spcAft>
                <a:spcPct val="0"/>
              </a:spcAft>
              <a:defRPr sz="2000" b="1">
                <a:solidFill>
                  <a:srgbClr val="FAFD00"/>
                </a:solidFill>
                <a:latin typeface="Times New Roman" pitchFamily="18" charset="0"/>
              </a:defRPr>
            </a:lvl8pPr>
            <a:lvl9pPr marL="3885270" indent="-228546" defTabSz="966557" eaLnBrk="0" fontAlgn="base" hangingPunct="0">
              <a:spcBef>
                <a:spcPct val="0"/>
              </a:spcBef>
              <a:spcAft>
                <a:spcPct val="0"/>
              </a:spcAft>
              <a:defRPr sz="2000" b="1">
                <a:solidFill>
                  <a:srgbClr val="FAFD00"/>
                </a:solidFill>
                <a:latin typeface="Times New Roman" pitchFamily="18" charset="0"/>
              </a:defRPr>
            </a:lvl9pPr>
          </a:lstStyle>
          <a:p>
            <a:fld id="{C49A233B-3A20-4DCE-838A-11417D8A9314}" type="slidenum">
              <a:rPr lang="en-US" sz="1200" b="0">
                <a:solidFill>
                  <a:schemeClr val="tx1"/>
                </a:solidFill>
              </a:rPr>
              <a:pPr/>
              <a:t>21</a:t>
            </a:fld>
            <a:endParaRPr lang="en-US" sz="1200" b="0" dirty="0">
              <a:solidFill>
                <a:schemeClr val="tx1"/>
              </a:solidFill>
            </a:endParaRPr>
          </a:p>
        </p:txBody>
      </p:sp>
    </p:spTree>
    <p:extLst>
      <p:ext uri="{BB962C8B-B14F-4D97-AF65-F5344CB8AC3E}">
        <p14:creationId xmlns:p14="http://schemas.microsoft.com/office/powerpoint/2010/main" val="2274311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03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557">
              <a:defRPr sz="2000" b="1">
                <a:solidFill>
                  <a:srgbClr val="FAFD00"/>
                </a:solidFill>
                <a:latin typeface="Times New Roman" pitchFamily="18" charset="0"/>
              </a:defRPr>
            </a:lvl1pPr>
            <a:lvl2pPr marL="742773" indent="-285682" defTabSz="966557">
              <a:defRPr sz="2000" b="1">
                <a:solidFill>
                  <a:srgbClr val="FAFD00"/>
                </a:solidFill>
                <a:latin typeface="Times New Roman" pitchFamily="18" charset="0"/>
              </a:defRPr>
            </a:lvl2pPr>
            <a:lvl3pPr marL="1142727" indent="-228546" defTabSz="966557">
              <a:defRPr sz="2000" b="1">
                <a:solidFill>
                  <a:srgbClr val="FAFD00"/>
                </a:solidFill>
                <a:latin typeface="Times New Roman" pitchFamily="18" charset="0"/>
              </a:defRPr>
            </a:lvl3pPr>
            <a:lvl4pPr marL="1599817" indent="-228546" defTabSz="966557">
              <a:defRPr sz="2000" b="1">
                <a:solidFill>
                  <a:srgbClr val="FAFD00"/>
                </a:solidFill>
                <a:latin typeface="Times New Roman" pitchFamily="18" charset="0"/>
              </a:defRPr>
            </a:lvl4pPr>
            <a:lvl5pPr marL="2056909" indent="-228546" defTabSz="966557">
              <a:defRPr sz="2000" b="1">
                <a:solidFill>
                  <a:srgbClr val="FAFD00"/>
                </a:solidFill>
                <a:latin typeface="Times New Roman" pitchFamily="18" charset="0"/>
              </a:defRPr>
            </a:lvl5pPr>
            <a:lvl6pPr marL="2513999" indent="-228546" defTabSz="966557" eaLnBrk="0" fontAlgn="base" hangingPunct="0">
              <a:spcBef>
                <a:spcPct val="0"/>
              </a:spcBef>
              <a:spcAft>
                <a:spcPct val="0"/>
              </a:spcAft>
              <a:defRPr sz="2000" b="1">
                <a:solidFill>
                  <a:srgbClr val="FAFD00"/>
                </a:solidFill>
                <a:latin typeface="Times New Roman" pitchFamily="18" charset="0"/>
              </a:defRPr>
            </a:lvl6pPr>
            <a:lvl7pPr marL="2971089" indent="-228546" defTabSz="966557" eaLnBrk="0" fontAlgn="base" hangingPunct="0">
              <a:spcBef>
                <a:spcPct val="0"/>
              </a:spcBef>
              <a:spcAft>
                <a:spcPct val="0"/>
              </a:spcAft>
              <a:defRPr sz="2000" b="1">
                <a:solidFill>
                  <a:srgbClr val="FAFD00"/>
                </a:solidFill>
                <a:latin typeface="Times New Roman" pitchFamily="18" charset="0"/>
              </a:defRPr>
            </a:lvl7pPr>
            <a:lvl8pPr marL="3428179" indent="-228546" defTabSz="966557" eaLnBrk="0" fontAlgn="base" hangingPunct="0">
              <a:spcBef>
                <a:spcPct val="0"/>
              </a:spcBef>
              <a:spcAft>
                <a:spcPct val="0"/>
              </a:spcAft>
              <a:defRPr sz="2000" b="1">
                <a:solidFill>
                  <a:srgbClr val="FAFD00"/>
                </a:solidFill>
                <a:latin typeface="Times New Roman" pitchFamily="18" charset="0"/>
              </a:defRPr>
            </a:lvl8pPr>
            <a:lvl9pPr marL="3885270" indent="-228546" defTabSz="966557" eaLnBrk="0" fontAlgn="base" hangingPunct="0">
              <a:spcBef>
                <a:spcPct val="0"/>
              </a:spcBef>
              <a:spcAft>
                <a:spcPct val="0"/>
              </a:spcAft>
              <a:defRPr sz="2000" b="1">
                <a:solidFill>
                  <a:srgbClr val="FAFD00"/>
                </a:solidFill>
                <a:latin typeface="Times New Roman" pitchFamily="18" charset="0"/>
              </a:defRPr>
            </a:lvl9pPr>
          </a:lstStyle>
          <a:p>
            <a:fld id="{1BA4DD20-5A92-49F1-82CF-E5463814DFE1}" type="slidenum">
              <a:rPr lang="en-US" sz="1200" b="0">
                <a:solidFill>
                  <a:schemeClr val="tx1"/>
                </a:solidFill>
              </a:rPr>
              <a:pPr/>
              <a:t>23</a:t>
            </a:fld>
            <a:endParaRPr lang="en-US" sz="1200" b="0" dirty="0">
              <a:solidFill>
                <a:schemeClr val="tx1"/>
              </a:solidFill>
            </a:endParaRPr>
          </a:p>
        </p:txBody>
      </p:sp>
    </p:spTree>
    <p:extLst>
      <p:ext uri="{BB962C8B-B14F-4D97-AF65-F5344CB8AC3E}">
        <p14:creationId xmlns:p14="http://schemas.microsoft.com/office/powerpoint/2010/main" val="1126087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ln/>
        </p:spPr>
      </p:sp>
      <p:sp>
        <p:nvSpPr>
          <p:cNvPr id="1013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13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557">
              <a:defRPr sz="2000" b="1">
                <a:solidFill>
                  <a:srgbClr val="FAFD00"/>
                </a:solidFill>
                <a:latin typeface="Times New Roman" pitchFamily="18" charset="0"/>
              </a:defRPr>
            </a:lvl1pPr>
            <a:lvl2pPr marL="742773" indent="-285682" defTabSz="966557">
              <a:defRPr sz="2000" b="1">
                <a:solidFill>
                  <a:srgbClr val="FAFD00"/>
                </a:solidFill>
                <a:latin typeface="Times New Roman" pitchFamily="18" charset="0"/>
              </a:defRPr>
            </a:lvl2pPr>
            <a:lvl3pPr marL="1142727" indent="-228546" defTabSz="966557">
              <a:defRPr sz="2000" b="1">
                <a:solidFill>
                  <a:srgbClr val="FAFD00"/>
                </a:solidFill>
                <a:latin typeface="Times New Roman" pitchFamily="18" charset="0"/>
              </a:defRPr>
            </a:lvl3pPr>
            <a:lvl4pPr marL="1599817" indent="-228546" defTabSz="966557">
              <a:defRPr sz="2000" b="1">
                <a:solidFill>
                  <a:srgbClr val="FAFD00"/>
                </a:solidFill>
                <a:latin typeface="Times New Roman" pitchFamily="18" charset="0"/>
              </a:defRPr>
            </a:lvl4pPr>
            <a:lvl5pPr marL="2056909" indent="-228546" defTabSz="966557">
              <a:defRPr sz="2000" b="1">
                <a:solidFill>
                  <a:srgbClr val="FAFD00"/>
                </a:solidFill>
                <a:latin typeface="Times New Roman" pitchFamily="18" charset="0"/>
              </a:defRPr>
            </a:lvl5pPr>
            <a:lvl6pPr marL="2513999" indent="-228546" defTabSz="966557" eaLnBrk="0" fontAlgn="base" hangingPunct="0">
              <a:spcBef>
                <a:spcPct val="0"/>
              </a:spcBef>
              <a:spcAft>
                <a:spcPct val="0"/>
              </a:spcAft>
              <a:defRPr sz="2000" b="1">
                <a:solidFill>
                  <a:srgbClr val="FAFD00"/>
                </a:solidFill>
                <a:latin typeface="Times New Roman" pitchFamily="18" charset="0"/>
              </a:defRPr>
            </a:lvl6pPr>
            <a:lvl7pPr marL="2971089" indent="-228546" defTabSz="966557" eaLnBrk="0" fontAlgn="base" hangingPunct="0">
              <a:spcBef>
                <a:spcPct val="0"/>
              </a:spcBef>
              <a:spcAft>
                <a:spcPct val="0"/>
              </a:spcAft>
              <a:defRPr sz="2000" b="1">
                <a:solidFill>
                  <a:srgbClr val="FAFD00"/>
                </a:solidFill>
                <a:latin typeface="Times New Roman" pitchFamily="18" charset="0"/>
              </a:defRPr>
            </a:lvl7pPr>
            <a:lvl8pPr marL="3428179" indent="-228546" defTabSz="966557" eaLnBrk="0" fontAlgn="base" hangingPunct="0">
              <a:spcBef>
                <a:spcPct val="0"/>
              </a:spcBef>
              <a:spcAft>
                <a:spcPct val="0"/>
              </a:spcAft>
              <a:defRPr sz="2000" b="1">
                <a:solidFill>
                  <a:srgbClr val="FAFD00"/>
                </a:solidFill>
                <a:latin typeface="Times New Roman" pitchFamily="18" charset="0"/>
              </a:defRPr>
            </a:lvl8pPr>
            <a:lvl9pPr marL="3885270" indent="-228546" defTabSz="966557" eaLnBrk="0" fontAlgn="base" hangingPunct="0">
              <a:spcBef>
                <a:spcPct val="0"/>
              </a:spcBef>
              <a:spcAft>
                <a:spcPct val="0"/>
              </a:spcAft>
              <a:defRPr sz="2000" b="1">
                <a:solidFill>
                  <a:srgbClr val="FAFD00"/>
                </a:solidFill>
                <a:latin typeface="Times New Roman" pitchFamily="18" charset="0"/>
              </a:defRPr>
            </a:lvl9pPr>
          </a:lstStyle>
          <a:p>
            <a:fld id="{B433AADF-8190-484E-803F-83061C378020}" type="slidenum">
              <a:rPr lang="en-US" sz="1200" b="0">
                <a:solidFill>
                  <a:schemeClr val="tx1"/>
                </a:solidFill>
              </a:rPr>
              <a:pPr/>
              <a:t>24</a:t>
            </a:fld>
            <a:endParaRPr lang="en-US" sz="1200" b="0" dirty="0">
              <a:solidFill>
                <a:schemeClr val="tx1"/>
              </a:solidFill>
            </a:endParaRPr>
          </a:p>
        </p:txBody>
      </p:sp>
    </p:spTree>
    <p:extLst>
      <p:ext uri="{BB962C8B-B14F-4D97-AF65-F5344CB8AC3E}">
        <p14:creationId xmlns:p14="http://schemas.microsoft.com/office/powerpoint/2010/main" val="427069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DFE7D-C6A1-4D16-A03E-C264E9C71E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B8F6AA-7A17-406E-94D2-4B4421D35F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815991-B9D4-4A9F-8E5C-736E396B8DAB}"/>
              </a:ext>
            </a:extLst>
          </p:cNvPr>
          <p:cNvSpPr>
            <a:spLocks noGrp="1"/>
          </p:cNvSpPr>
          <p:nvPr>
            <p:ph type="dt" sz="half" idx="10"/>
          </p:nvPr>
        </p:nvSpPr>
        <p:spPr/>
        <p:txBody>
          <a:bodyPr/>
          <a:lstStyle/>
          <a:p>
            <a:fld id="{68964040-C47B-4093-8413-674E77E39DD3}" type="datetimeFigureOut">
              <a:rPr lang="en-US" smtClean="0"/>
              <a:t>3/17/2020</a:t>
            </a:fld>
            <a:endParaRPr lang="en-US"/>
          </a:p>
        </p:txBody>
      </p:sp>
      <p:sp>
        <p:nvSpPr>
          <p:cNvPr id="5" name="Footer Placeholder 4">
            <a:extLst>
              <a:ext uri="{FF2B5EF4-FFF2-40B4-BE49-F238E27FC236}">
                <a16:creationId xmlns:a16="http://schemas.microsoft.com/office/drawing/2014/main" id="{1E315FED-51D0-43E8-94D5-DC4D475939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FD4693-90A4-4155-9146-3AB84805C5A1}"/>
              </a:ext>
            </a:extLst>
          </p:cNvPr>
          <p:cNvSpPr>
            <a:spLocks noGrp="1"/>
          </p:cNvSpPr>
          <p:nvPr>
            <p:ph type="sldNum" sz="quarter" idx="12"/>
          </p:nvPr>
        </p:nvSpPr>
        <p:spPr/>
        <p:txBody>
          <a:bodyPr/>
          <a:lstStyle/>
          <a:p>
            <a:fld id="{DFB76E87-6D1C-4BF5-ADE4-8EA431D2CAE9}" type="slidenum">
              <a:rPr lang="en-US" smtClean="0"/>
              <a:t>‹#›</a:t>
            </a:fld>
            <a:endParaRPr lang="en-US"/>
          </a:p>
        </p:txBody>
      </p:sp>
    </p:spTree>
    <p:extLst>
      <p:ext uri="{BB962C8B-B14F-4D97-AF65-F5344CB8AC3E}">
        <p14:creationId xmlns:p14="http://schemas.microsoft.com/office/powerpoint/2010/main" val="136723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9779D-1759-41CF-9A09-DDAF23374B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176E33-3A51-4560-9675-C6C19182F3F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CEBF2C-B1C7-4245-BCC1-3A820BA48B95}"/>
              </a:ext>
            </a:extLst>
          </p:cNvPr>
          <p:cNvSpPr>
            <a:spLocks noGrp="1"/>
          </p:cNvSpPr>
          <p:nvPr>
            <p:ph type="dt" sz="half" idx="10"/>
          </p:nvPr>
        </p:nvSpPr>
        <p:spPr/>
        <p:txBody>
          <a:bodyPr/>
          <a:lstStyle/>
          <a:p>
            <a:fld id="{68964040-C47B-4093-8413-674E77E39DD3}" type="datetimeFigureOut">
              <a:rPr lang="en-US" smtClean="0"/>
              <a:t>3/17/2020</a:t>
            </a:fld>
            <a:endParaRPr lang="en-US"/>
          </a:p>
        </p:txBody>
      </p:sp>
      <p:sp>
        <p:nvSpPr>
          <p:cNvPr id="5" name="Footer Placeholder 4">
            <a:extLst>
              <a:ext uri="{FF2B5EF4-FFF2-40B4-BE49-F238E27FC236}">
                <a16:creationId xmlns:a16="http://schemas.microsoft.com/office/drawing/2014/main" id="{C2CDE43F-0C40-450E-9B31-AEB408C77E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41DB1B-7E2E-444E-8800-5EFE4CA9D80C}"/>
              </a:ext>
            </a:extLst>
          </p:cNvPr>
          <p:cNvSpPr>
            <a:spLocks noGrp="1"/>
          </p:cNvSpPr>
          <p:nvPr>
            <p:ph type="sldNum" sz="quarter" idx="12"/>
          </p:nvPr>
        </p:nvSpPr>
        <p:spPr/>
        <p:txBody>
          <a:bodyPr/>
          <a:lstStyle/>
          <a:p>
            <a:fld id="{DFB76E87-6D1C-4BF5-ADE4-8EA431D2CAE9}" type="slidenum">
              <a:rPr lang="en-US" smtClean="0"/>
              <a:t>‹#›</a:t>
            </a:fld>
            <a:endParaRPr lang="en-US"/>
          </a:p>
        </p:txBody>
      </p:sp>
    </p:spTree>
    <p:extLst>
      <p:ext uri="{BB962C8B-B14F-4D97-AF65-F5344CB8AC3E}">
        <p14:creationId xmlns:p14="http://schemas.microsoft.com/office/powerpoint/2010/main" val="4214121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F83ACD-13E4-445C-A1A5-D86A8C200A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4EDAFA5-28B7-4085-B4CE-26F0BC47AAE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078EBB-A488-4986-953E-46CE60888466}"/>
              </a:ext>
            </a:extLst>
          </p:cNvPr>
          <p:cNvSpPr>
            <a:spLocks noGrp="1"/>
          </p:cNvSpPr>
          <p:nvPr>
            <p:ph type="dt" sz="half" idx="10"/>
          </p:nvPr>
        </p:nvSpPr>
        <p:spPr/>
        <p:txBody>
          <a:bodyPr/>
          <a:lstStyle/>
          <a:p>
            <a:fld id="{68964040-C47B-4093-8413-674E77E39DD3}" type="datetimeFigureOut">
              <a:rPr lang="en-US" smtClean="0"/>
              <a:t>3/17/2020</a:t>
            </a:fld>
            <a:endParaRPr lang="en-US"/>
          </a:p>
        </p:txBody>
      </p:sp>
      <p:sp>
        <p:nvSpPr>
          <p:cNvPr id="5" name="Footer Placeholder 4">
            <a:extLst>
              <a:ext uri="{FF2B5EF4-FFF2-40B4-BE49-F238E27FC236}">
                <a16:creationId xmlns:a16="http://schemas.microsoft.com/office/drawing/2014/main" id="{7510B86F-5020-419A-89F6-FF4F8F7454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8C81BB-0CD5-402D-90F1-2AAD0B19C0E6}"/>
              </a:ext>
            </a:extLst>
          </p:cNvPr>
          <p:cNvSpPr>
            <a:spLocks noGrp="1"/>
          </p:cNvSpPr>
          <p:nvPr>
            <p:ph type="sldNum" sz="quarter" idx="12"/>
          </p:nvPr>
        </p:nvSpPr>
        <p:spPr/>
        <p:txBody>
          <a:bodyPr/>
          <a:lstStyle/>
          <a:p>
            <a:fld id="{DFB76E87-6D1C-4BF5-ADE4-8EA431D2CAE9}" type="slidenum">
              <a:rPr lang="en-US" smtClean="0"/>
              <a:t>‹#›</a:t>
            </a:fld>
            <a:endParaRPr lang="en-US"/>
          </a:p>
        </p:txBody>
      </p:sp>
    </p:spTree>
    <p:extLst>
      <p:ext uri="{BB962C8B-B14F-4D97-AF65-F5344CB8AC3E}">
        <p14:creationId xmlns:p14="http://schemas.microsoft.com/office/powerpoint/2010/main" val="3094530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Ridealon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AC967E8-EB9C-4C15-A577-07654CA7DCB9}" type="datetimeFigureOut">
              <a:rPr lang="en-US" smtClean="0"/>
              <a:t>3/17/2020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87153D-D009-4E22-8FBE-1C467099BA94}" type="slidenum">
              <a:rPr lang="en-US" smtClean="0"/>
              <a:t>‹#›</a:t>
            </a:fld>
            <a:endParaRPr lang="en-US"/>
          </a:p>
        </p:txBody>
      </p:sp>
      <p:sp>
        <p:nvSpPr>
          <p:cNvPr id="8" name="Title 1"/>
          <p:cNvSpPr txBox="1">
            <a:spLocks/>
          </p:cNvSpPr>
          <p:nvPr userDrawn="1"/>
        </p:nvSpPr>
        <p:spPr>
          <a:xfrm>
            <a:off x="1490933" y="75043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onsolas" panose="020B0609020204030204" pitchFamily="49" charset="0"/>
              </a:rPr>
              <a:t>Hello, World!  </a:t>
            </a:r>
          </a:p>
        </p:txBody>
      </p:sp>
      <p:sp>
        <p:nvSpPr>
          <p:cNvPr id="9" name="Date Placeholder 2"/>
          <p:cNvSpPr txBox="1">
            <a:spLocks/>
          </p:cNvSpPr>
          <p:nvPr userDrawn="1"/>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C967E8-EB9C-4C15-A577-07654CA7DCB9}" type="datetimeFigureOut">
              <a:rPr lang="en-US" smtClean="0"/>
              <a:pPr/>
              <a:t>3/17/2020</a:t>
            </a:fld>
            <a:endParaRPr lang="en-US"/>
          </a:p>
        </p:txBody>
      </p:sp>
      <p:sp>
        <p:nvSpPr>
          <p:cNvPr id="10" name="Slide Number Placeholder 4"/>
          <p:cNvSpPr txBox="1">
            <a:spLocks/>
          </p:cNvSpPr>
          <p:nvPr userDrawn="1"/>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87153D-D009-4E22-8FBE-1C467099BA94}" type="slidenum">
              <a:rPr lang="en-US" smtClean="0"/>
              <a:pPr/>
              <a:t>‹#›</a:t>
            </a:fld>
            <a:endParaRPr lang="en-US"/>
          </a:p>
        </p:txBody>
      </p:sp>
      <p:sp>
        <p:nvSpPr>
          <p:cNvPr id="13" name="Date Placeholder 2"/>
          <p:cNvSpPr txBox="1">
            <a:spLocks/>
          </p:cNvSpPr>
          <p:nvPr userDrawn="1"/>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C967E8-EB9C-4C15-A577-07654CA7DCB9}" type="datetimeFigureOut">
              <a:rPr lang="en-US" smtClean="0"/>
              <a:pPr/>
              <a:t>3/17/2020</a:t>
            </a:fld>
            <a:endParaRPr lang="en-US"/>
          </a:p>
        </p:txBody>
      </p:sp>
      <p:sp>
        <p:nvSpPr>
          <p:cNvPr id="14" name="Slide Number Placeholder 4"/>
          <p:cNvSpPr txBox="1">
            <a:spLocks/>
          </p:cNvSpPr>
          <p:nvPr userDrawn="1"/>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87153D-D009-4E22-8FBE-1C467099BA94}" type="slidenum">
              <a:rPr lang="en-US" smtClean="0"/>
              <a:pPr/>
              <a:t>‹#›</a:t>
            </a:fld>
            <a:endParaRPr lang="en-US"/>
          </a:p>
        </p:txBody>
      </p:sp>
      <p:sp>
        <p:nvSpPr>
          <p:cNvPr id="15" name="Title 1"/>
          <p:cNvSpPr txBox="1">
            <a:spLocks/>
          </p:cNvSpPr>
          <p:nvPr userDrawn="1"/>
        </p:nvSpPr>
        <p:spPr>
          <a:xfrm>
            <a:off x="687238" y="54435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4000" b="0" i="0" u="none" strike="noStrike" kern="1200" cap="none" spc="0" normalizeH="0" baseline="0" noProof="0" dirty="0">
                <a:ln>
                  <a:noFill/>
                </a:ln>
                <a:solidFill>
                  <a:srgbClr val="5B9BD5">
                    <a:lumMod val="75000"/>
                  </a:srgbClr>
                </a:solidFill>
                <a:effectLst/>
                <a:uLnTx/>
                <a:uFillTx/>
                <a:latin typeface="+mj-lt"/>
                <a:ea typeface="+mj-ea"/>
                <a:cs typeface="+mj-cs"/>
              </a:rPr>
              <a:t>Demo</a:t>
            </a:r>
            <a:endParaRPr lang="en-US" dirty="0"/>
          </a:p>
        </p:txBody>
      </p:sp>
      <p:sp>
        <p:nvSpPr>
          <p:cNvPr id="7" name="Title 6"/>
          <p:cNvSpPr>
            <a:spLocks noGrp="1"/>
          </p:cNvSpPr>
          <p:nvPr>
            <p:ph type="title"/>
          </p:nvPr>
        </p:nvSpPr>
        <p:spPr>
          <a:xfrm>
            <a:off x="687238" y="2684527"/>
            <a:ext cx="10515600" cy="1325563"/>
          </a:xfrm>
          <a:solidFill>
            <a:srgbClr val="0070C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l">
              <a:defRPr lang="en-US" sz="3600">
                <a:solidFill>
                  <a:schemeClr val="lt1"/>
                </a:solidFill>
                <a:effectLst>
                  <a:outerShdw blurRad="38100" dist="38100" dir="2700000" algn="tl">
                    <a:srgbClr val="000000">
                      <a:alpha val="43137"/>
                    </a:srgbClr>
                  </a:outerShdw>
                </a:effectLst>
                <a:latin typeface="+mn-lt"/>
                <a:ea typeface="+mn-ea"/>
                <a:cs typeface="+mn-cs"/>
              </a:defRPr>
            </a:lvl1pPr>
          </a:lstStyle>
          <a:p>
            <a:pPr marL="0" lvl="0" algn="ctr"/>
            <a:r>
              <a:rPr lang="en-US"/>
              <a:t>Click to edit Master title style</a:t>
            </a:r>
            <a:endParaRPr lang="en-US" dirty="0"/>
          </a:p>
        </p:txBody>
      </p:sp>
    </p:spTree>
    <p:extLst>
      <p:ext uri="{BB962C8B-B14F-4D97-AF65-F5344CB8AC3E}">
        <p14:creationId xmlns:p14="http://schemas.microsoft.com/office/powerpoint/2010/main" val="16770670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ssignm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90815"/>
          </a:xfrm>
          <a:noFill/>
          <a:effectLst/>
        </p:spPr>
        <p:txBody>
          <a:bodyPr vert="horz" lIns="91440" tIns="45720" rIns="91440" bIns="45720" rtlCol="0" anchor="ctr">
            <a:normAutofit/>
          </a:bodyPr>
          <a:lstStyle>
            <a:lvl1pPr>
              <a:defRPr lang="en-US" dirty="0">
                <a:effectLst/>
              </a:defRPr>
            </a:lvl1pPr>
          </a:lstStyle>
          <a:p>
            <a:pPr marL="0" lvl="0"/>
            <a:r>
              <a:rPr lang="en-US"/>
              <a:t>Click to edit Master title style</a:t>
            </a:r>
            <a:endParaRPr lang="en-US" dirty="0"/>
          </a:p>
        </p:txBody>
      </p:sp>
      <p:sp>
        <p:nvSpPr>
          <p:cNvPr id="3" name="Date Placeholder 2"/>
          <p:cNvSpPr>
            <a:spLocks noGrp="1"/>
          </p:cNvSpPr>
          <p:nvPr>
            <p:ph type="dt" sz="half" idx="10"/>
          </p:nvPr>
        </p:nvSpPr>
        <p:spPr/>
        <p:txBody>
          <a:bodyPr/>
          <a:lstStyle>
            <a:lvl1pPr>
              <a:defRPr lang="en-US" smtClean="0"/>
            </a:lvl1pPr>
          </a:lstStyle>
          <a:p>
            <a:fld id="{0AC967E8-EB9C-4C15-A577-07654CA7DCB9}" type="datetimeFigureOut">
              <a:rPr lang="en-US" smtClean="0"/>
              <a:pPr/>
              <a:t>3/17/2020</a:t>
            </a:fld>
            <a:endParaRPr lang="en-US"/>
          </a:p>
        </p:txBody>
      </p:sp>
      <p:sp>
        <p:nvSpPr>
          <p:cNvPr id="4" name="Footer Placeholder 3"/>
          <p:cNvSpPr>
            <a:spLocks noGrp="1"/>
          </p:cNvSpPr>
          <p:nvPr>
            <p:ph type="ftr" sz="quarter" idx="11"/>
          </p:nvPr>
        </p:nvSpPr>
        <p:spPr/>
        <p:txBody>
          <a:bodyPr/>
          <a:lstStyle>
            <a:lvl1pPr>
              <a:defRPr lang="en-US"/>
            </a:lvl1pPr>
          </a:lstStyle>
          <a:p>
            <a:endParaRPr lang="en-US"/>
          </a:p>
        </p:txBody>
      </p:sp>
      <p:sp>
        <p:nvSpPr>
          <p:cNvPr id="5" name="Slide Number Placeholder 4"/>
          <p:cNvSpPr>
            <a:spLocks noGrp="1"/>
          </p:cNvSpPr>
          <p:nvPr>
            <p:ph type="sldNum" sz="quarter" idx="12"/>
          </p:nvPr>
        </p:nvSpPr>
        <p:spPr/>
        <p:txBody>
          <a:bodyPr/>
          <a:lstStyle>
            <a:lvl1pPr>
              <a:defRPr lang="en-US" smtClean="0"/>
            </a:lvl1pPr>
          </a:lstStyle>
          <a:p>
            <a:fld id="{8287153D-D009-4E22-8FBE-1C467099BA94}" type="slidenum">
              <a:rPr lang="en-US" smtClean="0"/>
              <a:pPr/>
              <a:t>‹#›</a:t>
            </a:fld>
            <a:endParaRPr lang="en-US"/>
          </a:p>
        </p:txBody>
      </p:sp>
      <p:sp>
        <p:nvSpPr>
          <p:cNvPr id="9" name="Content Placeholder 8"/>
          <p:cNvSpPr>
            <a:spLocks noGrp="1"/>
          </p:cNvSpPr>
          <p:nvPr>
            <p:ph sz="quarter" idx="13"/>
          </p:nvPr>
        </p:nvSpPr>
        <p:spPr>
          <a:xfrm>
            <a:off x="838200" y="1908972"/>
            <a:ext cx="10515600" cy="466573"/>
          </a:xfrm>
        </p:spPr>
        <p:txBody>
          <a:bodyPr/>
          <a:lstStyle>
            <a:lvl1pPr marL="0" indent="0">
              <a:buNone/>
              <a:defRPr lang="en-US" dirty="0" smtClean="0"/>
            </a:lvl1pPr>
            <a:lvl2pPr>
              <a:defRPr lang="en-US" smtClean="0"/>
            </a:lvl2pPr>
          </a:lstStyle>
          <a:p>
            <a:pPr lvl="0"/>
            <a:r>
              <a:rPr lang="en-US"/>
              <a:t>Edit Master text styles</a:t>
            </a:r>
          </a:p>
        </p:txBody>
      </p:sp>
      <p:sp>
        <p:nvSpPr>
          <p:cNvPr id="8" name="Content Placeholder 8"/>
          <p:cNvSpPr>
            <a:spLocks noGrp="1"/>
          </p:cNvSpPr>
          <p:nvPr>
            <p:ph sz="quarter" idx="14"/>
          </p:nvPr>
        </p:nvSpPr>
        <p:spPr>
          <a:xfrm>
            <a:off x="838200" y="2630309"/>
            <a:ext cx="10515600" cy="1820922"/>
          </a:xfrm>
        </p:spPr>
        <p:txBody>
          <a:bodyPr/>
          <a:lstStyle>
            <a:lvl1pPr>
              <a:defRPr lang="en-US" smtClean="0"/>
            </a:lvl1pPr>
            <a:lvl2pPr>
              <a:defRPr lang="en-US" smtClean="0"/>
            </a:lvl2pPr>
            <a:lvl3pPr>
              <a:defRPr lang="en-US" smtClean="0"/>
            </a:lvl3pPr>
            <a:lvl4pPr>
              <a:defRPr lang="en-US" smtClean="0"/>
            </a:lvl4pPr>
            <a:lvl5pPr>
              <a:defRPr lang="en-US"/>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p:cNvSpPr>
            <a:spLocks noGrp="1"/>
          </p:cNvSpPr>
          <p:nvPr>
            <p:ph type="body" sz="quarter" idx="15" hasCustomPrompt="1"/>
          </p:nvPr>
        </p:nvSpPr>
        <p:spPr>
          <a:xfrm>
            <a:off x="838199" y="1268413"/>
            <a:ext cx="10515601" cy="318847"/>
          </a:xfrm>
          <a:solidFill>
            <a:schemeClr val="tx1"/>
          </a:solidFill>
        </p:spPr>
        <p:txBody>
          <a:bodyPr>
            <a:normAutofit/>
          </a:bodyPr>
          <a:lstStyle>
            <a:lvl1pPr marL="0" indent="0">
              <a:buNone/>
              <a:defRPr sz="1800">
                <a:solidFill>
                  <a:schemeClr val="bg1"/>
                </a:solidFill>
              </a:defRPr>
            </a:lvl1pPr>
          </a:lstStyle>
          <a:p>
            <a:pPr lvl="0"/>
            <a:r>
              <a:rPr lang="en-US" dirty="0"/>
              <a:t>10 Points</a:t>
            </a:r>
          </a:p>
        </p:txBody>
      </p:sp>
    </p:spTree>
    <p:extLst>
      <p:ext uri="{BB962C8B-B14F-4D97-AF65-F5344CB8AC3E}">
        <p14:creationId xmlns:p14="http://schemas.microsoft.com/office/powerpoint/2010/main" val="265018022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08EA4-E2A0-473C-8A81-18D0D15B86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835125-3F9B-43D8-B2AD-7E7688B151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FD9814-7D55-4371-B961-C4BB364F92D6}"/>
              </a:ext>
            </a:extLst>
          </p:cNvPr>
          <p:cNvSpPr>
            <a:spLocks noGrp="1"/>
          </p:cNvSpPr>
          <p:nvPr>
            <p:ph type="dt" sz="half" idx="10"/>
          </p:nvPr>
        </p:nvSpPr>
        <p:spPr/>
        <p:txBody>
          <a:bodyPr/>
          <a:lstStyle/>
          <a:p>
            <a:fld id="{68964040-C47B-4093-8413-674E77E39DD3}" type="datetimeFigureOut">
              <a:rPr lang="en-US" smtClean="0"/>
              <a:t>3/17/2020</a:t>
            </a:fld>
            <a:endParaRPr lang="en-US"/>
          </a:p>
        </p:txBody>
      </p:sp>
      <p:sp>
        <p:nvSpPr>
          <p:cNvPr id="5" name="Footer Placeholder 4">
            <a:extLst>
              <a:ext uri="{FF2B5EF4-FFF2-40B4-BE49-F238E27FC236}">
                <a16:creationId xmlns:a16="http://schemas.microsoft.com/office/drawing/2014/main" id="{D4040BE9-8026-49A3-A7BA-F9303377C8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943276-2E37-4336-AD53-6D902FF7B475}"/>
              </a:ext>
            </a:extLst>
          </p:cNvPr>
          <p:cNvSpPr>
            <a:spLocks noGrp="1"/>
          </p:cNvSpPr>
          <p:nvPr>
            <p:ph type="sldNum" sz="quarter" idx="12"/>
          </p:nvPr>
        </p:nvSpPr>
        <p:spPr/>
        <p:txBody>
          <a:bodyPr/>
          <a:lstStyle/>
          <a:p>
            <a:fld id="{DFB76E87-6D1C-4BF5-ADE4-8EA431D2CAE9}" type="slidenum">
              <a:rPr lang="en-US" smtClean="0"/>
              <a:t>‹#›</a:t>
            </a:fld>
            <a:endParaRPr lang="en-US"/>
          </a:p>
        </p:txBody>
      </p:sp>
    </p:spTree>
    <p:extLst>
      <p:ext uri="{BB962C8B-B14F-4D97-AF65-F5344CB8AC3E}">
        <p14:creationId xmlns:p14="http://schemas.microsoft.com/office/powerpoint/2010/main" val="2875653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C2496-EA5C-4D26-B6A3-7525E9A8ED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2601448-BF70-425B-8400-DE07108BB9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C792E9-711A-4AE3-B5D7-D649E63526A8}"/>
              </a:ext>
            </a:extLst>
          </p:cNvPr>
          <p:cNvSpPr>
            <a:spLocks noGrp="1"/>
          </p:cNvSpPr>
          <p:nvPr>
            <p:ph type="dt" sz="half" idx="10"/>
          </p:nvPr>
        </p:nvSpPr>
        <p:spPr/>
        <p:txBody>
          <a:bodyPr/>
          <a:lstStyle/>
          <a:p>
            <a:fld id="{68964040-C47B-4093-8413-674E77E39DD3}" type="datetimeFigureOut">
              <a:rPr lang="en-US" smtClean="0"/>
              <a:t>3/17/2020</a:t>
            </a:fld>
            <a:endParaRPr lang="en-US"/>
          </a:p>
        </p:txBody>
      </p:sp>
      <p:sp>
        <p:nvSpPr>
          <p:cNvPr id="5" name="Footer Placeholder 4">
            <a:extLst>
              <a:ext uri="{FF2B5EF4-FFF2-40B4-BE49-F238E27FC236}">
                <a16:creationId xmlns:a16="http://schemas.microsoft.com/office/drawing/2014/main" id="{3D87DD45-9540-4B98-8CC0-2F6C564A9A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7AA9DA-5B67-46CE-BDBE-A51D2DE20B5E}"/>
              </a:ext>
            </a:extLst>
          </p:cNvPr>
          <p:cNvSpPr>
            <a:spLocks noGrp="1"/>
          </p:cNvSpPr>
          <p:nvPr>
            <p:ph type="sldNum" sz="quarter" idx="12"/>
          </p:nvPr>
        </p:nvSpPr>
        <p:spPr/>
        <p:txBody>
          <a:bodyPr/>
          <a:lstStyle/>
          <a:p>
            <a:fld id="{DFB76E87-6D1C-4BF5-ADE4-8EA431D2CAE9}" type="slidenum">
              <a:rPr lang="en-US" smtClean="0"/>
              <a:t>‹#›</a:t>
            </a:fld>
            <a:endParaRPr lang="en-US"/>
          </a:p>
        </p:txBody>
      </p:sp>
    </p:spTree>
    <p:extLst>
      <p:ext uri="{BB962C8B-B14F-4D97-AF65-F5344CB8AC3E}">
        <p14:creationId xmlns:p14="http://schemas.microsoft.com/office/powerpoint/2010/main" val="2417609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3395E-52A7-4499-A0B8-9F4FDD80C5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C99B71-8E8A-46FF-843E-2E23789EDCE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6AB22B-80DB-4531-8621-A05284EA31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FC317B-8F53-4E5F-953D-F3C68373CCB8}"/>
              </a:ext>
            </a:extLst>
          </p:cNvPr>
          <p:cNvSpPr>
            <a:spLocks noGrp="1"/>
          </p:cNvSpPr>
          <p:nvPr>
            <p:ph type="dt" sz="half" idx="10"/>
          </p:nvPr>
        </p:nvSpPr>
        <p:spPr/>
        <p:txBody>
          <a:bodyPr/>
          <a:lstStyle/>
          <a:p>
            <a:fld id="{68964040-C47B-4093-8413-674E77E39DD3}" type="datetimeFigureOut">
              <a:rPr lang="en-US" smtClean="0"/>
              <a:t>3/17/2020</a:t>
            </a:fld>
            <a:endParaRPr lang="en-US"/>
          </a:p>
        </p:txBody>
      </p:sp>
      <p:sp>
        <p:nvSpPr>
          <p:cNvPr id="6" name="Footer Placeholder 5">
            <a:extLst>
              <a:ext uri="{FF2B5EF4-FFF2-40B4-BE49-F238E27FC236}">
                <a16:creationId xmlns:a16="http://schemas.microsoft.com/office/drawing/2014/main" id="{09C0B643-2743-4990-AF99-44CF15525A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D77FA0-6ABE-40F2-9EB8-D5917AC0B494}"/>
              </a:ext>
            </a:extLst>
          </p:cNvPr>
          <p:cNvSpPr>
            <a:spLocks noGrp="1"/>
          </p:cNvSpPr>
          <p:nvPr>
            <p:ph type="sldNum" sz="quarter" idx="12"/>
          </p:nvPr>
        </p:nvSpPr>
        <p:spPr/>
        <p:txBody>
          <a:bodyPr/>
          <a:lstStyle/>
          <a:p>
            <a:fld id="{DFB76E87-6D1C-4BF5-ADE4-8EA431D2CAE9}" type="slidenum">
              <a:rPr lang="en-US" smtClean="0"/>
              <a:t>‹#›</a:t>
            </a:fld>
            <a:endParaRPr lang="en-US"/>
          </a:p>
        </p:txBody>
      </p:sp>
    </p:spTree>
    <p:extLst>
      <p:ext uri="{BB962C8B-B14F-4D97-AF65-F5344CB8AC3E}">
        <p14:creationId xmlns:p14="http://schemas.microsoft.com/office/powerpoint/2010/main" val="1972280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DB3A7-CD7E-4C89-81DC-F8193756549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0AC8A1-1092-4558-A270-90E5265B70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03C64E-81C0-4E13-8589-C159DDEBA45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3DCD6A5-897A-4B80-AAD4-C66C061EF5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460809-33B8-4D39-ACF2-FEBBA1D480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53E3F16-FE8D-487B-A8C6-1452BF6AFF3B}"/>
              </a:ext>
            </a:extLst>
          </p:cNvPr>
          <p:cNvSpPr>
            <a:spLocks noGrp="1"/>
          </p:cNvSpPr>
          <p:nvPr>
            <p:ph type="dt" sz="half" idx="10"/>
          </p:nvPr>
        </p:nvSpPr>
        <p:spPr/>
        <p:txBody>
          <a:bodyPr/>
          <a:lstStyle/>
          <a:p>
            <a:fld id="{68964040-C47B-4093-8413-674E77E39DD3}" type="datetimeFigureOut">
              <a:rPr lang="en-US" smtClean="0"/>
              <a:t>3/17/2020</a:t>
            </a:fld>
            <a:endParaRPr lang="en-US"/>
          </a:p>
        </p:txBody>
      </p:sp>
      <p:sp>
        <p:nvSpPr>
          <p:cNvPr id="8" name="Footer Placeholder 7">
            <a:extLst>
              <a:ext uri="{FF2B5EF4-FFF2-40B4-BE49-F238E27FC236}">
                <a16:creationId xmlns:a16="http://schemas.microsoft.com/office/drawing/2014/main" id="{F112441B-C373-4DDA-A1D9-F690D09632C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EEF5955-E0B4-4EF1-802D-2A1E9326439B}"/>
              </a:ext>
            </a:extLst>
          </p:cNvPr>
          <p:cNvSpPr>
            <a:spLocks noGrp="1"/>
          </p:cNvSpPr>
          <p:nvPr>
            <p:ph type="sldNum" sz="quarter" idx="12"/>
          </p:nvPr>
        </p:nvSpPr>
        <p:spPr/>
        <p:txBody>
          <a:bodyPr/>
          <a:lstStyle/>
          <a:p>
            <a:fld id="{DFB76E87-6D1C-4BF5-ADE4-8EA431D2CAE9}" type="slidenum">
              <a:rPr lang="en-US" smtClean="0"/>
              <a:t>‹#›</a:t>
            </a:fld>
            <a:endParaRPr lang="en-US"/>
          </a:p>
        </p:txBody>
      </p:sp>
    </p:spTree>
    <p:extLst>
      <p:ext uri="{BB962C8B-B14F-4D97-AF65-F5344CB8AC3E}">
        <p14:creationId xmlns:p14="http://schemas.microsoft.com/office/powerpoint/2010/main" val="2060562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91BF5-906C-470A-81BA-697712BB98B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11ADBF9-4966-42FF-9053-C91470B162D9}"/>
              </a:ext>
            </a:extLst>
          </p:cNvPr>
          <p:cNvSpPr>
            <a:spLocks noGrp="1"/>
          </p:cNvSpPr>
          <p:nvPr>
            <p:ph type="dt" sz="half" idx="10"/>
          </p:nvPr>
        </p:nvSpPr>
        <p:spPr/>
        <p:txBody>
          <a:bodyPr/>
          <a:lstStyle/>
          <a:p>
            <a:fld id="{68964040-C47B-4093-8413-674E77E39DD3}" type="datetimeFigureOut">
              <a:rPr lang="en-US" smtClean="0"/>
              <a:t>3/17/2020</a:t>
            </a:fld>
            <a:endParaRPr lang="en-US"/>
          </a:p>
        </p:txBody>
      </p:sp>
      <p:sp>
        <p:nvSpPr>
          <p:cNvPr id="4" name="Footer Placeholder 3">
            <a:extLst>
              <a:ext uri="{FF2B5EF4-FFF2-40B4-BE49-F238E27FC236}">
                <a16:creationId xmlns:a16="http://schemas.microsoft.com/office/drawing/2014/main" id="{F85F2615-E6B3-4420-B811-59EE3088F17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A3B4A1-624F-4C67-A885-E540DD0D322C}"/>
              </a:ext>
            </a:extLst>
          </p:cNvPr>
          <p:cNvSpPr>
            <a:spLocks noGrp="1"/>
          </p:cNvSpPr>
          <p:nvPr>
            <p:ph type="sldNum" sz="quarter" idx="12"/>
          </p:nvPr>
        </p:nvSpPr>
        <p:spPr/>
        <p:txBody>
          <a:bodyPr/>
          <a:lstStyle/>
          <a:p>
            <a:fld id="{DFB76E87-6D1C-4BF5-ADE4-8EA431D2CAE9}" type="slidenum">
              <a:rPr lang="en-US" smtClean="0"/>
              <a:t>‹#›</a:t>
            </a:fld>
            <a:endParaRPr lang="en-US"/>
          </a:p>
        </p:txBody>
      </p:sp>
    </p:spTree>
    <p:extLst>
      <p:ext uri="{BB962C8B-B14F-4D97-AF65-F5344CB8AC3E}">
        <p14:creationId xmlns:p14="http://schemas.microsoft.com/office/powerpoint/2010/main" val="1190972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7C9BAD-DE52-49B9-83B6-0CE25CDED1E2}"/>
              </a:ext>
            </a:extLst>
          </p:cNvPr>
          <p:cNvSpPr>
            <a:spLocks noGrp="1"/>
          </p:cNvSpPr>
          <p:nvPr>
            <p:ph type="dt" sz="half" idx="10"/>
          </p:nvPr>
        </p:nvSpPr>
        <p:spPr/>
        <p:txBody>
          <a:bodyPr/>
          <a:lstStyle/>
          <a:p>
            <a:fld id="{68964040-C47B-4093-8413-674E77E39DD3}" type="datetimeFigureOut">
              <a:rPr lang="en-US" smtClean="0"/>
              <a:t>3/17/2020</a:t>
            </a:fld>
            <a:endParaRPr lang="en-US"/>
          </a:p>
        </p:txBody>
      </p:sp>
      <p:sp>
        <p:nvSpPr>
          <p:cNvPr id="3" name="Footer Placeholder 2">
            <a:extLst>
              <a:ext uri="{FF2B5EF4-FFF2-40B4-BE49-F238E27FC236}">
                <a16:creationId xmlns:a16="http://schemas.microsoft.com/office/drawing/2014/main" id="{3980558C-2ECB-4A03-844F-818AA26FE90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359420-735A-43E8-ADC0-5DB4720116E7}"/>
              </a:ext>
            </a:extLst>
          </p:cNvPr>
          <p:cNvSpPr>
            <a:spLocks noGrp="1"/>
          </p:cNvSpPr>
          <p:nvPr>
            <p:ph type="sldNum" sz="quarter" idx="12"/>
          </p:nvPr>
        </p:nvSpPr>
        <p:spPr/>
        <p:txBody>
          <a:bodyPr/>
          <a:lstStyle/>
          <a:p>
            <a:fld id="{DFB76E87-6D1C-4BF5-ADE4-8EA431D2CAE9}" type="slidenum">
              <a:rPr lang="en-US" smtClean="0"/>
              <a:t>‹#›</a:t>
            </a:fld>
            <a:endParaRPr lang="en-US"/>
          </a:p>
        </p:txBody>
      </p:sp>
    </p:spTree>
    <p:extLst>
      <p:ext uri="{BB962C8B-B14F-4D97-AF65-F5344CB8AC3E}">
        <p14:creationId xmlns:p14="http://schemas.microsoft.com/office/powerpoint/2010/main" val="2057153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499F-E183-44CB-A162-CAB29A0673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E27FD9A-DAD0-4440-8ED9-142B18E950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FC5462C-009D-4B5E-A2F2-21B0DA088E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D95654-522C-49C9-A437-63C4AD755B13}"/>
              </a:ext>
            </a:extLst>
          </p:cNvPr>
          <p:cNvSpPr>
            <a:spLocks noGrp="1"/>
          </p:cNvSpPr>
          <p:nvPr>
            <p:ph type="dt" sz="half" idx="10"/>
          </p:nvPr>
        </p:nvSpPr>
        <p:spPr/>
        <p:txBody>
          <a:bodyPr/>
          <a:lstStyle/>
          <a:p>
            <a:fld id="{68964040-C47B-4093-8413-674E77E39DD3}" type="datetimeFigureOut">
              <a:rPr lang="en-US" smtClean="0"/>
              <a:t>3/17/2020</a:t>
            </a:fld>
            <a:endParaRPr lang="en-US"/>
          </a:p>
        </p:txBody>
      </p:sp>
      <p:sp>
        <p:nvSpPr>
          <p:cNvPr id="6" name="Footer Placeholder 5">
            <a:extLst>
              <a:ext uri="{FF2B5EF4-FFF2-40B4-BE49-F238E27FC236}">
                <a16:creationId xmlns:a16="http://schemas.microsoft.com/office/drawing/2014/main" id="{FEABBCF1-069D-4306-9788-A5A9BB9767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61490F-443A-4E53-AE51-B6656F373313}"/>
              </a:ext>
            </a:extLst>
          </p:cNvPr>
          <p:cNvSpPr>
            <a:spLocks noGrp="1"/>
          </p:cNvSpPr>
          <p:nvPr>
            <p:ph type="sldNum" sz="quarter" idx="12"/>
          </p:nvPr>
        </p:nvSpPr>
        <p:spPr/>
        <p:txBody>
          <a:bodyPr/>
          <a:lstStyle/>
          <a:p>
            <a:fld id="{DFB76E87-6D1C-4BF5-ADE4-8EA431D2CAE9}" type="slidenum">
              <a:rPr lang="en-US" smtClean="0"/>
              <a:t>‹#›</a:t>
            </a:fld>
            <a:endParaRPr lang="en-US"/>
          </a:p>
        </p:txBody>
      </p:sp>
    </p:spTree>
    <p:extLst>
      <p:ext uri="{BB962C8B-B14F-4D97-AF65-F5344CB8AC3E}">
        <p14:creationId xmlns:p14="http://schemas.microsoft.com/office/powerpoint/2010/main" val="2381135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21852-9F54-4A24-93F7-DBA699A012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51E125-DCF0-4921-A76F-F574CC9F98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C1E1C3-8F68-44E0-A943-29A1952A90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D11FBB-03FE-44B8-9C75-344646CBDF4C}"/>
              </a:ext>
            </a:extLst>
          </p:cNvPr>
          <p:cNvSpPr>
            <a:spLocks noGrp="1"/>
          </p:cNvSpPr>
          <p:nvPr>
            <p:ph type="dt" sz="half" idx="10"/>
          </p:nvPr>
        </p:nvSpPr>
        <p:spPr/>
        <p:txBody>
          <a:bodyPr/>
          <a:lstStyle/>
          <a:p>
            <a:fld id="{68964040-C47B-4093-8413-674E77E39DD3}" type="datetimeFigureOut">
              <a:rPr lang="en-US" smtClean="0"/>
              <a:t>3/17/2020</a:t>
            </a:fld>
            <a:endParaRPr lang="en-US"/>
          </a:p>
        </p:txBody>
      </p:sp>
      <p:sp>
        <p:nvSpPr>
          <p:cNvPr id="6" name="Footer Placeholder 5">
            <a:extLst>
              <a:ext uri="{FF2B5EF4-FFF2-40B4-BE49-F238E27FC236}">
                <a16:creationId xmlns:a16="http://schemas.microsoft.com/office/drawing/2014/main" id="{50C943F5-16E6-4D2B-B598-E1C783557B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6E1ECD-2A9F-4449-A005-C427835A8A1D}"/>
              </a:ext>
            </a:extLst>
          </p:cNvPr>
          <p:cNvSpPr>
            <a:spLocks noGrp="1"/>
          </p:cNvSpPr>
          <p:nvPr>
            <p:ph type="sldNum" sz="quarter" idx="12"/>
          </p:nvPr>
        </p:nvSpPr>
        <p:spPr/>
        <p:txBody>
          <a:bodyPr/>
          <a:lstStyle/>
          <a:p>
            <a:fld id="{DFB76E87-6D1C-4BF5-ADE4-8EA431D2CAE9}" type="slidenum">
              <a:rPr lang="en-US" smtClean="0"/>
              <a:t>‹#›</a:t>
            </a:fld>
            <a:endParaRPr lang="en-US"/>
          </a:p>
        </p:txBody>
      </p:sp>
    </p:spTree>
    <p:extLst>
      <p:ext uri="{BB962C8B-B14F-4D97-AF65-F5344CB8AC3E}">
        <p14:creationId xmlns:p14="http://schemas.microsoft.com/office/powerpoint/2010/main" val="3003207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C53C13-5E77-4B45-8EC9-F3EC742AE2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4ADC0CE-C912-4907-B877-2289F3D726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C2A136-C719-432D-8A59-55A099CEA8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964040-C47B-4093-8413-674E77E39DD3}" type="datetimeFigureOut">
              <a:rPr lang="en-US" smtClean="0"/>
              <a:t>3/17/2020</a:t>
            </a:fld>
            <a:endParaRPr lang="en-US"/>
          </a:p>
        </p:txBody>
      </p:sp>
      <p:sp>
        <p:nvSpPr>
          <p:cNvPr id="5" name="Footer Placeholder 4">
            <a:extLst>
              <a:ext uri="{FF2B5EF4-FFF2-40B4-BE49-F238E27FC236}">
                <a16:creationId xmlns:a16="http://schemas.microsoft.com/office/drawing/2014/main" id="{0FC5A981-36DF-4E04-971B-6704A49663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80E4AA1-E26F-457C-A697-4219147C2D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B76E87-6D1C-4BF5-ADE4-8EA431D2CAE9}" type="slidenum">
              <a:rPr lang="en-US" smtClean="0"/>
              <a:t>‹#›</a:t>
            </a:fld>
            <a:endParaRPr lang="en-US"/>
          </a:p>
        </p:txBody>
      </p:sp>
    </p:spTree>
    <p:extLst>
      <p:ext uri="{BB962C8B-B14F-4D97-AF65-F5344CB8AC3E}">
        <p14:creationId xmlns:p14="http://schemas.microsoft.com/office/powerpoint/2010/main" val="40282138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hyperlink" Target="http://xunit.github.io/docs/comparisons.html"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6.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7.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7.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7.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7.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7.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7.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3" Type="http://schemas.openxmlformats.org/officeDocument/2006/relationships/hyperlink" Target="https://web.stanford.edu/class/cs240/old/sp2014/readings/therac-25.pdf" TargetMode="External"/><Relationship Id="rId2" Type="http://schemas.openxmlformats.org/officeDocument/2006/relationships/hyperlink" Target="https://around.com/ariane.html" TargetMode="External"/><Relationship Id="rId1" Type="http://schemas.openxmlformats.org/officeDocument/2006/relationships/slideLayout" Target="../slideLayouts/slideLayout2.xml"/><Relationship Id="rId4" Type="http://schemas.openxmlformats.org/officeDocument/2006/relationships/hyperlink" Target="https://www.axios.com/software-disaster-sinks-iowa-caucus-c34c0060-ed30-406a-a3a4-cb0f47727e0b.html"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6.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hyperlink" Target="https://stackoverflow.com/questions/346372/whats-the-difference-between-faking-mocking-and-stubbing" TargetMode="Externa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hyperlink" Target="https://stackoverflow.com/questions/40039081/shimdatetime-not-available-in-system-fakes" TargetMode="Externa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hyperlink" Target="https://stackoverflow.com/questions/346372/whats-the-difference-between-faking-mocking-and-stubbing"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hyperlink" Target="https://martinfowler.com/articles/mocksArentStubs.html" TargetMode="External"/><Relationship Id="rId2" Type="http://schemas.openxmlformats.org/officeDocument/2006/relationships/hyperlink" Target="https://stackoverflow.com/questions/12827580/mocking-vs-spying-in-mocking-frameworks" TargetMode="Externa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hyperlink" Target="https://www.youtube.com/watch?v=Krj3-h198KQ" TargetMode="External"/><Relationship Id="rId2" Type="http://schemas.openxmlformats.org/officeDocument/2006/relationships/hyperlink" Target="https://www.youtube.com/playlist?list=PLVJ4hkFO39Wt1vrYIU9yUs7OY-wSFUBNd" TargetMode="Externa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hyperlink" Target="https://stackoverflow.com/questions/40039081/shimdatetime-not-available-in-system-fakes" TargetMode="Externa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hyperlink" Target="https://stackoverflow.com/questions/40039081/shimdatetime-not-available-in-system-fakes" TargetMode="Externa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hyperlink" Target="https://8thlight.com/blog/georgina-mcfadyen/2016/06/27/inside-out-tdd-vs-outside-in.html" TargetMode="External"/><Relationship Id="rId2" Type="http://schemas.openxmlformats.org/officeDocument/2006/relationships/hyperlink" Target="https://martinfowler.com/articles/mocksArentStubs.html" TargetMode="Externa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8" Type="http://schemas.openxmlformats.org/officeDocument/2006/relationships/image" Target="../media/image28.png"/><Relationship Id="rId3" Type="http://schemas.microsoft.com/office/2007/relationships/hdphoto" Target="../media/hdphoto1.wdp"/><Relationship Id="rId7"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29.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8" Type="http://schemas.openxmlformats.org/officeDocument/2006/relationships/image" Target="../media/image28.png"/><Relationship Id="rId13"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7.png"/><Relationship Id="rId12" Type="http://schemas.openxmlformats.org/officeDocument/2006/relationships/image" Target="../media/image31.png"/><Relationship Id="rId2" Type="http://schemas.openxmlformats.org/officeDocument/2006/relationships/image" Target="../media/image24.png"/><Relationship Id="rId1" Type="http://schemas.openxmlformats.org/officeDocument/2006/relationships/slideLayout" Target="../slideLayouts/slideLayout6.xml"/><Relationship Id="rId6" Type="http://schemas.microsoft.com/office/2007/relationships/hdphoto" Target="../media/hdphoto2.wdp"/><Relationship Id="rId11" Type="http://schemas.microsoft.com/office/2007/relationships/hdphoto" Target="../media/hdphoto3.wdp"/><Relationship Id="rId5" Type="http://schemas.openxmlformats.org/officeDocument/2006/relationships/image" Target="../media/image26.png"/><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29.png"/><Relationship Id="rId14" Type="http://schemas.openxmlformats.org/officeDocument/2006/relationships/image" Target="../media/image32.png"/></Relationships>
</file>

<file path=ppt/slides/_rels/slide290.xml.rels><?xml version="1.0" encoding="UTF-8" standalone="yes"?>
<Relationships xmlns="http://schemas.openxmlformats.org/package/2006/relationships"><Relationship Id="rId8" Type="http://schemas.openxmlformats.org/officeDocument/2006/relationships/hyperlink" Target="https://en.wikipedia.org/wiki/Block_(programming)" TargetMode="External"/><Relationship Id="rId3" Type="http://schemas.openxmlformats.org/officeDocument/2006/relationships/hyperlink" Target="https://en.wikipedia.org/wiki/Executable_code" TargetMode="External"/><Relationship Id="rId7" Type="http://schemas.openxmlformats.org/officeDocument/2006/relationships/hyperlink" Target="https://en.wikipedia.org/wiki/Lambda_(programming)" TargetMode="External"/><Relationship Id="rId2" Type="http://schemas.openxmlformats.org/officeDocument/2006/relationships/hyperlink" Target="https://en.wikipedia.org/wiki/Computer_programming" TargetMode="External"/><Relationship Id="rId1" Type="http://schemas.openxmlformats.org/officeDocument/2006/relationships/slideLayout" Target="../slideLayouts/slideLayout2.xml"/><Relationship Id="rId6" Type="http://schemas.openxmlformats.org/officeDocument/2006/relationships/hyperlink" Target="https://en.wikipedia.org/wiki/Subroutines" TargetMode="External"/><Relationship Id="rId5" Type="http://schemas.openxmlformats.org/officeDocument/2006/relationships/hyperlink" Target="https://en.wikipedia.org/wiki/Programming_languages" TargetMode="External"/><Relationship Id="rId10" Type="http://schemas.openxmlformats.org/officeDocument/2006/relationships/hyperlink" Target="https://en.wikipedia.org/wiki/Callback_(computer_programming)" TargetMode="External"/><Relationship Id="rId4" Type="http://schemas.openxmlformats.org/officeDocument/2006/relationships/hyperlink" Target="https://en.wikipedia.org/wiki/Argument_(computer_science)" TargetMode="External"/><Relationship Id="rId9" Type="http://schemas.openxmlformats.org/officeDocument/2006/relationships/hyperlink" Target="https://en.wikipedia.org/wiki/Function_pointers" TargetMode="Externa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29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12.wmf"/><Relationship Id="rId3" Type="http://schemas.openxmlformats.org/officeDocument/2006/relationships/image" Target="../media/image2.png"/><Relationship Id="rId7" Type="http://schemas.openxmlformats.org/officeDocument/2006/relationships/image" Target="../media/image6.emf"/><Relationship Id="rId12" Type="http://schemas.openxmlformats.org/officeDocument/2006/relationships/image" Target="../media/image11.wm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jpeg"/><Relationship Id="rId11" Type="http://schemas.openxmlformats.org/officeDocument/2006/relationships/image" Target="../media/image10.emf"/><Relationship Id="rId5" Type="http://schemas.openxmlformats.org/officeDocument/2006/relationships/image" Target="../media/image4.jpeg"/><Relationship Id="rId15" Type="http://schemas.openxmlformats.org/officeDocument/2006/relationships/image" Target="../media/image14.wmf"/><Relationship Id="rId10" Type="http://schemas.openxmlformats.org/officeDocument/2006/relationships/image" Target="../media/image9.emf"/><Relationship Id="rId4" Type="http://schemas.openxmlformats.org/officeDocument/2006/relationships/image" Target="../media/image3.png"/><Relationship Id="rId9" Type="http://schemas.openxmlformats.org/officeDocument/2006/relationships/image" Target="../media/image8.emf"/><Relationship Id="rId14" Type="http://schemas.openxmlformats.org/officeDocument/2006/relationships/image" Target="../media/image13.wmf"/></Relationships>
</file>

<file path=ppt/slides/_rels/slide3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hyperlink" Target="GTAC%202011:%20Opening%20Keynote%20Address%20-%20Test%20is%20Dead"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tags" Target="../tags/tag1.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www.istqb.org/downloads/send/51-ctfl2018/208-ctfl-2018-syllabus.html" TargetMode="Externa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hyperlink" Target="https://www.istqb.org/downloads/send/51-ctfl2018/208-ctfl-2018-syllabus.html"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freeimageslive.co.uk/free_stock_image/mohawkjpg" TargetMode="External"/><Relationship Id="rId2" Type="http://schemas.openxmlformats.org/officeDocument/2006/relationships/image" Target="../media/image37.jpeg"/><Relationship Id="rId1" Type="http://schemas.openxmlformats.org/officeDocument/2006/relationships/slideLayout" Target="../slideLayouts/slideLayout6.xml"/><Relationship Id="rId5" Type="http://schemas.openxmlformats.org/officeDocument/2006/relationships/hyperlink" Target="https://creativecommons.org/licenses/by/3.0/" TargetMode="Externa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tags" Target="../tags/tag2.xml"/><Relationship Id="rId4" Type="http://schemas.openxmlformats.org/officeDocument/2006/relationships/image" Target="../media/image3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hyperlink" Target="https://www.istqb.org/downloads/send/51-ctfl2018/208-ctfl-2018-syllabus.html" TargetMode="Externa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hyperlink" Target="https://www.istqb.org/downloads/send/51-ctfl2018/208-ctfl-2018-syllabus.html"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www.freeimageslive.co.uk/free_stock_image/mohawkjpg" TargetMode="External"/><Relationship Id="rId2" Type="http://schemas.openxmlformats.org/officeDocument/2006/relationships/image" Target="../media/image37.jpeg"/><Relationship Id="rId1" Type="http://schemas.openxmlformats.org/officeDocument/2006/relationships/slideLayout" Target="../slideLayouts/slideLayout6.xml"/><Relationship Id="rId5" Type="http://schemas.openxmlformats.org/officeDocument/2006/relationships/hyperlink" Target="https://creativecommons.org/licenses/by/3.0/" TargetMode="External"/><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28.png"/><Relationship Id="rId3" Type="http://schemas.microsoft.com/office/2007/relationships/hdphoto" Target="../media/hdphoto1.wdp"/><Relationship Id="rId7"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29.png"/></Relationships>
</file>

<file path=ppt/slides/_rels/slide77.xml.rels><?xml version="1.0" encoding="UTF-8" standalone="yes"?>
<Relationships xmlns="http://schemas.openxmlformats.org/package/2006/relationships"><Relationship Id="rId8" Type="http://schemas.openxmlformats.org/officeDocument/2006/relationships/image" Target="../media/image28.png"/><Relationship Id="rId13"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7.png"/><Relationship Id="rId12" Type="http://schemas.openxmlformats.org/officeDocument/2006/relationships/image" Target="../media/image31.png"/><Relationship Id="rId2" Type="http://schemas.openxmlformats.org/officeDocument/2006/relationships/image" Target="../media/image24.png"/><Relationship Id="rId1" Type="http://schemas.openxmlformats.org/officeDocument/2006/relationships/slideLayout" Target="../slideLayouts/slideLayout6.xml"/><Relationship Id="rId6" Type="http://schemas.microsoft.com/office/2007/relationships/hdphoto" Target="../media/hdphoto2.wdp"/><Relationship Id="rId11" Type="http://schemas.microsoft.com/office/2007/relationships/hdphoto" Target="../media/hdphoto3.wdp"/><Relationship Id="rId5" Type="http://schemas.openxmlformats.org/officeDocument/2006/relationships/image" Target="../media/image26.png"/><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29.png"/><Relationship Id="rId14" Type="http://schemas.openxmlformats.org/officeDocument/2006/relationships/image" Target="../media/image32.png"/></Relationships>
</file>

<file path=ppt/slides/_rels/slide7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0751" y="553916"/>
            <a:ext cx="10950498" cy="2870200"/>
          </a:xfrm>
        </p:spPr>
        <p:txBody>
          <a:bodyPr>
            <a:normAutofit/>
          </a:bodyPr>
          <a:lstStyle/>
          <a:p>
            <a:r>
              <a:rPr lang="en-US" dirty="0"/>
              <a:t>The Rationale for Testing</a:t>
            </a:r>
          </a:p>
        </p:txBody>
      </p:sp>
      <p:sp>
        <p:nvSpPr>
          <p:cNvPr id="3" name="Subtitle 2">
            <a:extLst>
              <a:ext uri="{FF2B5EF4-FFF2-40B4-BE49-F238E27FC236}">
                <a16:creationId xmlns:a16="http://schemas.microsoft.com/office/drawing/2014/main" id="{ED6EDF0A-D206-4A2B-814A-CA9D599D9A62}"/>
              </a:ext>
            </a:extLst>
          </p:cNvPr>
          <p:cNvSpPr>
            <a:spLocks noGrp="1"/>
          </p:cNvSpPr>
          <p:nvPr>
            <p:ph type="subTitle" idx="1"/>
          </p:nvPr>
        </p:nvSpPr>
        <p:spPr>
          <a:xfrm>
            <a:off x="1717431" y="4648322"/>
            <a:ext cx="9144000" cy="1655762"/>
          </a:xfrm>
        </p:spPr>
        <p:txBody>
          <a:bodyPr/>
          <a:lstStyle/>
          <a:p>
            <a:r>
              <a:rPr lang="en-US" dirty="0"/>
              <a:t>Why do we test?  What are the underlying principles of testing?</a:t>
            </a:r>
          </a:p>
        </p:txBody>
      </p:sp>
    </p:spTree>
    <p:extLst>
      <p:ext uri="{BB962C8B-B14F-4D97-AF65-F5344CB8AC3E}">
        <p14:creationId xmlns:p14="http://schemas.microsoft.com/office/powerpoint/2010/main" val="3736541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dirty="0"/>
              <a:t>Software Failures: Pervasive and Costly</a:t>
            </a:r>
          </a:p>
        </p:txBody>
      </p:sp>
      <p:sp>
        <p:nvSpPr>
          <p:cNvPr id="4" name="Content Placeholder 3">
            <a:extLst>
              <a:ext uri="{FF2B5EF4-FFF2-40B4-BE49-F238E27FC236}">
                <a16:creationId xmlns:a16="http://schemas.microsoft.com/office/drawing/2014/main" id="{C9F6A993-E58C-467D-BF8E-D21F6A348ADB}"/>
              </a:ext>
            </a:extLst>
          </p:cNvPr>
          <p:cNvSpPr>
            <a:spLocks noGrp="1"/>
          </p:cNvSpPr>
          <p:nvPr>
            <p:ph idx="1"/>
          </p:nvPr>
        </p:nvSpPr>
        <p:spPr>
          <a:xfrm>
            <a:off x="838200" y="1484864"/>
            <a:ext cx="10515600" cy="4351338"/>
          </a:xfrm>
        </p:spPr>
        <p:txBody>
          <a:bodyPr>
            <a:normAutofit/>
          </a:bodyPr>
          <a:lstStyle/>
          <a:p>
            <a:pPr>
              <a:lnSpc>
                <a:spcPct val="83000"/>
              </a:lnSpc>
              <a:spcBef>
                <a:spcPct val="30000"/>
              </a:spcBef>
              <a:buSzPct val="75000"/>
              <a:defRPr/>
            </a:pPr>
            <a:r>
              <a:rPr lang="en-US" kern="0" dirty="0"/>
              <a:t>NIST report, “The </a:t>
            </a:r>
            <a:r>
              <a:rPr lang="en-US" kern="0" dirty="0">
                <a:solidFill>
                  <a:schemeClr val="accent1"/>
                </a:solidFill>
              </a:rPr>
              <a:t>Economic Impacts </a:t>
            </a:r>
            <a:r>
              <a:rPr lang="en-US" kern="0" dirty="0"/>
              <a:t>of Inadequate Infrastructure for Software Testing” (2002)</a:t>
            </a:r>
          </a:p>
          <a:p>
            <a:pPr lvl="1">
              <a:lnSpc>
                <a:spcPct val="83000"/>
              </a:lnSpc>
              <a:spcBef>
                <a:spcPct val="30000"/>
              </a:spcBef>
              <a:buSzPct val="100000"/>
              <a:buFontTx/>
              <a:buChar char="–"/>
              <a:defRPr/>
            </a:pPr>
            <a:r>
              <a:rPr lang="en-US" kern="0" dirty="0"/>
              <a:t>Inadequate software testing costs the US alone between $22 and $59 billion annually</a:t>
            </a:r>
          </a:p>
          <a:p>
            <a:pPr lvl="1">
              <a:lnSpc>
                <a:spcPct val="83000"/>
              </a:lnSpc>
              <a:spcBef>
                <a:spcPct val="30000"/>
              </a:spcBef>
              <a:buSzPct val="100000"/>
              <a:buFontTx/>
              <a:buChar char="–"/>
              <a:defRPr/>
            </a:pPr>
            <a:r>
              <a:rPr lang="en-US" kern="0" dirty="0"/>
              <a:t>Better approaches could cut this amount in half</a:t>
            </a:r>
            <a:endParaRPr lang="en-US" sz="3200" kern="0" dirty="0">
              <a:solidFill>
                <a:schemeClr val="tx2"/>
              </a:solidFill>
            </a:endParaRPr>
          </a:p>
          <a:p>
            <a:pPr>
              <a:spcBef>
                <a:spcPct val="30000"/>
              </a:spcBef>
              <a:buSzPct val="75000"/>
              <a:defRPr/>
            </a:pPr>
            <a:r>
              <a:rPr lang="en-US" kern="0" dirty="0">
                <a:solidFill>
                  <a:schemeClr val="accent1"/>
                </a:solidFill>
              </a:rPr>
              <a:t>Huge losses </a:t>
            </a:r>
            <a:r>
              <a:rPr lang="en-US" kern="0" dirty="0"/>
              <a:t>due to web application failures</a:t>
            </a:r>
            <a:endParaRPr lang="en-US" sz="1400" kern="0" baseline="80000" dirty="0"/>
          </a:p>
          <a:p>
            <a:pPr lvl="1">
              <a:spcBef>
                <a:spcPct val="30000"/>
              </a:spcBef>
              <a:buSzPct val="100000"/>
              <a:buFontTx/>
              <a:buChar char="–"/>
              <a:defRPr/>
            </a:pPr>
            <a:r>
              <a:rPr lang="en-US" kern="0" dirty="0">
                <a:solidFill>
                  <a:schemeClr val="tx2"/>
                </a:solidFill>
              </a:rPr>
              <a:t>Financial</a:t>
            </a:r>
            <a:r>
              <a:rPr lang="en-US" kern="0" dirty="0"/>
              <a:t> services : $6.5 million per hour (just in USA!)</a:t>
            </a:r>
          </a:p>
          <a:p>
            <a:pPr lvl="1">
              <a:spcBef>
                <a:spcPct val="30000"/>
              </a:spcBef>
              <a:buSzPct val="100000"/>
              <a:buFontTx/>
              <a:buChar char="–"/>
              <a:defRPr/>
            </a:pPr>
            <a:r>
              <a:rPr lang="en-US" kern="0" dirty="0">
                <a:solidFill>
                  <a:schemeClr val="tx2"/>
                </a:solidFill>
              </a:rPr>
              <a:t>Credit card sales</a:t>
            </a:r>
            <a:r>
              <a:rPr lang="en-US" kern="0" dirty="0"/>
              <a:t> applications : $2.4 million per hour (in USA)</a:t>
            </a:r>
          </a:p>
          <a:p>
            <a:pPr marL="0" indent="0">
              <a:buNone/>
            </a:pPr>
            <a:endParaRPr lang="en-US" dirty="0"/>
          </a:p>
        </p:txBody>
      </p:sp>
      <p:sp>
        <p:nvSpPr>
          <p:cNvPr id="8195" name="Date Placeholder 2"/>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Introduction to Software Testing, Edition 2  (Ch 1)</a:t>
            </a:r>
            <a:endParaRPr lang="en-US" sz="900" b="0" dirty="0">
              <a:solidFill>
                <a:schemeClr val="tx1"/>
              </a:solidFill>
            </a:endParaRPr>
          </a:p>
        </p:txBody>
      </p:sp>
      <p:sp>
        <p:nvSpPr>
          <p:cNvPr id="8196" name="Footer Placeholder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 Ammann &amp; Offutt</a:t>
            </a:r>
          </a:p>
        </p:txBody>
      </p:sp>
      <p:sp>
        <p:nvSpPr>
          <p:cNvPr id="8197"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fld id="{8247D2B9-C96D-46BB-BE15-8CE6567D1416}" type="slidenum">
              <a:rPr lang="en-US" sz="900" b="0">
                <a:solidFill>
                  <a:schemeClr val="tx1"/>
                </a:solidFill>
              </a:rPr>
              <a:pPr/>
              <a:t>10</a:t>
            </a:fld>
            <a:endParaRPr lang="en-US" sz="900" b="0">
              <a:solidFill>
                <a:schemeClr val="tx1"/>
              </a:solidFill>
            </a:endParaRPr>
          </a:p>
        </p:txBody>
      </p:sp>
      <p:sp>
        <p:nvSpPr>
          <p:cNvPr id="5" name="Rectangle 4">
            <a:extLst>
              <a:ext uri="{FF2B5EF4-FFF2-40B4-BE49-F238E27FC236}">
                <a16:creationId xmlns:a16="http://schemas.microsoft.com/office/drawing/2014/main" id="{FB30131A-AD0F-4AF8-93EB-DA16ECE3CE9B}"/>
              </a:ext>
            </a:extLst>
          </p:cNvPr>
          <p:cNvSpPr/>
          <p:nvPr/>
        </p:nvSpPr>
        <p:spPr>
          <a:xfrm>
            <a:off x="1188720" y="5030786"/>
            <a:ext cx="9814560" cy="13255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rgbClr val="FFFF00"/>
                </a:solidFill>
                <a:effectLst>
                  <a:outerShdw blurRad="38100" dist="38100" dir="2700000" algn="tl">
                    <a:srgbClr val="000000">
                      <a:alpha val="43137"/>
                    </a:srgbClr>
                  </a:outerShdw>
                </a:effectLst>
              </a:rPr>
              <a:t>People expect software to be dependable. </a:t>
            </a:r>
          </a:p>
          <a:p>
            <a:pPr algn="ctr"/>
            <a:r>
              <a:rPr lang="en-US" sz="3600" dirty="0">
                <a:solidFill>
                  <a:srgbClr val="FFFF00"/>
                </a:solidFill>
                <a:effectLst>
                  <a:outerShdw blurRad="38100" dist="38100" dir="2700000" algn="tl">
                    <a:srgbClr val="000000">
                      <a:alpha val="43137"/>
                    </a:srgbClr>
                  </a:outerShdw>
                </a:effectLst>
              </a:rPr>
              <a:t>Proper testing is one way to assess dependability.</a:t>
            </a:r>
          </a:p>
        </p:txBody>
      </p:sp>
    </p:spTree>
    <p:extLst>
      <p:ext uri="{BB962C8B-B14F-4D97-AF65-F5344CB8AC3E}">
        <p14:creationId xmlns:p14="http://schemas.microsoft.com/office/powerpoint/2010/main" val="3459060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of a Test Case</a:t>
            </a:r>
          </a:p>
        </p:txBody>
      </p:sp>
      <p:sp>
        <p:nvSpPr>
          <p:cNvPr id="3" name="Content Placeholder 2"/>
          <p:cNvSpPr>
            <a:spLocks noGrp="1"/>
          </p:cNvSpPr>
          <p:nvPr>
            <p:ph idx="1"/>
          </p:nvPr>
        </p:nvSpPr>
        <p:spPr>
          <a:xfrm>
            <a:off x="838200" y="1507126"/>
            <a:ext cx="10515600" cy="4351338"/>
          </a:xfrm>
        </p:spPr>
        <p:txBody>
          <a:bodyPr>
            <a:normAutofit fontScale="92500" lnSpcReduction="20000"/>
          </a:bodyPr>
          <a:lstStyle/>
          <a:p>
            <a:r>
              <a:rPr lang="en-US" dirty="0"/>
              <a:t>A test case is a </a:t>
            </a:r>
            <a:r>
              <a:rPr lang="en-US" dirty="0">
                <a:solidFill>
                  <a:schemeClr val="tx2"/>
                </a:solidFill>
              </a:rPr>
              <a:t>multipart artifact</a:t>
            </a:r>
            <a:r>
              <a:rPr lang="en-US" dirty="0"/>
              <a:t> with a definite structure</a:t>
            </a:r>
          </a:p>
          <a:p>
            <a:pPr lvl="1"/>
            <a:endParaRPr lang="en-US" dirty="0"/>
          </a:p>
          <a:p>
            <a:r>
              <a:rPr lang="en-US" dirty="0">
                <a:effectLst>
                  <a:outerShdw blurRad="38100" dist="38100" dir="2700000" algn="tl">
                    <a:srgbClr val="000000">
                      <a:alpha val="43137"/>
                    </a:srgbClr>
                  </a:outerShdw>
                </a:effectLst>
                <a:cs typeface="Calibri" pitchFamily="34" charset="0"/>
              </a:rPr>
              <a:t>Test case values</a:t>
            </a:r>
          </a:p>
          <a:p>
            <a:endParaRPr lang="en-US" dirty="0">
              <a:effectLst>
                <a:outerShdw blurRad="38100" dist="38100" dir="2700000" algn="tl">
                  <a:srgbClr val="000000">
                    <a:alpha val="43137"/>
                  </a:srgbClr>
                </a:outerShdw>
              </a:effectLst>
              <a:cs typeface="Calibri" pitchFamily="34" charset="0"/>
            </a:endParaRPr>
          </a:p>
          <a:p>
            <a:endParaRPr lang="en-US" dirty="0"/>
          </a:p>
          <a:p>
            <a:endParaRPr lang="en-US" dirty="0"/>
          </a:p>
          <a:p>
            <a:r>
              <a:rPr lang="en-US" dirty="0">
                <a:effectLst>
                  <a:outerShdw blurRad="38100" dist="38100" dir="2700000" algn="tl">
                    <a:srgbClr val="000000">
                      <a:alpha val="43137"/>
                    </a:srgbClr>
                  </a:outerShdw>
                </a:effectLst>
                <a:cs typeface="Calibri" pitchFamily="34" charset="0"/>
              </a:rPr>
              <a:t>Expected results</a:t>
            </a:r>
            <a:r>
              <a:rPr lang="en-US" dirty="0"/>
              <a:t>	</a:t>
            </a:r>
          </a:p>
          <a:p>
            <a:endParaRPr lang="en-US" dirty="0"/>
          </a:p>
          <a:p>
            <a:endParaRPr lang="en-US" dirty="0"/>
          </a:p>
          <a:p>
            <a:pPr lvl="1"/>
            <a:endParaRPr lang="en-US" dirty="0"/>
          </a:p>
          <a:p>
            <a:pPr lvl="1"/>
            <a:r>
              <a:rPr lang="en-US" dirty="0"/>
              <a:t>A </a:t>
            </a:r>
            <a:r>
              <a:rPr lang="en-US" i="1" dirty="0">
                <a:solidFill>
                  <a:schemeClr val="tx2"/>
                </a:solidFill>
              </a:rPr>
              <a:t>test oracle</a:t>
            </a:r>
            <a:r>
              <a:rPr lang="en-US" dirty="0"/>
              <a:t> uses expected results to decide whether a test passed or failed</a:t>
            </a:r>
          </a:p>
        </p:txBody>
      </p:sp>
      <p:sp>
        <p:nvSpPr>
          <p:cNvPr id="4" name="Date Placeholder 3"/>
          <p:cNvSpPr>
            <a:spLocks noGrp="1"/>
          </p:cNvSpPr>
          <p:nvPr>
            <p:ph type="dt" sz="half" idx="10"/>
          </p:nvPr>
        </p:nvSpPr>
        <p:spPr/>
        <p:txBody>
          <a:bodyPr/>
          <a:lstStyle/>
          <a:p>
            <a:pPr>
              <a:defRPr/>
            </a:pPr>
            <a:r>
              <a:rPr lang="en-US"/>
              <a:t>Introduction to Software Testing, Edition 2  (Ch 3)</a:t>
            </a:r>
            <a:endParaRPr lang="en-US" u="sng"/>
          </a:p>
        </p:txBody>
      </p:sp>
      <p:sp>
        <p:nvSpPr>
          <p:cNvPr id="5" name="Footer Placeholder 4"/>
          <p:cNvSpPr>
            <a:spLocks noGrp="1"/>
          </p:cNvSpPr>
          <p:nvPr>
            <p:ph type="ftr" sz="quarter" idx="11"/>
          </p:nvPr>
        </p:nvSpPr>
        <p:spPr/>
        <p:txBody>
          <a:bodyPr/>
          <a:lstStyle/>
          <a:p>
            <a:pPr>
              <a:defRPr/>
            </a:pPr>
            <a:r>
              <a:rPr lang="en-US"/>
              <a:t>© Ammann &amp; Offutt</a:t>
            </a:r>
          </a:p>
        </p:txBody>
      </p:sp>
      <p:sp>
        <p:nvSpPr>
          <p:cNvPr id="6" name="Slide Number Placeholder 5"/>
          <p:cNvSpPr>
            <a:spLocks noGrp="1"/>
          </p:cNvSpPr>
          <p:nvPr>
            <p:ph type="sldNum" sz="quarter" idx="12"/>
          </p:nvPr>
        </p:nvSpPr>
        <p:spPr/>
        <p:txBody>
          <a:bodyPr/>
          <a:lstStyle/>
          <a:p>
            <a:pPr>
              <a:defRPr/>
            </a:pPr>
            <a:fld id="{7F4B1FAA-A740-404F-BBC5-7C153B666279}" type="slidenum">
              <a:rPr lang="en-US" smtClean="0"/>
              <a:pPr>
                <a:defRPr/>
              </a:pPr>
              <a:t>100</a:t>
            </a:fld>
            <a:endParaRPr lang="en-US"/>
          </a:p>
        </p:txBody>
      </p:sp>
      <p:sp>
        <p:nvSpPr>
          <p:cNvPr id="7" name="Text Box 4"/>
          <p:cNvSpPr txBox="1">
            <a:spLocks noChangeArrowheads="1"/>
          </p:cNvSpPr>
          <p:nvPr/>
        </p:nvSpPr>
        <p:spPr bwMode="auto">
          <a:xfrm>
            <a:off x="1178161" y="4272461"/>
            <a:ext cx="8727311" cy="867930"/>
          </a:xfrm>
          <a:prstGeom prst="rect">
            <a:avLst/>
          </a:prstGeom>
          <a:solidFill>
            <a:srgbClr val="0000CC"/>
          </a:solidFill>
          <a:ln w="12700">
            <a:solidFill>
              <a:schemeClr val="tx1"/>
            </a:solidFill>
            <a:miter lim="800000"/>
            <a:headEnd type="none" w="sm" len="sm"/>
            <a:tailEnd type="none" w="sm" len="sm"/>
          </a:ln>
          <a:effectLst/>
        </p:spPr>
        <p:txBody>
          <a:bodyPr wrap="square">
            <a:spAutoFit/>
          </a:bodyPr>
          <a:lstStyle>
            <a:defPPr>
              <a:defRPr lang="en-US"/>
            </a:defPPr>
            <a:lvl1pPr algn="ctr">
              <a:lnSpc>
                <a:spcPct val="90000"/>
              </a:lnSpc>
              <a:spcBef>
                <a:spcPct val="30000"/>
              </a:spcBef>
              <a:buSzPct val="75000"/>
              <a:buFont typeface="Monotype Sorts" charset="2"/>
              <a:buNone/>
              <a:defRPr sz="3200">
                <a:solidFill>
                  <a:srgbClr val="FFFF00"/>
                </a:solidFill>
                <a:effectLst>
                  <a:outerShdw blurRad="38100" dist="38100" dir="2700000" algn="tl">
                    <a:srgbClr val="000000"/>
                  </a:outerShdw>
                </a:effectLst>
                <a:latin typeface="Gill Sans MT" pitchFamily="34" charset="0"/>
                <a:cs typeface="Arial" pitchFamily="34" charset="0"/>
              </a:defRPr>
            </a:lvl1pPr>
          </a:lstStyle>
          <a:p>
            <a:r>
              <a:rPr lang="en-US" altLang="zh-CN" sz="2800" dirty="0">
                <a:latin typeface="Bahnschrift" panose="020B0502040204020203" pitchFamily="34" charset="0"/>
              </a:rPr>
              <a:t>The result that will be produced by the test if the software behaves as expected</a:t>
            </a:r>
          </a:p>
        </p:txBody>
      </p:sp>
      <p:sp>
        <p:nvSpPr>
          <p:cNvPr id="8" name="Text Box 4"/>
          <p:cNvSpPr txBox="1">
            <a:spLocks noChangeArrowheads="1"/>
          </p:cNvSpPr>
          <p:nvPr/>
        </p:nvSpPr>
        <p:spPr bwMode="auto">
          <a:xfrm>
            <a:off x="1178161" y="2592358"/>
            <a:ext cx="8727311" cy="867930"/>
          </a:xfrm>
          <a:prstGeom prst="rect">
            <a:avLst/>
          </a:prstGeom>
          <a:solidFill>
            <a:srgbClr val="0000CC"/>
          </a:solidFill>
          <a:ln w="12700">
            <a:solidFill>
              <a:schemeClr val="tx1"/>
            </a:solidFill>
            <a:miter lim="800000"/>
            <a:headEnd type="none" w="sm" len="sm"/>
            <a:tailEnd type="none" w="sm" len="sm"/>
          </a:ln>
          <a:effectLst/>
        </p:spPr>
        <p:txBody>
          <a:bodyPr wrap="square">
            <a:spAutoFit/>
          </a:bodyPr>
          <a:lstStyle>
            <a:defPPr>
              <a:defRPr lang="en-US"/>
            </a:defPPr>
            <a:lvl1pPr algn="ctr">
              <a:lnSpc>
                <a:spcPct val="90000"/>
              </a:lnSpc>
              <a:spcBef>
                <a:spcPct val="30000"/>
              </a:spcBef>
              <a:buSzPct val="75000"/>
              <a:buFont typeface="Monotype Sorts" charset="2"/>
              <a:buNone/>
              <a:defRPr sz="3200">
                <a:solidFill>
                  <a:srgbClr val="FFFF00"/>
                </a:solidFill>
                <a:effectLst>
                  <a:outerShdw blurRad="38100" dist="38100" dir="2700000" algn="tl">
                    <a:srgbClr val="000000"/>
                  </a:outerShdw>
                </a:effectLst>
                <a:latin typeface="Gill Sans MT" pitchFamily="34" charset="0"/>
                <a:cs typeface="Arial" pitchFamily="34" charset="0"/>
              </a:defRPr>
            </a:lvl1pPr>
          </a:lstStyle>
          <a:p>
            <a:r>
              <a:rPr lang="en-US" altLang="zh-CN" sz="2800" dirty="0">
                <a:latin typeface="Bahnschrift" panose="020B0502040204020203" pitchFamily="34" charset="0"/>
              </a:rPr>
              <a:t>The input values needed to complete an execution of the software under test</a:t>
            </a:r>
          </a:p>
        </p:txBody>
      </p:sp>
    </p:spTree>
    <p:extLst>
      <p:ext uri="{BB962C8B-B14F-4D97-AF65-F5344CB8AC3E}">
        <p14:creationId xmlns:p14="http://schemas.microsoft.com/office/powerpoint/2010/main" val="319214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1000"/>
                                        <p:tgtEl>
                                          <p:spTgt spid="8"/>
                                        </p:tgtEl>
                                      </p:cBhvr>
                                    </p:animEffect>
                                  </p:childTnLst>
                                </p:cTn>
                              </p:par>
                            </p:childTnLst>
                          </p:cTn>
                        </p:par>
                        <p:par>
                          <p:cTn id="8" fill="hold">
                            <p:stCondLst>
                              <p:cond delay="1000"/>
                            </p:stCondLst>
                            <p:childTnLst>
                              <p:par>
                                <p:cTn id="9" presetID="9"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15332-CB73-4973-B409-193D852FF6D3}"/>
              </a:ext>
            </a:extLst>
          </p:cNvPr>
          <p:cNvSpPr>
            <a:spLocks noGrp="1"/>
          </p:cNvSpPr>
          <p:nvPr>
            <p:ph type="title"/>
          </p:nvPr>
        </p:nvSpPr>
        <p:spPr/>
        <p:txBody>
          <a:bodyPr/>
          <a:lstStyle/>
          <a:p>
            <a:r>
              <a:rPr lang="en-US" dirty="0" err="1"/>
              <a:t>FindLast</a:t>
            </a:r>
            <a:r>
              <a:rPr lang="en-US" dirty="0"/>
              <a:t> Refresher</a:t>
            </a:r>
          </a:p>
        </p:txBody>
      </p:sp>
      <p:sp>
        <p:nvSpPr>
          <p:cNvPr id="4" name="Text Placeholder 3">
            <a:extLst>
              <a:ext uri="{FF2B5EF4-FFF2-40B4-BE49-F238E27FC236}">
                <a16:creationId xmlns:a16="http://schemas.microsoft.com/office/drawing/2014/main" id="{A89A596E-E4F6-4187-B5FE-DF3B5DAE5EC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3254455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Automation Framework</a:t>
            </a:r>
          </a:p>
        </p:txBody>
      </p:sp>
      <p:sp>
        <p:nvSpPr>
          <p:cNvPr id="3" name="Content Placeholder 2">
            <a:extLst>
              <a:ext uri="{FF2B5EF4-FFF2-40B4-BE49-F238E27FC236}">
                <a16:creationId xmlns:a16="http://schemas.microsoft.com/office/drawing/2014/main" id="{CBE2BFBE-FE0C-4CE2-BA05-DE68C8497F9E}"/>
              </a:ext>
            </a:extLst>
          </p:cNvPr>
          <p:cNvSpPr>
            <a:spLocks noGrp="1"/>
          </p:cNvSpPr>
          <p:nvPr>
            <p:ph idx="1"/>
          </p:nvPr>
        </p:nvSpPr>
        <p:spPr>
          <a:xfrm>
            <a:off x="838200" y="1526345"/>
            <a:ext cx="10515600" cy="4650618"/>
          </a:xfrm>
        </p:spPr>
        <p:txBody>
          <a:bodyPr>
            <a:normAutofit fontScale="92500" lnSpcReduction="10000"/>
          </a:bodyPr>
          <a:lstStyle/>
          <a:p>
            <a:r>
              <a:rPr lang="en-US" dirty="0"/>
              <a:t>A set of assumptions, concepts, and tools that support test automation</a:t>
            </a:r>
          </a:p>
          <a:p>
            <a:r>
              <a:rPr lang="en-US" dirty="0"/>
              <a:t>Popular frameworks for </a:t>
            </a:r>
            <a:r>
              <a:rPr lang="en-US" dirty="0" err="1"/>
              <a:t>.Net</a:t>
            </a:r>
            <a:endParaRPr lang="en-US" dirty="0"/>
          </a:p>
          <a:p>
            <a:pPr lvl="1"/>
            <a:r>
              <a:rPr lang="en-US" dirty="0" err="1"/>
              <a:t>MSTest</a:t>
            </a:r>
            <a:r>
              <a:rPr lang="en-US" dirty="0"/>
              <a:t> v2 (built into VS 2017)</a:t>
            </a:r>
          </a:p>
          <a:p>
            <a:pPr lvl="1"/>
            <a:r>
              <a:rPr lang="en-US" dirty="0" err="1"/>
              <a:t>NUnit</a:t>
            </a:r>
            <a:endParaRPr lang="en-US" dirty="0"/>
          </a:p>
          <a:p>
            <a:pPr lvl="1"/>
            <a:r>
              <a:rPr lang="en-US" dirty="0" err="1"/>
              <a:t>xUnit</a:t>
            </a:r>
            <a:endParaRPr lang="en-US" dirty="0"/>
          </a:p>
          <a:p>
            <a:pPr lvl="1"/>
            <a:r>
              <a:rPr lang="en-US" dirty="0"/>
              <a:t>Comparison: </a:t>
            </a:r>
            <a:r>
              <a:rPr lang="en-US" dirty="0">
                <a:hlinkClick r:id="rId2"/>
              </a:rPr>
              <a:t>http://xunit.github.io/docs/comparisons.html</a:t>
            </a:r>
            <a:r>
              <a:rPr lang="en-US" dirty="0"/>
              <a:t> </a:t>
            </a:r>
          </a:p>
          <a:p>
            <a:pPr lvl="2"/>
            <a:r>
              <a:rPr lang="en-US" dirty="0"/>
              <a:t>Note: this doc shows </a:t>
            </a:r>
            <a:r>
              <a:rPr lang="en-US" dirty="0" err="1"/>
              <a:t>MSTest</a:t>
            </a:r>
            <a:r>
              <a:rPr lang="en-US" dirty="0"/>
              <a:t> v1.5.  </a:t>
            </a:r>
            <a:r>
              <a:rPr lang="en-US" dirty="0" err="1"/>
              <a:t>MSTest</a:t>
            </a:r>
            <a:r>
              <a:rPr lang="en-US" dirty="0"/>
              <a:t> v2 is better.</a:t>
            </a:r>
          </a:p>
          <a:p>
            <a:r>
              <a:rPr lang="en-US" dirty="0"/>
              <a:t>Current consensus:</a:t>
            </a:r>
          </a:p>
          <a:p>
            <a:pPr lvl="1"/>
            <a:r>
              <a:rPr lang="en-US" dirty="0" err="1"/>
              <a:t>MSTest</a:t>
            </a:r>
            <a:r>
              <a:rPr lang="en-US" dirty="0"/>
              <a:t> is better integrated into VS than the others (although the others are still pretty nicely integrated), but</a:t>
            </a:r>
          </a:p>
          <a:p>
            <a:pPr lvl="1"/>
            <a:r>
              <a:rPr lang="en-US" dirty="0" err="1"/>
              <a:t>xUnit</a:t>
            </a:r>
            <a:r>
              <a:rPr lang="en-US" dirty="0"/>
              <a:t> is the next stage in unit testing evolution and is most full-bodied</a:t>
            </a:r>
          </a:p>
          <a:p>
            <a:r>
              <a:rPr lang="en-US" dirty="0"/>
              <a:t>JUnit for Java aficionados</a:t>
            </a:r>
          </a:p>
          <a:p>
            <a:endParaRPr lang="en-US" dirty="0"/>
          </a:p>
        </p:txBody>
      </p:sp>
      <p:sp>
        <p:nvSpPr>
          <p:cNvPr id="4" name="Date Placeholder 3"/>
          <p:cNvSpPr>
            <a:spLocks noGrp="1"/>
          </p:cNvSpPr>
          <p:nvPr>
            <p:ph type="dt" sz="half" idx="10"/>
          </p:nvPr>
        </p:nvSpPr>
        <p:spPr/>
        <p:txBody>
          <a:bodyPr/>
          <a:lstStyle/>
          <a:p>
            <a:pPr>
              <a:defRPr/>
            </a:pPr>
            <a:r>
              <a:rPr lang="en-US"/>
              <a:t>Introduction to Software Testing, Edition 2  (Ch 3)</a:t>
            </a:r>
            <a:endParaRPr lang="en-US" u="sng"/>
          </a:p>
        </p:txBody>
      </p:sp>
      <p:sp>
        <p:nvSpPr>
          <p:cNvPr id="5" name="Footer Placeholder 4"/>
          <p:cNvSpPr>
            <a:spLocks noGrp="1"/>
          </p:cNvSpPr>
          <p:nvPr>
            <p:ph type="ftr" sz="quarter" idx="11"/>
          </p:nvPr>
        </p:nvSpPr>
        <p:spPr/>
        <p:txBody>
          <a:bodyPr/>
          <a:lstStyle/>
          <a:p>
            <a:pPr>
              <a:defRPr/>
            </a:pPr>
            <a:r>
              <a:rPr lang="en-US"/>
              <a:t>© Ammann &amp; Offutt</a:t>
            </a:r>
          </a:p>
        </p:txBody>
      </p:sp>
      <p:sp>
        <p:nvSpPr>
          <p:cNvPr id="6" name="Slide Number Placeholder 5"/>
          <p:cNvSpPr>
            <a:spLocks noGrp="1"/>
          </p:cNvSpPr>
          <p:nvPr>
            <p:ph type="sldNum" sz="quarter" idx="12"/>
          </p:nvPr>
        </p:nvSpPr>
        <p:spPr/>
        <p:txBody>
          <a:bodyPr/>
          <a:lstStyle/>
          <a:p>
            <a:pPr>
              <a:defRPr/>
            </a:pPr>
            <a:fld id="{7F4B1FAA-A740-404F-BBC5-7C153B666279}" type="slidenum">
              <a:rPr lang="en-US" smtClean="0"/>
              <a:pPr>
                <a:defRPr/>
              </a:pPr>
              <a:t>102</a:t>
            </a:fld>
            <a:endParaRPr lang="en-US"/>
          </a:p>
        </p:txBody>
      </p:sp>
    </p:spTree>
    <p:extLst>
      <p:ext uri="{BB962C8B-B14F-4D97-AF65-F5344CB8AC3E}">
        <p14:creationId xmlns:p14="http://schemas.microsoft.com/office/powerpoint/2010/main" val="20704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D062D-63D0-48DB-9C24-B18B3DF3F9E6}"/>
              </a:ext>
            </a:extLst>
          </p:cNvPr>
          <p:cNvSpPr>
            <a:spLocks noGrp="1"/>
          </p:cNvSpPr>
          <p:nvPr>
            <p:ph type="title"/>
          </p:nvPr>
        </p:nvSpPr>
        <p:spPr/>
        <p:txBody>
          <a:bodyPr/>
          <a:lstStyle/>
          <a:p>
            <a:r>
              <a:rPr lang="en-US" dirty="0" err="1"/>
              <a:t>MSTest</a:t>
            </a:r>
            <a:r>
              <a:rPr lang="en-US" dirty="0"/>
              <a:t>, </a:t>
            </a:r>
            <a:r>
              <a:rPr lang="en-US" dirty="0" err="1"/>
              <a:t>xUnit</a:t>
            </a:r>
            <a:r>
              <a:rPr lang="en-US" dirty="0"/>
              <a:t>, </a:t>
            </a:r>
            <a:r>
              <a:rPr lang="en-US" dirty="0" err="1"/>
              <a:t>NUnit</a:t>
            </a:r>
            <a:r>
              <a:rPr lang="en-US" dirty="0"/>
              <a:t>, JUnit, et al, can be used to test: </a:t>
            </a:r>
          </a:p>
        </p:txBody>
      </p:sp>
      <p:sp>
        <p:nvSpPr>
          <p:cNvPr id="3" name="Content Placeholder 2">
            <a:extLst>
              <a:ext uri="{FF2B5EF4-FFF2-40B4-BE49-F238E27FC236}">
                <a16:creationId xmlns:a16="http://schemas.microsoft.com/office/drawing/2014/main" id="{7A7BDAB2-BF18-45FC-B28C-B7634E1328CE}"/>
              </a:ext>
            </a:extLst>
          </p:cNvPr>
          <p:cNvSpPr>
            <a:spLocks noGrp="1"/>
          </p:cNvSpPr>
          <p:nvPr>
            <p:ph idx="1"/>
          </p:nvPr>
        </p:nvSpPr>
        <p:spPr/>
        <p:txBody>
          <a:bodyPr/>
          <a:lstStyle/>
          <a:p>
            <a:r>
              <a:rPr lang="en-US" dirty="0"/>
              <a:t>An entire object,</a:t>
            </a:r>
          </a:p>
          <a:p>
            <a:r>
              <a:rPr lang="en-US" dirty="0"/>
              <a:t>A part of an object – a method or some interacting methods, or</a:t>
            </a:r>
          </a:p>
          <a:p>
            <a:r>
              <a:rPr lang="en-US" dirty="0"/>
              <a:t>Interaction between objects</a:t>
            </a:r>
          </a:p>
          <a:p>
            <a:endParaRPr lang="en-US" dirty="0"/>
          </a:p>
          <a:p>
            <a:endParaRPr lang="en-US" dirty="0"/>
          </a:p>
          <a:p>
            <a:endParaRPr lang="en-US" dirty="0"/>
          </a:p>
          <a:p>
            <a:pPr lvl="1"/>
            <a:endParaRPr lang="en-US" dirty="0"/>
          </a:p>
        </p:txBody>
      </p:sp>
      <p:sp>
        <p:nvSpPr>
          <p:cNvPr id="4" name="Rectangle 3">
            <a:extLst>
              <a:ext uri="{FF2B5EF4-FFF2-40B4-BE49-F238E27FC236}">
                <a16:creationId xmlns:a16="http://schemas.microsoft.com/office/drawing/2014/main" id="{396A1246-DDCF-4F42-AD69-3BC61E9945B1}"/>
              </a:ext>
            </a:extLst>
          </p:cNvPr>
          <p:cNvSpPr/>
          <p:nvPr/>
        </p:nvSpPr>
        <p:spPr>
          <a:xfrm>
            <a:off x="1801402" y="4523669"/>
            <a:ext cx="8589196" cy="978729"/>
          </a:xfrm>
          <a:prstGeom prst="rect">
            <a:avLst/>
          </a:prstGeom>
          <a:solidFill>
            <a:srgbClr val="0000CC"/>
          </a:solidFill>
          <a:ln w="12700">
            <a:solidFill>
              <a:schemeClr val="tx1"/>
            </a:solidFill>
            <a:miter lim="800000"/>
            <a:headEnd type="none" w="sm" len="sm"/>
            <a:tailEnd type="none" w="sm" len="sm"/>
          </a:ln>
          <a:effectLst/>
        </p:spPr>
        <p:txBody>
          <a:bodyPr wrap="square">
            <a:spAutoFit/>
          </a:bodyPr>
          <a:lstStyle/>
          <a:p>
            <a:pPr algn="ctr">
              <a:lnSpc>
                <a:spcPct val="90000"/>
              </a:lnSpc>
              <a:spcBef>
                <a:spcPct val="30000"/>
              </a:spcBef>
              <a:buSzPct val="75000"/>
            </a:pPr>
            <a:r>
              <a:rPr lang="en-US" sz="3200" dirty="0">
                <a:solidFill>
                  <a:srgbClr val="FFFF00"/>
                </a:solidFill>
                <a:effectLst>
                  <a:outerShdw blurRad="38100" dist="38100" dir="2700000" algn="tl">
                    <a:srgbClr val="000000"/>
                  </a:outerShdw>
                </a:effectLst>
                <a:latin typeface="Gill Sans MT" pitchFamily="34" charset="0"/>
                <a:cs typeface="Arial" pitchFamily="34" charset="0"/>
              </a:rPr>
              <a:t>Good for unit and integration testing, but not so much  for system testing</a:t>
            </a:r>
          </a:p>
        </p:txBody>
      </p:sp>
    </p:spTree>
    <p:extLst>
      <p:ext uri="{BB962C8B-B14F-4D97-AF65-F5344CB8AC3E}">
        <p14:creationId xmlns:p14="http://schemas.microsoft.com/office/powerpoint/2010/main" val="330475703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760A0-7730-4FF0-96E4-AC91206F8535}"/>
              </a:ext>
            </a:extLst>
          </p:cNvPr>
          <p:cNvSpPr>
            <a:spLocks noGrp="1"/>
          </p:cNvSpPr>
          <p:nvPr>
            <p:ph type="title"/>
          </p:nvPr>
        </p:nvSpPr>
        <p:spPr/>
        <p:txBody>
          <a:bodyPr/>
          <a:lstStyle/>
          <a:p>
            <a:r>
              <a:rPr lang="en-US" dirty="0"/>
              <a:t>Components of the Testing Environment</a:t>
            </a:r>
          </a:p>
        </p:txBody>
      </p:sp>
      <p:sp>
        <p:nvSpPr>
          <p:cNvPr id="3" name="Content Placeholder 2">
            <a:extLst>
              <a:ext uri="{FF2B5EF4-FFF2-40B4-BE49-F238E27FC236}">
                <a16:creationId xmlns:a16="http://schemas.microsoft.com/office/drawing/2014/main" id="{9A40850F-F87C-442D-ACA5-5EFFA3F6A5EA}"/>
              </a:ext>
            </a:extLst>
          </p:cNvPr>
          <p:cNvSpPr>
            <a:spLocks noGrp="1"/>
          </p:cNvSpPr>
          <p:nvPr>
            <p:ph idx="1"/>
          </p:nvPr>
        </p:nvSpPr>
        <p:spPr/>
        <p:txBody>
          <a:bodyPr/>
          <a:lstStyle/>
          <a:p>
            <a:r>
              <a:rPr lang="en-US" dirty="0"/>
              <a:t>Software Under Test (SUT)</a:t>
            </a:r>
          </a:p>
          <a:p>
            <a:r>
              <a:rPr lang="en-US" dirty="0"/>
              <a:t>Test Class</a:t>
            </a:r>
          </a:p>
          <a:p>
            <a:r>
              <a:rPr lang="en-US" dirty="0"/>
              <a:t>Test Runner</a:t>
            </a:r>
          </a:p>
          <a:p>
            <a:pPr marL="0" indent="0">
              <a:buNone/>
            </a:pPr>
            <a:endParaRPr lang="en-US" dirty="0"/>
          </a:p>
        </p:txBody>
      </p:sp>
    </p:spTree>
    <p:extLst>
      <p:ext uri="{BB962C8B-B14F-4D97-AF65-F5344CB8AC3E}">
        <p14:creationId xmlns:p14="http://schemas.microsoft.com/office/powerpoint/2010/main" val="324076615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34FEB-7B6A-41D4-BF01-B2A8CBCB95AE}"/>
              </a:ext>
            </a:extLst>
          </p:cNvPr>
          <p:cNvSpPr>
            <a:spLocks noGrp="1"/>
          </p:cNvSpPr>
          <p:nvPr>
            <p:ph type="title"/>
          </p:nvPr>
        </p:nvSpPr>
        <p:spPr/>
        <p:txBody>
          <a:bodyPr/>
          <a:lstStyle/>
          <a:p>
            <a:r>
              <a:rPr lang="en-US" dirty="0" err="1"/>
              <a:t>MSTest</a:t>
            </a:r>
            <a:r>
              <a:rPr lang="en-US" dirty="0"/>
              <a:t> Special Sauce</a:t>
            </a:r>
          </a:p>
        </p:txBody>
      </p:sp>
      <p:sp>
        <p:nvSpPr>
          <p:cNvPr id="3" name="Content Placeholder 2">
            <a:extLst>
              <a:ext uri="{FF2B5EF4-FFF2-40B4-BE49-F238E27FC236}">
                <a16:creationId xmlns:a16="http://schemas.microsoft.com/office/drawing/2014/main" id="{EC8B5DD8-0253-4032-830D-B336CC30478C}"/>
              </a:ext>
            </a:extLst>
          </p:cNvPr>
          <p:cNvSpPr>
            <a:spLocks noGrp="1"/>
          </p:cNvSpPr>
          <p:nvPr>
            <p:ph idx="1"/>
          </p:nvPr>
        </p:nvSpPr>
        <p:spPr>
          <a:xfrm>
            <a:off x="838200" y="1825625"/>
            <a:ext cx="10515600" cy="4351338"/>
          </a:xfrm>
        </p:spPr>
        <p:txBody>
          <a:bodyPr/>
          <a:lstStyle/>
          <a:p>
            <a:r>
              <a:rPr lang="en-US" dirty="0" err="1"/>
              <a:t>MSTest</a:t>
            </a:r>
            <a:r>
              <a:rPr lang="en-US" dirty="0"/>
              <a:t> v2 pre-integrated into VS starting in 2017</a:t>
            </a:r>
          </a:p>
          <a:p>
            <a:r>
              <a:rPr lang="en-US" dirty="0"/>
              <a:t>Create a </a:t>
            </a:r>
            <a:r>
              <a:rPr lang="en-US" dirty="0" err="1"/>
              <a:t>UnitTest</a:t>
            </a:r>
            <a:r>
              <a:rPr lang="en-US" dirty="0"/>
              <a:t> project and you get:</a:t>
            </a:r>
          </a:p>
          <a:p>
            <a:pPr lvl="1"/>
            <a:r>
              <a:rPr lang="en-US" dirty="0"/>
              <a:t>References to the Testing assemblies</a:t>
            </a:r>
          </a:p>
          <a:p>
            <a:pPr lvl="1"/>
            <a:r>
              <a:rPr lang="en-US" dirty="0"/>
              <a:t>A shell that includes unit test </a:t>
            </a:r>
            <a:r>
              <a:rPr lang="en-US" dirty="0" err="1"/>
              <a:t>.Net</a:t>
            </a:r>
            <a:r>
              <a:rPr lang="en-US" dirty="0"/>
              <a:t> attributes, and</a:t>
            </a:r>
          </a:p>
          <a:p>
            <a:pPr lvl="1"/>
            <a:r>
              <a:rPr lang="en-US" dirty="0"/>
              <a:t>A handy using statement for the </a:t>
            </a:r>
            <a:r>
              <a:rPr lang="en-US" dirty="0" err="1"/>
              <a:t>UnitTesting</a:t>
            </a:r>
            <a:r>
              <a:rPr lang="en-US" dirty="0"/>
              <a:t> namespace</a:t>
            </a:r>
          </a:p>
          <a:p>
            <a:r>
              <a:rPr lang="en-US" dirty="0"/>
              <a:t>[</a:t>
            </a:r>
            <a:r>
              <a:rPr lang="en-US" dirty="0" err="1"/>
              <a:t>TestClass</a:t>
            </a:r>
            <a:r>
              <a:rPr lang="en-US" dirty="0"/>
              <a:t>] tells VS that the following class holds unit tests</a:t>
            </a:r>
          </a:p>
          <a:p>
            <a:r>
              <a:rPr lang="en-US" dirty="0"/>
              <a:t>[</a:t>
            </a:r>
            <a:r>
              <a:rPr lang="en-US" dirty="0" err="1"/>
              <a:t>TestMethod</a:t>
            </a:r>
            <a:r>
              <a:rPr lang="en-US" dirty="0"/>
              <a:t>] tells VS that the following method is a unit test</a:t>
            </a:r>
          </a:p>
          <a:p>
            <a:r>
              <a:rPr lang="en-US" dirty="0"/>
              <a:t>Assert is a method that the Test Runner can use to determine whether a method passed or failed.</a:t>
            </a:r>
          </a:p>
          <a:p>
            <a:endParaRPr lang="en-US" dirty="0"/>
          </a:p>
        </p:txBody>
      </p:sp>
    </p:spTree>
    <p:extLst>
      <p:ext uri="{BB962C8B-B14F-4D97-AF65-F5344CB8AC3E}">
        <p14:creationId xmlns:p14="http://schemas.microsoft.com/office/powerpoint/2010/main" val="182428879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0E7EB-2224-48BD-A30F-3AC8F3E846A5}"/>
              </a:ext>
            </a:extLst>
          </p:cNvPr>
          <p:cNvSpPr>
            <a:spLocks noGrp="1"/>
          </p:cNvSpPr>
          <p:nvPr>
            <p:ph type="title"/>
          </p:nvPr>
        </p:nvSpPr>
        <p:spPr/>
        <p:txBody>
          <a:bodyPr/>
          <a:lstStyle/>
          <a:p>
            <a:r>
              <a:rPr lang="en-US" dirty="0"/>
              <a:t>Arrange, Act, Assert</a:t>
            </a:r>
          </a:p>
        </p:txBody>
      </p:sp>
      <p:sp>
        <p:nvSpPr>
          <p:cNvPr id="3" name="Content Placeholder 2">
            <a:extLst>
              <a:ext uri="{FF2B5EF4-FFF2-40B4-BE49-F238E27FC236}">
                <a16:creationId xmlns:a16="http://schemas.microsoft.com/office/drawing/2014/main" id="{E2728C2B-DE95-4719-A83C-602668743E8D}"/>
              </a:ext>
            </a:extLst>
          </p:cNvPr>
          <p:cNvSpPr>
            <a:spLocks noGrp="1"/>
          </p:cNvSpPr>
          <p:nvPr>
            <p:ph idx="1"/>
          </p:nvPr>
        </p:nvSpPr>
        <p:spPr/>
        <p:txBody>
          <a:bodyPr/>
          <a:lstStyle/>
          <a:p>
            <a:r>
              <a:rPr lang="en-US" dirty="0"/>
              <a:t>General convention for constructing a test (using TDD, discussed in an upcoming lecture)</a:t>
            </a:r>
            <a:br>
              <a:rPr lang="en-US" dirty="0"/>
            </a:br>
            <a:endParaRPr lang="en-US" dirty="0"/>
          </a:p>
          <a:p>
            <a:r>
              <a:rPr lang="en-US" b="1" dirty="0"/>
              <a:t>Arrange</a:t>
            </a:r>
            <a:r>
              <a:rPr lang="en-US" dirty="0"/>
              <a:t>: Get everything ready to call the method.  Initialize classes, variables, etc.</a:t>
            </a:r>
          </a:p>
          <a:p>
            <a:r>
              <a:rPr lang="en-US" b="1" dirty="0"/>
              <a:t>Act: </a:t>
            </a:r>
            <a:r>
              <a:rPr lang="en-US" dirty="0"/>
              <a:t>Call the method.</a:t>
            </a:r>
          </a:p>
          <a:p>
            <a:r>
              <a:rPr lang="en-US" b="1" dirty="0"/>
              <a:t>Assert: </a:t>
            </a:r>
            <a:r>
              <a:rPr lang="en-US" dirty="0"/>
              <a:t>Check to see whether the method returned the expected result</a:t>
            </a:r>
            <a:endParaRPr lang="en-US" b="1" dirty="0"/>
          </a:p>
        </p:txBody>
      </p:sp>
    </p:spTree>
    <p:extLst>
      <p:ext uri="{BB962C8B-B14F-4D97-AF65-F5344CB8AC3E}">
        <p14:creationId xmlns:p14="http://schemas.microsoft.com/office/powerpoint/2010/main" val="20194933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A33C2-1C0A-41B2-882E-ED171402F7C4}"/>
              </a:ext>
            </a:extLst>
          </p:cNvPr>
          <p:cNvSpPr>
            <a:spLocks noGrp="1"/>
          </p:cNvSpPr>
          <p:nvPr>
            <p:ph type="title"/>
          </p:nvPr>
        </p:nvSpPr>
        <p:spPr>
          <a:xfrm>
            <a:off x="838200" y="365125"/>
            <a:ext cx="10515600" cy="1325563"/>
          </a:xfrm>
        </p:spPr>
        <p:txBody>
          <a:bodyPr/>
          <a:lstStyle/>
          <a:p>
            <a:r>
              <a:rPr lang="en-US" dirty="0"/>
              <a:t>Method Naming Conventions</a:t>
            </a:r>
          </a:p>
        </p:txBody>
      </p:sp>
      <p:sp>
        <p:nvSpPr>
          <p:cNvPr id="3" name="Content Placeholder 2">
            <a:extLst>
              <a:ext uri="{FF2B5EF4-FFF2-40B4-BE49-F238E27FC236}">
                <a16:creationId xmlns:a16="http://schemas.microsoft.com/office/drawing/2014/main" id="{15161A75-F1C3-4485-A44A-49B7E871C91C}"/>
              </a:ext>
            </a:extLst>
          </p:cNvPr>
          <p:cNvSpPr>
            <a:spLocks noGrp="1"/>
          </p:cNvSpPr>
          <p:nvPr>
            <p:ph idx="1"/>
          </p:nvPr>
        </p:nvSpPr>
        <p:spPr>
          <a:xfrm>
            <a:off x="838200" y="1582614"/>
            <a:ext cx="10515600" cy="5169878"/>
          </a:xfrm>
        </p:spPr>
        <p:txBody>
          <a:bodyPr>
            <a:normAutofit/>
          </a:bodyPr>
          <a:lstStyle/>
          <a:p>
            <a:r>
              <a:rPr lang="en-US" dirty="0" err="1"/>
              <a:t>FindLast</a:t>
            </a:r>
            <a:r>
              <a:rPr lang="en-US" dirty="0"/>
              <a:t> test where:</a:t>
            </a:r>
          </a:p>
          <a:p>
            <a:pPr lvl="1"/>
            <a:r>
              <a:rPr lang="en-US" dirty="0"/>
              <a:t>x = {1, 2, 5}, and</a:t>
            </a:r>
          </a:p>
          <a:p>
            <a:pPr lvl="1"/>
            <a:r>
              <a:rPr lang="en-US" dirty="0"/>
              <a:t>y = 1</a:t>
            </a:r>
          </a:p>
          <a:p>
            <a:r>
              <a:rPr lang="en-US" dirty="0"/>
              <a:t>Lots of Alternatives</a:t>
            </a:r>
          </a:p>
          <a:p>
            <a:pPr lvl="1"/>
            <a:r>
              <a:rPr lang="en-US" dirty="0"/>
              <a:t>FindLastTest1</a:t>
            </a:r>
          </a:p>
          <a:p>
            <a:pPr lvl="1"/>
            <a:r>
              <a:rPr lang="en-US" dirty="0" err="1"/>
              <a:t>TestReturnIndexOfFirstElement</a:t>
            </a:r>
            <a:endParaRPr lang="en-US" dirty="0"/>
          </a:p>
          <a:p>
            <a:pPr lvl="1"/>
            <a:r>
              <a:rPr lang="en-US" dirty="0" err="1"/>
              <a:t>FindLast_LastInstanceIsFirstElement_ReturnsZero</a:t>
            </a:r>
            <a:endParaRPr lang="en-US" dirty="0"/>
          </a:p>
          <a:p>
            <a:pPr lvl="1"/>
            <a:r>
              <a:rPr lang="en-US" b="1" dirty="0" err="1"/>
              <a:t>FindLast_Should</a:t>
            </a:r>
            <a:r>
              <a:rPr lang="en-US" b="1" dirty="0"/>
              <a:t> </a:t>
            </a:r>
            <a:r>
              <a:rPr lang="en-US" b="1" dirty="0" err="1"/>
              <a:t>ReturnZero_WhenLastInstanceIsFirstElement</a:t>
            </a:r>
            <a:endParaRPr lang="en-US" b="1" dirty="0"/>
          </a:p>
          <a:p>
            <a:pPr lvl="1"/>
            <a:endParaRPr lang="en-US" dirty="0"/>
          </a:p>
          <a:p>
            <a:pPr marL="914400" lvl="2" indent="0">
              <a:buNone/>
            </a:pPr>
            <a:endParaRPr lang="en-US" i="1" dirty="0"/>
          </a:p>
          <a:p>
            <a:pPr lvl="2"/>
            <a:endParaRPr lang="en-US" i="1" dirty="0"/>
          </a:p>
          <a:p>
            <a:pPr marL="457200" lvl="1" indent="0">
              <a:buNone/>
            </a:pPr>
            <a:endParaRPr lang="en-US" dirty="0"/>
          </a:p>
          <a:p>
            <a:pPr lvl="1"/>
            <a:endParaRPr lang="en-US" dirty="0"/>
          </a:p>
          <a:p>
            <a:pPr lvl="1"/>
            <a:endParaRPr lang="en-US" dirty="0"/>
          </a:p>
        </p:txBody>
      </p:sp>
    </p:spTree>
    <p:extLst>
      <p:ext uri="{BB962C8B-B14F-4D97-AF65-F5344CB8AC3E}">
        <p14:creationId xmlns:p14="http://schemas.microsoft.com/office/powerpoint/2010/main" val="2284943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F36E8-1F84-499D-A2A1-0ED2421C9733}"/>
              </a:ext>
            </a:extLst>
          </p:cNvPr>
          <p:cNvSpPr>
            <a:spLocks noGrp="1"/>
          </p:cNvSpPr>
          <p:nvPr>
            <p:ph type="title"/>
          </p:nvPr>
        </p:nvSpPr>
        <p:spPr/>
        <p:txBody>
          <a:bodyPr/>
          <a:lstStyle/>
          <a:p>
            <a:r>
              <a:rPr lang="en-US" dirty="0"/>
              <a:t>In this class:</a:t>
            </a:r>
          </a:p>
        </p:txBody>
      </p:sp>
      <p:sp>
        <p:nvSpPr>
          <p:cNvPr id="3" name="Content Placeholder 2">
            <a:extLst>
              <a:ext uri="{FF2B5EF4-FFF2-40B4-BE49-F238E27FC236}">
                <a16:creationId xmlns:a16="http://schemas.microsoft.com/office/drawing/2014/main" id="{C92ACF76-B574-4C16-8AA9-03F39A3832A2}"/>
              </a:ext>
            </a:extLst>
          </p:cNvPr>
          <p:cNvSpPr>
            <a:spLocks noGrp="1"/>
          </p:cNvSpPr>
          <p:nvPr>
            <p:ph idx="1"/>
          </p:nvPr>
        </p:nvSpPr>
        <p:spPr/>
        <p:txBody>
          <a:bodyPr>
            <a:normAutofit lnSpcReduction="10000"/>
          </a:bodyPr>
          <a:lstStyle/>
          <a:p>
            <a:r>
              <a:rPr lang="en-US" dirty="0"/>
              <a:t>Put all tests of a method in the same class named </a:t>
            </a:r>
            <a:r>
              <a:rPr lang="en-US" b="1" dirty="0"/>
              <a:t>&lt;method&gt;_Should</a:t>
            </a:r>
            <a:endParaRPr lang="en-US" dirty="0"/>
          </a:p>
          <a:p>
            <a:r>
              <a:rPr lang="en-US" dirty="0"/>
              <a:t>Each test is a </a:t>
            </a:r>
            <a:r>
              <a:rPr lang="en-US" dirty="0" err="1"/>
              <a:t>TestMethod</a:t>
            </a:r>
            <a:r>
              <a:rPr lang="en-US" dirty="0"/>
              <a:t> and is named </a:t>
            </a:r>
            <a:br>
              <a:rPr lang="en-US" dirty="0"/>
            </a:br>
            <a:r>
              <a:rPr lang="en-US" b="1" dirty="0"/>
              <a:t>&lt;expected behavior&gt;_When&lt;state being tested&gt;</a:t>
            </a:r>
          </a:p>
          <a:p>
            <a:endParaRPr lang="en-US" b="1" dirty="0"/>
          </a:p>
          <a:p>
            <a:pPr marL="0" indent="0">
              <a:buNone/>
            </a:pPr>
            <a:r>
              <a:rPr lang="en-US" dirty="0"/>
              <a:t>Examples:</a:t>
            </a:r>
          </a:p>
          <a:p>
            <a:pPr marL="0" indent="0">
              <a:buNone/>
            </a:pPr>
            <a:r>
              <a:rPr lang="en-US" dirty="0"/>
              <a:t>	</a:t>
            </a:r>
            <a:r>
              <a:rPr lang="en-US" i="1" dirty="0" err="1"/>
              <a:t>TestClass</a:t>
            </a:r>
            <a:r>
              <a:rPr lang="en-US" i="1" dirty="0"/>
              <a:t> </a:t>
            </a:r>
            <a:r>
              <a:rPr lang="en-US" dirty="0"/>
              <a:t>public class </a:t>
            </a:r>
            <a:r>
              <a:rPr lang="en-US" dirty="0" err="1"/>
              <a:t>FahrenheitToCelsius_Should</a:t>
            </a:r>
            <a:endParaRPr lang="en-US" dirty="0"/>
          </a:p>
          <a:p>
            <a:pPr marL="0" indent="0">
              <a:buNone/>
            </a:pPr>
            <a:r>
              <a:rPr lang="en-US" dirty="0"/>
              <a:t>		</a:t>
            </a:r>
            <a:r>
              <a:rPr lang="en-US" i="1" dirty="0" err="1"/>
              <a:t>TestMethod</a:t>
            </a:r>
            <a:r>
              <a:rPr lang="en-US" dirty="0"/>
              <a:t> ReturnZero_WhenInputIs32</a:t>
            </a:r>
          </a:p>
          <a:p>
            <a:pPr marL="0" indent="0">
              <a:buNone/>
            </a:pPr>
            <a:r>
              <a:rPr lang="en-US" dirty="0"/>
              <a:t>		</a:t>
            </a:r>
            <a:r>
              <a:rPr lang="en-US" i="1" dirty="0" err="1"/>
              <a:t>TestMethod</a:t>
            </a:r>
            <a:r>
              <a:rPr lang="en-US" dirty="0"/>
              <a:t> Return100_WhenInputIs212</a:t>
            </a:r>
          </a:p>
          <a:p>
            <a:pPr marL="0" indent="0">
              <a:buNone/>
            </a:pPr>
            <a:r>
              <a:rPr lang="en-US" dirty="0"/>
              <a:t>		</a:t>
            </a:r>
            <a:r>
              <a:rPr lang="en-US" i="1" dirty="0" err="1"/>
              <a:t>TestMethod</a:t>
            </a:r>
            <a:r>
              <a:rPr lang="en-US" dirty="0"/>
              <a:t> ThrowException_WhenInputIsMinus1000 	</a:t>
            </a:r>
          </a:p>
          <a:p>
            <a:endParaRPr lang="en-US" dirty="0"/>
          </a:p>
        </p:txBody>
      </p:sp>
    </p:spTree>
    <p:extLst>
      <p:ext uri="{BB962C8B-B14F-4D97-AF65-F5344CB8AC3E}">
        <p14:creationId xmlns:p14="http://schemas.microsoft.com/office/powerpoint/2010/main" val="43192171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CF9771-221E-4356-9D1B-6C1DCB984AF4}"/>
              </a:ext>
            </a:extLst>
          </p:cNvPr>
          <p:cNvSpPr>
            <a:spLocks noGrp="1"/>
          </p:cNvSpPr>
          <p:nvPr>
            <p:ph type="title"/>
          </p:nvPr>
        </p:nvSpPr>
        <p:spPr/>
        <p:txBody>
          <a:bodyPr/>
          <a:lstStyle/>
          <a:p>
            <a:r>
              <a:rPr lang="en-US" dirty="0"/>
              <a:t>Make </a:t>
            </a:r>
            <a:r>
              <a:rPr lang="en-US" dirty="0" err="1"/>
              <a:t>FindLast</a:t>
            </a:r>
            <a:r>
              <a:rPr lang="en-US" dirty="0"/>
              <a:t> Tests Proper Unit Tests</a:t>
            </a:r>
          </a:p>
        </p:txBody>
      </p:sp>
    </p:spTree>
    <p:extLst>
      <p:ext uri="{BB962C8B-B14F-4D97-AF65-F5344CB8AC3E}">
        <p14:creationId xmlns:p14="http://schemas.microsoft.com/office/powerpoint/2010/main" val="1481761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D9E07-C937-459C-A70F-C3B3D8488EC1}"/>
              </a:ext>
            </a:extLst>
          </p:cNvPr>
          <p:cNvSpPr>
            <a:spLocks noGrp="1"/>
          </p:cNvSpPr>
          <p:nvPr>
            <p:ph type="title"/>
          </p:nvPr>
        </p:nvSpPr>
        <p:spPr/>
        <p:txBody>
          <a:bodyPr/>
          <a:lstStyle/>
          <a:p>
            <a:r>
              <a:rPr lang="en-US" dirty="0"/>
              <a:t>Updated (but maybe less reliable)</a:t>
            </a:r>
          </a:p>
        </p:txBody>
      </p:sp>
      <p:pic>
        <p:nvPicPr>
          <p:cNvPr id="4" name="Content Placeholder 3">
            <a:extLst>
              <a:ext uri="{FF2B5EF4-FFF2-40B4-BE49-F238E27FC236}">
                <a16:creationId xmlns:a16="http://schemas.microsoft.com/office/drawing/2014/main" id="{E511A3ED-CCF5-424A-9CCB-C8C931678A71}"/>
              </a:ext>
            </a:extLst>
          </p:cNvPr>
          <p:cNvPicPr>
            <a:picLocks noGrp="1" noChangeAspect="1"/>
          </p:cNvPicPr>
          <p:nvPr>
            <p:ph idx="1"/>
          </p:nvPr>
        </p:nvPicPr>
        <p:blipFill>
          <a:blip r:embed="rId2"/>
          <a:stretch>
            <a:fillRect/>
          </a:stretch>
        </p:blipFill>
        <p:spPr>
          <a:xfrm>
            <a:off x="3271264" y="1409988"/>
            <a:ext cx="5649472" cy="4880739"/>
          </a:xfrm>
          <a:prstGeom prst="rect">
            <a:avLst/>
          </a:prstGeom>
        </p:spPr>
      </p:pic>
      <p:sp>
        <p:nvSpPr>
          <p:cNvPr id="5" name="TextBox 4">
            <a:extLst>
              <a:ext uri="{FF2B5EF4-FFF2-40B4-BE49-F238E27FC236}">
                <a16:creationId xmlns:a16="http://schemas.microsoft.com/office/drawing/2014/main" id="{FB7D3280-F207-4130-9002-628BA38F2DF3}"/>
              </a:ext>
            </a:extLst>
          </p:cNvPr>
          <p:cNvSpPr txBox="1"/>
          <p:nvPr/>
        </p:nvSpPr>
        <p:spPr>
          <a:xfrm>
            <a:off x="2112818" y="6501823"/>
            <a:ext cx="7573548" cy="276999"/>
          </a:xfrm>
          <a:prstGeom prst="rect">
            <a:avLst/>
          </a:prstGeom>
          <a:noFill/>
        </p:spPr>
        <p:txBody>
          <a:bodyPr wrap="none" rtlCol="0">
            <a:spAutoFit/>
          </a:bodyPr>
          <a:lstStyle/>
          <a:p>
            <a:r>
              <a:rPr lang="en-US" sz="1200" dirty="0"/>
              <a:t>“Cost of Software Errors: How Much Could Software Errors Be Costing Your Company?” </a:t>
            </a:r>
            <a:r>
              <a:rPr lang="en-US" sz="1200" i="1" dirty="0" err="1"/>
              <a:t>Raygun</a:t>
            </a:r>
            <a:r>
              <a:rPr lang="en-US" sz="1200" dirty="0"/>
              <a:t>, </a:t>
            </a:r>
            <a:r>
              <a:rPr lang="en-US" sz="1200" dirty="0" err="1"/>
              <a:t>Raygun</a:t>
            </a:r>
            <a:r>
              <a:rPr lang="en-US" sz="1200" dirty="0"/>
              <a:t>, 22 Mar. 2017,</a:t>
            </a:r>
          </a:p>
        </p:txBody>
      </p:sp>
    </p:spTree>
    <p:extLst>
      <p:ext uri="{BB962C8B-B14F-4D97-AF65-F5344CB8AC3E}">
        <p14:creationId xmlns:p14="http://schemas.microsoft.com/office/powerpoint/2010/main" val="34288859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B6EDE-C382-4BEC-BD1F-2FE589B03251}"/>
              </a:ext>
            </a:extLst>
          </p:cNvPr>
          <p:cNvSpPr>
            <a:spLocks noGrp="1"/>
          </p:cNvSpPr>
          <p:nvPr>
            <p:ph type="title"/>
          </p:nvPr>
        </p:nvSpPr>
        <p:spPr/>
        <p:txBody>
          <a:bodyPr/>
          <a:lstStyle/>
          <a:p>
            <a:r>
              <a:rPr lang="en-US" dirty="0"/>
              <a:t>Unit Test initial setup</a:t>
            </a:r>
          </a:p>
        </p:txBody>
      </p:sp>
      <p:sp>
        <p:nvSpPr>
          <p:cNvPr id="3" name="Content Placeholder 2">
            <a:extLst>
              <a:ext uri="{FF2B5EF4-FFF2-40B4-BE49-F238E27FC236}">
                <a16:creationId xmlns:a16="http://schemas.microsoft.com/office/drawing/2014/main" id="{41533C89-4680-42FF-8B07-C43B8B5BBBF4}"/>
              </a:ext>
            </a:extLst>
          </p:cNvPr>
          <p:cNvSpPr>
            <a:spLocks noGrp="1"/>
          </p:cNvSpPr>
          <p:nvPr>
            <p:ph idx="1"/>
          </p:nvPr>
        </p:nvSpPr>
        <p:spPr/>
        <p:txBody>
          <a:bodyPr/>
          <a:lstStyle/>
          <a:p>
            <a:r>
              <a:rPr lang="en-US" dirty="0"/>
              <a:t>Add a Unit Test project to the solution</a:t>
            </a:r>
          </a:p>
          <a:p>
            <a:pPr lvl="1"/>
            <a:r>
              <a:rPr lang="en-US" dirty="0"/>
              <a:t>Right click the solution name</a:t>
            </a:r>
          </a:p>
          <a:p>
            <a:pPr lvl="1"/>
            <a:r>
              <a:rPr lang="en-US" dirty="0"/>
              <a:t>Select </a:t>
            </a:r>
            <a:r>
              <a:rPr lang="en-US" b="1" dirty="0"/>
              <a:t>Add -&gt; New Project</a:t>
            </a:r>
          </a:p>
          <a:p>
            <a:pPr lvl="1"/>
            <a:r>
              <a:rPr lang="en-US" dirty="0"/>
              <a:t>In the left nav bar, select </a:t>
            </a:r>
            <a:r>
              <a:rPr lang="en-US" b="1" dirty="0"/>
              <a:t>Test</a:t>
            </a:r>
          </a:p>
          <a:p>
            <a:pPr lvl="1"/>
            <a:r>
              <a:rPr lang="en-US" dirty="0"/>
              <a:t>Select </a:t>
            </a:r>
            <a:r>
              <a:rPr lang="en-US" b="1" dirty="0"/>
              <a:t>Unit Test Project (.NET Framework)</a:t>
            </a:r>
          </a:p>
          <a:p>
            <a:r>
              <a:rPr lang="en-US" dirty="0"/>
              <a:t>For grins, look at the References in the Unit Test project</a:t>
            </a:r>
          </a:p>
          <a:p>
            <a:pPr lvl="1"/>
            <a:r>
              <a:rPr lang="en-US" i="1" dirty="0"/>
              <a:t>Note: that reference to </a:t>
            </a:r>
            <a:r>
              <a:rPr lang="en-US" b="1" i="1" dirty="0"/>
              <a:t>System </a:t>
            </a:r>
            <a:r>
              <a:rPr lang="en-US" i="1" dirty="0"/>
              <a:t>is what allows you to use the programs in the System namespace</a:t>
            </a:r>
          </a:p>
          <a:p>
            <a:pPr lvl="1"/>
            <a:endParaRPr lang="en-US" dirty="0"/>
          </a:p>
          <a:p>
            <a:pPr lvl="1"/>
            <a:endParaRPr lang="en-US" dirty="0"/>
          </a:p>
        </p:txBody>
      </p:sp>
    </p:spTree>
    <p:extLst>
      <p:ext uri="{BB962C8B-B14F-4D97-AF65-F5344CB8AC3E}">
        <p14:creationId xmlns:p14="http://schemas.microsoft.com/office/powerpoint/2010/main" val="2566101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D62CB-62D4-4798-99C8-C973B3AB0342}"/>
              </a:ext>
            </a:extLst>
          </p:cNvPr>
          <p:cNvSpPr>
            <a:spLocks noGrp="1"/>
          </p:cNvSpPr>
          <p:nvPr>
            <p:ph type="title"/>
          </p:nvPr>
        </p:nvSpPr>
        <p:spPr/>
        <p:txBody>
          <a:bodyPr/>
          <a:lstStyle/>
          <a:p>
            <a:r>
              <a:rPr lang="en-US" dirty="0"/>
              <a:t>Unit Test initial setup (continued)</a:t>
            </a:r>
          </a:p>
        </p:txBody>
      </p:sp>
      <p:sp>
        <p:nvSpPr>
          <p:cNvPr id="3" name="Content Placeholder 2">
            <a:extLst>
              <a:ext uri="{FF2B5EF4-FFF2-40B4-BE49-F238E27FC236}">
                <a16:creationId xmlns:a16="http://schemas.microsoft.com/office/drawing/2014/main" id="{113CFDBB-CD7B-4572-A9F4-26632962F288}"/>
              </a:ext>
            </a:extLst>
          </p:cNvPr>
          <p:cNvSpPr>
            <a:spLocks noGrp="1"/>
          </p:cNvSpPr>
          <p:nvPr>
            <p:ph idx="1"/>
          </p:nvPr>
        </p:nvSpPr>
        <p:spPr/>
        <p:txBody>
          <a:bodyPr/>
          <a:lstStyle/>
          <a:p>
            <a:r>
              <a:rPr lang="en-US" dirty="0"/>
              <a:t>Add </a:t>
            </a:r>
            <a:r>
              <a:rPr lang="en-US" b="1" dirty="0"/>
              <a:t>NuGet </a:t>
            </a:r>
            <a:r>
              <a:rPr lang="en-US" dirty="0"/>
              <a:t>packages to supply assemblies to support Unit Testing and the Test Explorer (no longer usually required)</a:t>
            </a:r>
          </a:p>
          <a:p>
            <a:pPr lvl="1"/>
            <a:r>
              <a:rPr lang="en-US" dirty="0"/>
              <a:t>Right-click the Unit Test project you added</a:t>
            </a:r>
          </a:p>
          <a:p>
            <a:pPr lvl="1"/>
            <a:r>
              <a:rPr lang="en-US" dirty="0"/>
              <a:t>Select </a:t>
            </a:r>
            <a:r>
              <a:rPr lang="en-US" b="1" dirty="0"/>
              <a:t>Manage NuGet packages</a:t>
            </a:r>
          </a:p>
          <a:p>
            <a:pPr lvl="1"/>
            <a:r>
              <a:rPr lang="en-US" dirty="0"/>
              <a:t>Select the </a:t>
            </a:r>
            <a:r>
              <a:rPr lang="en-US" b="1" dirty="0"/>
              <a:t>Browse </a:t>
            </a:r>
            <a:r>
              <a:rPr lang="en-US" dirty="0"/>
              <a:t>tab.</a:t>
            </a:r>
          </a:p>
          <a:p>
            <a:pPr lvl="1"/>
            <a:r>
              <a:rPr lang="en-US" dirty="0"/>
              <a:t>Search for </a:t>
            </a:r>
            <a:r>
              <a:rPr lang="en-US" b="1" dirty="0" err="1"/>
              <a:t>MSTest</a:t>
            </a:r>
            <a:endParaRPr lang="en-US" b="1" dirty="0"/>
          </a:p>
          <a:p>
            <a:pPr lvl="1"/>
            <a:r>
              <a:rPr lang="en-US" dirty="0"/>
              <a:t>Select </a:t>
            </a:r>
            <a:r>
              <a:rPr lang="en-US" b="1" dirty="0" err="1"/>
              <a:t>MSTest.TestFramework</a:t>
            </a:r>
            <a:r>
              <a:rPr lang="en-US" b="1" dirty="0"/>
              <a:t> </a:t>
            </a:r>
            <a:r>
              <a:rPr lang="en-US" dirty="0"/>
              <a:t>and select </a:t>
            </a:r>
            <a:r>
              <a:rPr lang="en-US" b="1" dirty="0"/>
              <a:t>Install</a:t>
            </a:r>
            <a:r>
              <a:rPr lang="en-US" dirty="0"/>
              <a:t>, accept the license, etc.</a:t>
            </a:r>
          </a:p>
          <a:p>
            <a:pPr lvl="1"/>
            <a:r>
              <a:rPr lang="en-US" dirty="0"/>
              <a:t>Select </a:t>
            </a:r>
            <a:r>
              <a:rPr lang="en-US" b="1" dirty="0" err="1"/>
              <a:t>MSTest.TestAdapter</a:t>
            </a:r>
            <a:r>
              <a:rPr lang="en-US" b="1" dirty="0"/>
              <a:t> </a:t>
            </a:r>
            <a:r>
              <a:rPr lang="en-US" dirty="0"/>
              <a:t>and select </a:t>
            </a:r>
            <a:r>
              <a:rPr lang="en-US" b="1" dirty="0"/>
              <a:t>Install, </a:t>
            </a:r>
            <a:r>
              <a:rPr lang="en-US" dirty="0"/>
              <a:t>accept the license, etc.</a:t>
            </a:r>
          </a:p>
          <a:p>
            <a:r>
              <a:rPr lang="en-US" dirty="0"/>
              <a:t>Now look at references again.  See the new stuff? </a:t>
            </a:r>
          </a:p>
          <a:p>
            <a:endParaRPr lang="en-US" dirty="0"/>
          </a:p>
          <a:p>
            <a:endParaRPr lang="en-US" dirty="0"/>
          </a:p>
        </p:txBody>
      </p:sp>
    </p:spTree>
    <p:extLst>
      <p:ext uri="{BB962C8B-B14F-4D97-AF65-F5344CB8AC3E}">
        <p14:creationId xmlns:p14="http://schemas.microsoft.com/office/powerpoint/2010/main" val="984882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D62CB-62D4-4798-99C8-C973B3AB0342}"/>
              </a:ext>
            </a:extLst>
          </p:cNvPr>
          <p:cNvSpPr>
            <a:spLocks noGrp="1"/>
          </p:cNvSpPr>
          <p:nvPr>
            <p:ph type="title"/>
          </p:nvPr>
        </p:nvSpPr>
        <p:spPr/>
        <p:txBody>
          <a:bodyPr/>
          <a:lstStyle/>
          <a:p>
            <a:r>
              <a:rPr lang="en-US" dirty="0"/>
              <a:t>Unit Test initial setup (continued)</a:t>
            </a:r>
          </a:p>
        </p:txBody>
      </p:sp>
      <p:sp>
        <p:nvSpPr>
          <p:cNvPr id="3" name="Content Placeholder 2">
            <a:extLst>
              <a:ext uri="{FF2B5EF4-FFF2-40B4-BE49-F238E27FC236}">
                <a16:creationId xmlns:a16="http://schemas.microsoft.com/office/drawing/2014/main" id="{113CFDBB-CD7B-4572-A9F4-26632962F288}"/>
              </a:ext>
            </a:extLst>
          </p:cNvPr>
          <p:cNvSpPr>
            <a:spLocks noGrp="1"/>
          </p:cNvSpPr>
          <p:nvPr>
            <p:ph idx="1"/>
          </p:nvPr>
        </p:nvSpPr>
        <p:spPr/>
        <p:txBody>
          <a:bodyPr/>
          <a:lstStyle/>
          <a:p>
            <a:r>
              <a:rPr lang="en-US" dirty="0"/>
              <a:t>Add a reference from the Unit Test project to the project under test</a:t>
            </a:r>
          </a:p>
          <a:p>
            <a:pPr lvl="1"/>
            <a:r>
              <a:rPr lang="en-US" dirty="0"/>
              <a:t>Solution Explorer: Right-click </a:t>
            </a:r>
            <a:r>
              <a:rPr lang="en-US" b="1" dirty="0"/>
              <a:t>References </a:t>
            </a:r>
            <a:r>
              <a:rPr lang="en-US" dirty="0"/>
              <a:t>in the Unit Test project</a:t>
            </a:r>
          </a:p>
          <a:p>
            <a:pPr lvl="1"/>
            <a:r>
              <a:rPr lang="en-US" dirty="0"/>
              <a:t>Select </a:t>
            </a:r>
            <a:r>
              <a:rPr lang="en-US" b="1" dirty="0"/>
              <a:t>Add Reference </a:t>
            </a:r>
            <a:r>
              <a:rPr lang="en-US" dirty="0"/>
              <a:t>to start the </a:t>
            </a:r>
            <a:r>
              <a:rPr lang="en-US" b="1" dirty="0"/>
              <a:t>Reference Manager</a:t>
            </a:r>
          </a:p>
          <a:p>
            <a:pPr lvl="1"/>
            <a:r>
              <a:rPr lang="en-US" dirty="0"/>
              <a:t>Choose </a:t>
            </a:r>
            <a:r>
              <a:rPr lang="en-US" b="1" dirty="0"/>
              <a:t>Projects -&gt; Solution </a:t>
            </a:r>
            <a:r>
              <a:rPr lang="en-US" dirty="0"/>
              <a:t>in the Reference Manager navigation window</a:t>
            </a:r>
          </a:p>
          <a:p>
            <a:pPr lvl="1"/>
            <a:r>
              <a:rPr lang="en-US" dirty="0"/>
              <a:t>Select your </a:t>
            </a:r>
            <a:r>
              <a:rPr lang="en-US" dirty="0" err="1"/>
              <a:t>ClassLibrary</a:t>
            </a:r>
            <a:r>
              <a:rPr lang="en-US" dirty="0"/>
              <a:t> project and click OK.</a:t>
            </a:r>
          </a:p>
          <a:p>
            <a:pPr lvl="1"/>
            <a:r>
              <a:rPr lang="en-US" dirty="0"/>
              <a:t>Look at the references in Solution Explorer and you’ll see the reference added.</a:t>
            </a:r>
          </a:p>
          <a:p>
            <a:r>
              <a:rPr lang="en-US" dirty="0"/>
              <a:t>Add a using statement to </a:t>
            </a:r>
            <a:r>
              <a:rPr lang="en-US" b="1" dirty="0"/>
              <a:t>alias </a:t>
            </a:r>
            <a:r>
              <a:rPr lang="en-US" dirty="0"/>
              <a:t>the Class Library </a:t>
            </a:r>
            <a:r>
              <a:rPr lang="en-US" b="1" dirty="0"/>
              <a:t>namespace </a:t>
            </a:r>
            <a:r>
              <a:rPr lang="en-US" dirty="0"/>
              <a:t>to the name </a:t>
            </a:r>
            <a:r>
              <a:rPr lang="en-US" b="1" dirty="0"/>
              <a:t>SUT </a:t>
            </a:r>
            <a:r>
              <a:rPr lang="en-US" dirty="0"/>
              <a:t>(for Software Under Test).</a:t>
            </a:r>
          </a:p>
          <a:p>
            <a:endParaRPr lang="en-US" dirty="0"/>
          </a:p>
          <a:p>
            <a:endParaRPr lang="en-US" dirty="0"/>
          </a:p>
        </p:txBody>
      </p:sp>
    </p:spTree>
    <p:extLst>
      <p:ext uri="{BB962C8B-B14F-4D97-AF65-F5344CB8AC3E}">
        <p14:creationId xmlns:p14="http://schemas.microsoft.com/office/powerpoint/2010/main" val="225367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3D4213-9D03-4D02-8CB0-A5F71554EC4A}"/>
              </a:ext>
            </a:extLst>
          </p:cNvPr>
          <p:cNvSpPr>
            <a:spLocks noGrp="1"/>
          </p:cNvSpPr>
          <p:nvPr>
            <p:ph type="title"/>
          </p:nvPr>
        </p:nvSpPr>
        <p:spPr>
          <a:xfrm>
            <a:off x="838200" y="68739"/>
            <a:ext cx="10515600" cy="1325563"/>
          </a:xfrm>
        </p:spPr>
        <p:txBody>
          <a:bodyPr/>
          <a:lstStyle/>
          <a:p>
            <a:r>
              <a:rPr lang="en-US" dirty="0"/>
              <a:t>Useful patterns…</a:t>
            </a:r>
          </a:p>
        </p:txBody>
      </p:sp>
      <p:sp>
        <p:nvSpPr>
          <p:cNvPr id="8" name="Content Placeholder 7">
            <a:extLst>
              <a:ext uri="{FF2B5EF4-FFF2-40B4-BE49-F238E27FC236}">
                <a16:creationId xmlns:a16="http://schemas.microsoft.com/office/drawing/2014/main" id="{6789D79E-B457-4164-94CD-08EA6DD95388}"/>
              </a:ext>
            </a:extLst>
          </p:cNvPr>
          <p:cNvSpPr>
            <a:spLocks noGrp="1"/>
          </p:cNvSpPr>
          <p:nvPr>
            <p:ph idx="1"/>
          </p:nvPr>
        </p:nvSpPr>
        <p:spPr>
          <a:xfrm>
            <a:off x="838200" y="1382492"/>
            <a:ext cx="10515600" cy="4743987"/>
          </a:xfrm>
        </p:spPr>
        <p:txBody>
          <a:bodyPr>
            <a:normAutofit/>
          </a:bodyPr>
          <a:lstStyle/>
          <a:p>
            <a:r>
              <a:rPr lang="en-US" dirty="0"/>
              <a:t>Make it easy to identify software under test:</a:t>
            </a:r>
          </a:p>
          <a:p>
            <a:endParaRPr lang="en-US" dirty="0"/>
          </a:p>
          <a:p>
            <a:r>
              <a:rPr lang="en-US" dirty="0"/>
              <a:t>Check to see if an exception is properly thrown:</a:t>
            </a:r>
          </a:p>
          <a:p>
            <a:endParaRPr lang="en-US" dirty="0"/>
          </a:p>
          <a:p>
            <a:r>
              <a:rPr lang="en-US" dirty="0"/>
              <a:t>Class name and method name are readable:</a:t>
            </a:r>
          </a:p>
          <a:p>
            <a:endParaRPr lang="en-US" dirty="0"/>
          </a:p>
          <a:p>
            <a:endParaRPr lang="en-US" dirty="0"/>
          </a:p>
          <a:p>
            <a:r>
              <a:rPr lang="en-US" dirty="0"/>
              <a:t>Organize your tests using Arrange, Act, Assert</a:t>
            </a:r>
          </a:p>
        </p:txBody>
      </p:sp>
      <p:sp>
        <p:nvSpPr>
          <p:cNvPr id="5" name="Rectangle 4">
            <a:extLst>
              <a:ext uri="{FF2B5EF4-FFF2-40B4-BE49-F238E27FC236}">
                <a16:creationId xmlns:a16="http://schemas.microsoft.com/office/drawing/2014/main" id="{4712A223-E6D4-4822-BC76-4AA53F42CAE6}"/>
              </a:ext>
            </a:extLst>
          </p:cNvPr>
          <p:cNvSpPr/>
          <p:nvPr/>
        </p:nvSpPr>
        <p:spPr>
          <a:xfrm>
            <a:off x="1142787" y="1902737"/>
            <a:ext cx="4616970" cy="369332"/>
          </a:xfrm>
          <a:prstGeom prst="rect">
            <a:avLst/>
          </a:prstGeom>
          <a:ln>
            <a:solidFill>
              <a:schemeClr val="accent1"/>
            </a:solidFill>
          </a:ln>
        </p:spPr>
        <p:txBody>
          <a:bodyPr wrap="none">
            <a:spAutoFit/>
          </a:bodyPr>
          <a:lstStyle/>
          <a:p>
            <a:r>
              <a:rPr lang="en-US" dirty="0">
                <a:solidFill>
                  <a:srgbClr val="0000FF"/>
                </a:solidFill>
                <a:latin typeface="Consolas" panose="020B0609020204030204" pitchFamily="49" charset="0"/>
              </a:rPr>
              <a:t>using</a:t>
            </a:r>
            <a:r>
              <a:rPr lang="en-US" dirty="0">
                <a:solidFill>
                  <a:srgbClr val="000000"/>
                </a:solidFill>
                <a:latin typeface="Consolas" panose="020B0609020204030204" pitchFamily="49" charset="0"/>
              </a:rPr>
              <a:t> SUT = FindLast30.SearchArray;</a:t>
            </a:r>
            <a:endParaRPr lang="en-US" dirty="0"/>
          </a:p>
        </p:txBody>
      </p:sp>
      <p:sp>
        <p:nvSpPr>
          <p:cNvPr id="6" name="Rectangle 5">
            <a:extLst>
              <a:ext uri="{FF2B5EF4-FFF2-40B4-BE49-F238E27FC236}">
                <a16:creationId xmlns:a16="http://schemas.microsoft.com/office/drawing/2014/main" id="{77C82D67-C2C0-4F89-A8DF-00A29CF57D80}"/>
              </a:ext>
            </a:extLst>
          </p:cNvPr>
          <p:cNvSpPr/>
          <p:nvPr/>
        </p:nvSpPr>
        <p:spPr>
          <a:xfrm>
            <a:off x="1142787" y="2976100"/>
            <a:ext cx="10090263" cy="369332"/>
          </a:xfrm>
          <a:prstGeom prst="rect">
            <a:avLst/>
          </a:prstGeom>
          <a:ln>
            <a:solidFill>
              <a:schemeClr val="accent1"/>
            </a:solidFill>
          </a:ln>
        </p:spPr>
        <p:txBody>
          <a:bodyPr wrap="square">
            <a:spAutoFit/>
          </a:bodyPr>
          <a:lstStyle/>
          <a:p>
            <a:r>
              <a:rPr lang="en-US" dirty="0" err="1">
                <a:solidFill>
                  <a:srgbClr val="000000"/>
                </a:solidFill>
                <a:latin typeface="Consolas" panose="020B0609020204030204" pitchFamily="49" charset="0"/>
              </a:rPr>
              <a:t>Assert.ThrowsException</a:t>
            </a:r>
            <a:r>
              <a:rPr lang="en-US" dirty="0">
                <a:solidFill>
                  <a:srgbClr val="000000"/>
                </a:solidFill>
                <a:latin typeface="Consolas" panose="020B0609020204030204" pitchFamily="49" charset="0"/>
              </a:rPr>
              <a:t>&lt;</a:t>
            </a:r>
            <a:r>
              <a:rPr lang="en-US" dirty="0" err="1">
                <a:solidFill>
                  <a:srgbClr val="000000"/>
                </a:solidFill>
                <a:latin typeface="Consolas" panose="020B0609020204030204" pitchFamily="49" charset="0"/>
              </a:rPr>
              <a:t>NullReferenceException</a:t>
            </a:r>
            <a:r>
              <a:rPr lang="en-US" dirty="0">
                <a:solidFill>
                  <a:srgbClr val="000000"/>
                </a:solidFill>
                <a:latin typeface="Consolas" panose="020B0609020204030204" pitchFamily="49" charset="0"/>
              </a:rPr>
              <a:t>&gt;(() =&gt; </a:t>
            </a:r>
            <a:r>
              <a:rPr lang="en-US" dirty="0" err="1">
                <a:solidFill>
                  <a:srgbClr val="000000"/>
                </a:solidFill>
                <a:latin typeface="Consolas" panose="020B0609020204030204" pitchFamily="49" charset="0"/>
              </a:rPr>
              <a:t>SUT.FindLast</a:t>
            </a:r>
            <a:r>
              <a:rPr lang="en-US" dirty="0">
                <a:solidFill>
                  <a:srgbClr val="000000"/>
                </a:solidFill>
                <a:latin typeface="Consolas" panose="020B0609020204030204" pitchFamily="49" charset="0"/>
              </a:rPr>
              <a:t>(x, y));</a:t>
            </a:r>
            <a:endParaRPr lang="en-US" dirty="0"/>
          </a:p>
        </p:txBody>
      </p:sp>
      <p:sp>
        <p:nvSpPr>
          <p:cNvPr id="9" name="Rectangle 8">
            <a:extLst>
              <a:ext uri="{FF2B5EF4-FFF2-40B4-BE49-F238E27FC236}">
                <a16:creationId xmlns:a16="http://schemas.microsoft.com/office/drawing/2014/main" id="{BDF4047B-F9BA-4FDE-9901-980BD07E06BC}"/>
              </a:ext>
            </a:extLst>
          </p:cNvPr>
          <p:cNvSpPr/>
          <p:nvPr/>
        </p:nvSpPr>
        <p:spPr>
          <a:xfrm>
            <a:off x="1142787" y="3978475"/>
            <a:ext cx="7276351" cy="646331"/>
          </a:xfrm>
          <a:prstGeom prst="rect">
            <a:avLst/>
          </a:prstGeom>
          <a:ln>
            <a:solidFill>
              <a:schemeClr val="accent1"/>
            </a:solidFill>
          </a:ln>
        </p:spPr>
        <p:txBody>
          <a:bodyPr wrap="none">
            <a:spAutoFit/>
          </a:bodyPr>
          <a:lstStyle/>
          <a:p>
            <a:r>
              <a:rPr lang="en-US" dirty="0">
                <a:solidFill>
                  <a:schemeClr val="bg1">
                    <a:lumMod val="50000"/>
                  </a:schemeClr>
                </a:solidFill>
                <a:latin typeface="Consolas" panose="020B0609020204030204" pitchFamily="49" charset="0"/>
              </a:rPr>
              <a:t>public class </a:t>
            </a:r>
            <a:r>
              <a:rPr lang="en-US" dirty="0" err="1">
                <a:solidFill>
                  <a:srgbClr val="2B91AF"/>
                </a:solidFill>
                <a:latin typeface="Consolas" panose="020B0609020204030204" pitchFamily="49" charset="0"/>
              </a:rPr>
              <a:t>FindLast_Should</a:t>
            </a:r>
            <a:r>
              <a:rPr lang="en-US" dirty="0">
                <a:solidFill>
                  <a:srgbClr val="2B91AF"/>
                </a:solidFill>
                <a:latin typeface="Consolas" panose="020B0609020204030204" pitchFamily="49" charset="0"/>
              </a:rPr>
              <a:t> </a:t>
            </a:r>
          </a:p>
          <a:p>
            <a:r>
              <a:rPr lang="en-US" dirty="0">
                <a:solidFill>
                  <a:srgbClr val="0000FF"/>
                </a:solidFill>
                <a:latin typeface="Consolas" panose="020B0609020204030204" pitchFamily="49" charset="0"/>
              </a:rPr>
              <a:t>     </a:t>
            </a:r>
            <a:r>
              <a:rPr lang="en-US" dirty="0">
                <a:solidFill>
                  <a:schemeClr val="bg1">
                    <a:lumMod val="50000"/>
                  </a:schemeClr>
                </a:solidFill>
                <a:latin typeface="Consolas" panose="020B0609020204030204" pitchFamily="49" charset="0"/>
              </a:rPr>
              <a:t>public void </a:t>
            </a:r>
            <a:r>
              <a:rPr lang="en-US" dirty="0">
                <a:solidFill>
                  <a:srgbClr val="000000"/>
                </a:solidFill>
                <a:latin typeface="Consolas" panose="020B0609020204030204" pitchFamily="49" charset="0"/>
              </a:rPr>
              <a:t>ReturnMinus1_ForSearchValueNotInArray()</a:t>
            </a:r>
            <a:endParaRPr lang="en-US" dirty="0"/>
          </a:p>
        </p:txBody>
      </p:sp>
    </p:spTree>
    <p:extLst>
      <p:ext uri="{BB962C8B-B14F-4D97-AF65-F5344CB8AC3E}">
        <p14:creationId xmlns:p14="http://schemas.microsoft.com/office/powerpoint/2010/main" val="33602227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D02A8-F9D3-4C8D-AE14-507885FF66FB}"/>
              </a:ext>
            </a:extLst>
          </p:cNvPr>
          <p:cNvSpPr>
            <a:spLocks noGrp="1"/>
          </p:cNvSpPr>
          <p:nvPr>
            <p:ph type="title"/>
          </p:nvPr>
        </p:nvSpPr>
        <p:spPr/>
        <p:txBody>
          <a:bodyPr/>
          <a:lstStyle/>
          <a:p>
            <a:r>
              <a:rPr lang="en-US" dirty="0"/>
              <a:t>The Tests (based on Manual Test Harness) </a:t>
            </a:r>
          </a:p>
        </p:txBody>
      </p:sp>
      <p:sp>
        <p:nvSpPr>
          <p:cNvPr id="3" name="Content Placeholder 2">
            <a:extLst>
              <a:ext uri="{FF2B5EF4-FFF2-40B4-BE49-F238E27FC236}">
                <a16:creationId xmlns:a16="http://schemas.microsoft.com/office/drawing/2014/main" id="{9CFF7EB3-A2C6-4D3C-861C-F69DDC20C9DE}"/>
              </a:ext>
            </a:extLst>
          </p:cNvPr>
          <p:cNvSpPr>
            <a:spLocks noGrp="1"/>
          </p:cNvSpPr>
          <p:nvPr>
            <p:ph idx="1"/>
          </p:nvPr>
        </p:nvSpPr>
        <p:spPr/>
        <p:txBody>
          <a:bodyPr/>
          <a:lstStyle/>
          <a:p>
            <a:pPr marL="0" indent="0">
              <a:buNone/>
            </a:pPr>
            <a:r>
              <a:rPr lang="en-US" sz="3200" dirty="0" err="1"/>
              <a:t>FindLast_Should</a:t>
            </a:r>
            <a:r>
              <a:rPr lang="en-US" sz="3200" dirty="0"/>
              <a:t>…</a:t>
            </a:r>
          </a:p>
          <a:p>
            <a:r>
              <a:rPr lang="en-US" dirty="0"/>
              <a:t>ReturnNegative1_WhenInputNotInArray</a:t>
            </a:r>
          </a:p>
          <a:p>
            <a:r>
              <a:rPr lang="en-US" dirty="0"/>
              <a:t>Return1_WhenInputInSecondPosition</a:t>
            </a:r>
          </a:p>
          <a:p>
            <a:r>
              <a:rPr lang="en-US" dirty="0"/>
              <a:t>Return0_WhenInputInFirstPosition</a:t>
            </a:r>
          </a:p>
          <a:p>
            <a:r>
              <a:rPr lang="en-US" dirty="0" err="1"/>
              <a:t>ThrowNullReferenceException_WhenArrayIsNull</a:t>
            </a:r>
            <a:endParaRPr lang="en-US" dirty="0"/>
          </a:p>
        </p:txBody>
      </p:sp>
    </p:spTree>
    <p:extLst>
      <p:ext uri="{BB962C8B-B14F-4D97-AF65-F5344CB8AC3E}">
        <p14:creationId xmlns:p14="http://schemas.microsoft.com/office/powerpoint/2010/main" val="274134472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8853B-E2EF-430E-9260-224CEE45F6CB}"/>
              </a:ext>
            </a:extLst>
          </p:cNvPr>
          <p:cNvSpPr>
            <a:spLocks noGrp="1"/>
          </p:cNvSpPr>
          <p:nvPr>
            <p:ph type="title"/>
          </p:nvPr>
        </p:nvSpPr>
        <p:spPr/>
        <p:txBody>
          <a:bodyPr/>
          <a:lstStyle/>
          <a:p>
            <a:r>
              <a:rPr lang="en-US" dirty="0"/>
              <a:t>Consolidate Common Tests Using Parameterization</a:t>
            </a:r>
          </a:p>
        </p:txBody>
      </p:sp>
      <p:sp>
        <p:nvSpPr>
          <p:cNvPr id="5" name="Text Placeholder 4">
            <a:extLst>
              <a:ext uri="{FF2B5EF4-FFF2-40B4-BE49-F238E27FC236}">
                <a16:creationId xmlns:a16="http://schemas.microsoft.com/office/drawing/2014/main" id="{6FC92E37-C6B9-453F-A0CA-48094B44FF32}"/>
              </a:ext>
            </a:extLst>
          </p:cNvPr>
          <p:cNvSpPr>
            <a:spLocks noGrp="1"/>
          </p:cNvSpPr>
          <p:nvPr>
            <p:ph type="body" idx="1"/>
          </p:nvPr>
        </p:nvSpPr>
        <p:spPr/>
        <p:txBody>
          <a:bodyPr/>
          <a:lstStyle/>
          <a:p>
            <a:r>
              <a:rPr lang="en-US" dirty="0"/>
              <a:t>New in </a:t>
            </a:r>
            <a:r>
              <a:rPr lang="en-US" dirty="0" err="1"/>
              <a:t>MSTest</a:t>
            </a:r>
            <a:r>
              <a:rPr lang="en-US" dirty="0"/>
              <a:t> v2</a:t>
            </a:r>
            <a:endParaRPr lang="en-US" b="1" dirty="0"/>
          </a:p>
          <a:p>
            <a:endParaRPr lang="en-US" b="1" dirty="0"/>
          </a:p>
          <a:p>
            <a:r>
              <a:rPr lang="en-US" b="1" dirty="0"/>
              <a:t>Fibonacci</a:t>
            </a:r>
          </a:p>
        </p:txBody>
      </p:sp>
    </p:spTree>
    <p:extLst>
      <p:ext uri="{BB962C8B-B14F-4D97-AF65-F5344CB8AC3E}">
        <p14:creationId xmlns:p14="http://schemas.microsoft.com/office/powerpoint/2010/main" val="415498521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00D7F-0EB7-4803-B56D-04A7A3AB0698}"/>
              </a:ext>
            </a:extLst>
          </p:cNvPr>
          <p:cNvSpPr>
            <a:spLocks noGrp="1"/>
          </p:cNvSpPr>
          <p:nvPr>
            <p:ph type="title"/>
          </p:nvPr>
        </p:nvSpPr>
        <p:spPr/>
        <p:txBody>
          <a:bodyPr/>
          <a:lstStyle/>
          <a:p>
            <a:r>
              <a:rPr lang="en-US" dirty="0"/>
              <a:t>Parameterized Tests</a:t>
            </a:r>
          </a:p>
        </p:txBody>
      </p:sp>
      <p:sp>
        <p:nvSpPr>
          <p:cNvPr id="3" name="Content Placeholder 2">
            <a:extLst>
              <a:ext uri="{FF2B5EF4-FFF2-40B4-BE49-F238E27FC236}">
                <a16:creationId xmlns:a16="http://schemas.microsoft.com/office/drawing/2014/main" id="{4F0C8C79-37E0-4109-9D34-11B3836957B8}"/>
              </a:ext>
            </a:extLst>
          </p:cNvPr>
          <p:cNvSpPr>
            <a:spLocks noGrp="1"/>
          </p:cNvSpPr>
          <p:nvPr>
            <p:ph idx="1"/>
          </p:nvPr>
        </p:nvSpPr>
        <p:spPr/>
        <p:txBody>
          <a:bodyPr>
            <a:normAutofit/>
          </a:bodyPr>
          <a:lstStyle/>
          <a:p>
            <a:r>
              <a:rPr lang="en-US" dirty="0"/>
              <a:t>Provides a way to iteratively inject expected and actual values into the same test method.  Test runs repeatedly until value sets are exhausted.</a:t>
            </a:r>
          </a:p>
          <a:p>
            <a:r>
              <a:rPr lang="en-US" dirty="0" err="1"/>
              <a:t>MSTest</a:t>
            </a:r>
            <a:r>
              <a:rPr lang="en-US" dirty="0"/>
              <a:t> </a:t>
            </a:r>
            <a:r>
              <a:rPr lang="en-US" b="1" dirty="0"/>
              <a:t>V2</a:t>
            </a:r>
            <a:r>
              <a:rPr lang="en-US" dirty="0"/>
              <a:t>, </a:t>
            </a:r>
            <a:r>
              <a:rPr lang="en-US" dirty="0" err="1"/>
              <a:t>NUnit</a:t>
            </a:r>
            <a:r>
              <a:rPr lang="en-US" dirty="0"/>
              <a:t> and </a:t>
            </a:r>
            <a:r>
              <a:rPr lang="en-US" dirty="0" err="1"/>
              <a:t>xUnit</a:t>
            </a:r>
            <a:r>
              <a:rPr lang="en-US" dirty="0"/>
              <a:t> all support parameterization of tests.</a:t>
            </a:r>
          </a:p>
          <a:p>
            <a:pPr lvl="1"/>
            <a:r>
              <a:rPr lang="en-US" dirty="0" err="1"/>
              <a:t>NUnit</a:t>
            </a:r>
            <a:r>
              <a:rPr lang="en-US" dirty="0"/>
              <a:t> and </a:t>
            </a:r>
            <a:r>
              <a:rPr lang="en-US" dirty="0" err="1"/>
              <a:t>xUnit</a:t>
            </a:r>
            <a:r>
              <a:rPr lang="en-US" dirty="0"/>
              <a:t> use the terms “Fact” to describe non-parameterized tests and “Theory” for parameterized ones.</a:t>
            </a:r>
          </a:p>
          <a:p>
            <a:pPr lvl="1"/>
            <a:r>
              <a:rPr lang="en-US" dirty="0" err="1"/>
              <a:t>MSTest</a:t>
            </a:r>
            <a:r>
              <a:rPr lang="en-US" dirty="0"/>
              <a:t> uses “</a:t>
            </a:r>
            <a:r>
              <a:rPr lang="en-US" dirty="0" err="1"/>
              <a:t>DataTestMethod</a:t>
            </a:r>
            <a:r>
              <a:rPr lang="en-US" dirty="0"/>
              <a:t>.”  Doesn’t sound quite as grand, but it’s about the same thing.</a:t>
            </a:r>
          </a:p>
          <a:p>
            <a:endParaRPr lang="en-US" dirty="0"/>
          </a:p>
          <a:p>
            <a:endParaRPr lang="en-US" dirty="0"/>
          </a:p>
        </p:txBody>
      </p:sp>
    </p:spTree>
    <p:extLst>
      <p:ext uri="{BB962C8B-B14F-4D97-AF65-F5344CB8AC3E}">
        <p14:creationId xmlns:p14="http://schemas.microsoft.com/office/powerpoint/2010/main" val="3259792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172C9-589A-445D-BFEA-61037DD33C9B}"/>
              </a:ext>
            </a:extLst>
          </p:cNvPr>
          <p:cNvSpPr>
            <a:spLocks noGrp="1"/>
          </p:cNvSpPr>
          <p:nvPr>
            <p:ph type="title"/>
          </p:nvPr>
        </p:nvSpPr>
        <p:spPr/>
        <p:txBody>
          <a:bodyPr/>
          <a:lstStyle/>
          <a:p>
            <a:r>
              <a:rPr lang="en-US" dirty="0"/>
              <a:t>Parameterizing in MSTestV2</a:t>
            </a:r>
          </a:p>
        </p:txBody>
      </p:sp>
      <p:sp>
        <p:nvSpPr>
          <p:cNvPr id="3" name="Content Placeholder 2">
            <a:extLst>
              <a:ext uri="{FF2B5EF4-FFF2-40B4-BE49-F238E27FC236}">
                <a16:creationId xmlns:a16="http://schemas.microsoft.com/office/drawing/2014/main" id="{44CA930F-1138-42FC-9D46-538DC041562C}"/>
              </a:ext>
            </a:extLst>
          </p:cNvPr>
          <p:cNvSpPr>
            <a:spLocks noGrp="1"/>
          </p:cNvSpPr>
          <p:nvPr>
            <p:ph idx="1"/>
          </p:nvPr>
        </p:nvSpPr>
        <p:spPr/>
        <p:txBody>
          <a:bodyPr/>
          <a:lstStyle/>
          <a:p>
            <a:r>
              <a:rPr lang="en-US" b="1" dirty="0"/>
              <a:t>[</a:t>
            </a:r>
            <a:r>
              <a:rPr lang="en-US" b="1" dirty="0" err="1"/>
              <a:t>DataTestMethod</a:t>
            </a:r>
            <a:r>
              <a:rPr lang="en-US" b="1" dirty="0"/>
              <a:t>] </a:t>
            </a:r>
            <a:r>
              <a:rPr lang="en-US" dirty="0"/>
              <a:t>attribute identifies parameterized test method</a:t>
            </a:r>
          </a:p>
          <a:p>
            <a:r>
              <a:rPr lang="en-US" b="1" dirty="0"/>
              <a:t>[</a:t>
            </a:r>
            <a:r>
              <a:rPr lang="en-US" b="1" dirty="0" err="1"/>
              <a:t>DataRow</a:t>
            </a:r>
            <a:r>
              <a:rPr lang="en-US" b="1" dirty="0"/>
              <a:t>(</a:t>
            </a:r>
            <a:r>
              <a:rPr lang="en-US" b="1" i="1" dirty="0"/>
              <a:t>values</a:t>
            </a:r>
            <a:r>
              <a:rPr lang="en-US" b="1" dirty="0"/>
              <a:t>)] </a:t>
            </a:r>
            <a:r>
              <a:rPr lang="en-US" dirty="0"/>
              <a:t>attributes for each test execution</a:t>
            </a:r>
          </a:p>
          <a:p>
            <a:pPr lvl="1"/>
            <a:r>
              <a:rPr lang="en-US" i="1" dirty="0"/>
              <a:t>Values: </a:t>
            </a:r>
            <a:r>
              <a:rPr lang="en-US" dirty="0"/>
              <a:t>comma-separated list of values to be fed to the test method parameters</a:t>
            </a:r>
          </a:p>
          <a:p>
            <a:pPr lvl="1"/>
            <a:r>
              <a:rPr lang="en-US" dirty="0"/>
              <a:t>By convention, the last value is the “expected” value</a:t>
            </a:r>
          </a:p>
          <a:p>
            <a:r>
              <a:rPr lang="en-US" dirty="0"/>
              <a:t>Test method </a:t>
            </a:r>
          </a:p>
          <a:p>
            <a:pPr lvl="1"/>
            <a:r>
              <a:rPr lang="en-US" dirty="0"/>
              <a:t>One parameter per list of </a:t>
            </a:r>
            <a:r>
              <a:rPr lang="en-US" i="1" dirty="0"/>
              <a:t>values </a:t>
            </a:r>
            <a:r>
              <a:rPr lang="en-US" dirty="0"/>
              <a:t>in </a:t>
            </a:r>
            <a:r>
              <a:rPr lang="en-US" dirty="0" err="1"/>
              <a:t>DataRow</a:t>
            </a:r>
            <a:r>
              <a:rPr lang="en-US" dirty="0"/>
              <a:t> attributes</a:t>
            </a:r>
          </a:p>
          <a:p>
            <a:pPr lvl="1"/>
            <a:r>
              <a:rPr lang="en-US" dirty="0"/>
              <a:t>Executes once per data row</a:t>
            </a:r>
          </a:p>
          <a:p>
            <a:pPr lvl="1"/>
            <a:r>
              <a:rPr lang="en-US" dirty="0"/>
              <a:t>Each time substitutes one set of </a:t>
            </a:r>
            <a:r>
              <a:rPr lang="en-US" dirty="0" err="1"/>
              <a:t>DataRow</a:t>
            </a:r>
            <a:r>
              <a:rPr lang="en-US" dirty="0"/>
              <a:t> values for parameters</a:t>
            </a:r>
          </a:p>
          <a:p>
            <a:pPr marL="0" indent="0">
              <a:buNone/>
            </a:pPr>
            <a:endParaRPr lang="en-US" dirty="0"/>
          </a:p>
        </p:txBody>
      </p:sp>
    </p:spTree>
    <p:extLst>
      <p:ext uri="{BB962C8B-B14F-4D97-AF65-F5344CB8AC3E}">
        <p14:creationId xmlns:p14="http://schemas.microsoft.com/office/powerpoint/2010/main" val="24270782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ctr">
            <a:normAutofit/>
          </a:bodyPr>
          <a:lstStyle/>
          <a:p>
            <a:r>
              <a:rPr lang="en-US" b="1" dirty="0"/>
              <a:t>ISIT 324</a:t>
            </a:r>
            <a:br>
              <a:rPr lang="en-US" b="1" dirty="0"/>
            </a:br>
            <a:r>
              <a:rPr lang="en-US" dirty="0"/>
              <a:t>Software Testing</a:t>
            </a:r>
          </a:p>
        </p:txBody>
      </p:sp>
      <p:sp>
        <p:nvSpPr>
          <p:cNvPr id="3" name="Subtitle 2"/>
          <p:cNvSpPr>
            <a:spLocks noGrp="1"/>
          </p:cNvSpPr>
          <p:nvPr>
            <p:ph type="subTitle" idx="1"/>
          </p:nvPr>
        </p:nvSpPr>
        <p:spPr/>
        <p:txBody>
          <a:bodyPr/>
          <a:lstStyle/>
          <a:p>
            <a:r>
              <a:rPr lang="en-US" dirty="0"/>
              <a:t>Test-Driven Development</a:t>
            </a:r>
          </a:p>
        </p:txBody>
      </p:sp>
    </p:spTree>
    <p:extLst>
      <p:ext uri="{BB962C8B-B14F-4D97-AF65-F5344CB8AC3E}">
        <p14:creationId xmlns:p14="http://schemas.microsoft.com/office/powerpoint/2010/main" val="293273508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7C124-542A-4939-8107-7E5022765D65}"/>
              </a:ext>
            </a:extLst>
          </p:cNvPr>
          <p:cNvSpPr>
            <a:spLocks noGrp="1"/>
          </p:cNvSpPr>
          <p:nvPr>
            <p:ph type="title"/>
          </p:nvPr>
        </p:nvSpPr>
        <p:spPr/>
        <p:txBody>
          <a:bodyPr/>
          <a:lstStyle/>
          <a:p>
            <a:r>
              <a:rPr lang="en-US" dirty="0"/>
              <a:t>First things first</a:t>
            </a:r>
          </a:p>
        </p:txBody>
      </p:sp>
      <p:sp>
        <p:nvSpPr>
          <p:cNvPr id="3" name="Content Placeholder 2">
            <a:extLst>
              <a:ext uri="{FF2B5EF4-FFF2-40B4-BE49-F238E27FC236}">
                <a16:creationId xmlns:a16="http://schemas.microsoft.com/office/drawing/2014/main" id="{75F5D0B7-F7A5-4561-9AC3-F5A7B4D00B81}"/>
              </a:ext>
            </a:extLst>
          </p:cNvPr>
          <p:cNvSpPr>
            <a:spLocks noGrp="1"/>
          </p:cNvSpPr>
          <p:nvPr>
            <p:ph idx="1"/>
          </p:nvPr>
        </p:nvSpPr>
        <p:spPr/>
        <p:txBody>
          <a:bodyPr/>
          <a:lstStyle/>
          <a:p>
            <a:r>
              <a:rPr lang="en-US" dirty="0"/>
              <a:t>Midterm will be held the week after next</a:t>
            </a:r>
          </a:p>
          <a:p>
            <a:pPr lvl="1"/>
            <a:r>
              <a:rPr lang="en-US" dirty="0"/>
              <a:t>Timed exam with penalties for going over time.</a:t>
            </a:r>
          </a:p>
          <a:p>
            <a:pPr lvl="1"/>
            <a:r>
              <a:rPr lang="en-US" dirty="0"/>
              <a:t>Held in class on 2/12, although you may take it online</a:t>
            </a:r>
          </a:p>
          <a:p>
            <a:pPr lvl="1"/>
            <a:r>
              <a:rPr lang="en-US" dirty="0"/>
              <a:t>Will be open until 2/12 at 1159pm</a:t>
            </a:r>
          </a:p>
          <a:p>
            <a:pPr lvl="1"/>
            <a:r>
              <a:rPr lang="en-US" dirty="0"/>
              <a:t>Covers everything through Test-Driven Development (this week’s and </a:t>
            </a:r>
            <a:r>
              <a:rPr lang="en-US" dirty="0" err="1"/>
              <a:t>next’s</a:t>
            </a:r>
            <a:r>
              <a:rPr lang="en-US" dirty="0"/>
              <a:t> topic)</a:t>
            </a:r>
          </a:p>
          <a:p>
            <a:pPr lvl="1"/>
            <a:r>
              <a:rPr lang="en-US" sz="2000" i="1" dirty="0"/>
              <a:t>Note: was going to be next week but I want time for you to absorb homework comments.</a:t>
            </a:r>
            <a:endParaRPr lang="en-US" i="1" dirty="0"/>
          </a:p>
        </p:txBody>
      </p:sp>
    </p:spTree>
    <p:extLst>
      <p:ext uri="{BB962C8B-B14F-4D97-AF65-F5344CB8AC3E}">
        <p14:creationId xmlns:p14="http://schemas.microsoft.com/office/powerpoint/2010/main" val="2474828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rth Vader inspirational poster with caption âTesting: I find your lack of tests disturbingâ.">
            <a:extLst>
              <a:ext uri="{FF2B5EF4-FFF2-40B4-BE49-F238E27FC236}">
                <a16:creationId xmlns:a16="http://schemas.microsoft.com/office/drawing/2014/main" id="{732B0A71-329A-4B74-A53D-0E5B4D0E78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652" y="643467"/>
            <a:ext cx="685669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414177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 the Docket  </a:t>
            </a:r>
          </a:p>
        </p:txBody>
      </p:sp>
      <p:sp>
        <p:nvSpPr>
          <p:cNvPr id="3" name="Content Placeholder 2"/>
          <p:cNvSpPr>
            <a:spLocks noGrp="1"/>
          </p:cNvSpPr>
          <p:nvPr>
            <p:ph idx="1"/>
          </p:nvPr>
        </p:nvSpPr>
        <p:spPr/>
        <p:txBody>
          <a:bodyPr>
            <a:normAutofit/>
          </a:bodyPr>
          <a:lstStyle/>
          <a:p>
            <a:r>
              <a:rPr lang="en-US" dirty="0"/>
              <a:t>A note about C# coding</a:t>
            </a:r>
          </a:p>
          <a:p>
            <a:r>
              <a:rPr lang="en-US" dirty="0"/>
              <a:t>About error, defect and failure…</a:t>
            </a:r>
          </a:p>
          <a:p>
            <a:r>
              <a:rPr lang="en-US" dirty="0"/>
              <a:t>Homework 3 Review</a:t>
            </a:r>
          </a:p>
          <a:p>
            <a:r>
              <a:rPr lang="en-US" dirty="0"/>
              <a:t>Lecture: Test-Driven Development</a:t>
            </a:r>
          </a:p>
          <a:p>
            <a:r>
              <a:rPr lang="en-US" dirty="0"/>
              <a:t>About Homework 4</a:t>
            </a:r>
          </a:p>
        </p:txBody>
      </p:sp>
    </p:spTree>
    <p:extLst>
      <p:ext uri="{BB962C8B-B14F-4D97-AF65-F5344CB8AC3E}">
        <p14:creationId xmlns:p14="http://schemas.microsoft.com/office/powerpoint/2010/main" val="38315906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C496D-5A3A-4A1A-AA76-B308CE6422FB}"/>
              </a:ext>
            </a:extLst>
          </p:cNvPr>
          <p:cNvSpPr>
            <a:spLocks noGrp="1"/>
          </p:cNvSpPr>
          <p:nvPr>
            <p:ph type="title"/>
          </p:nvPr>
        </p:nvSpPr>
        <p:spPr/>
        <p:txBody>
          <a:bodyPr/>
          <a:lstStyle/>
          <a:p>
            <a:r>
              <a:rPr lang="en-US" dirty="0"/>
              <a:t>A note on C# coding</a:t>
            </a:r>
          </a:p>
        </p:txBody>
      </p:sp>
      <p:sp>
        <p:nvSpPr>
          <p:cNvPr id="3" name="Content Placeholder 2">
            <a:extLst>
              <a:ext uri="{FF2B5EF4-FFF2-40B4-BE49-F238E27FC236}">
                <a16:creationId xmlns:a16="http://schemas.microsoft.com/office/drawing/2014/main" id="{BE46E02C-D789-4801-A647-72BB266916BA}"/>
              </a:ext>
            </a:extLst>
          </p:cNvPr>
          <p:cNvSpPr>
            <a:spLocks noGrp="1"/>
          </p:cNvSpPr>
          <p:nvPr>
            <p:ph idx="1"/>
          </p:nvPr>
        </p:nvSpPr>
        <p:spPr/>
        <p:txBody>
          <a:bodyPr/>
          <a:lstStyle/>
          <a:p>
            <a:r>
              <a:rPr lang="en-US" dirty="0"/>
              <a:t>Any time you’re coding in a specific language, you should do your best to follow its conventions.  Unlike Java, in C#:</a:t>
            </a:r>
          </a:p>
          <a:p>
            <a:pPr lvl="1"/>
            <a:r>
              <a:rPr lang="en-US" dirty="0"/>
              <a:t>Main() comes before other methods</a:t>
            </a:r>
          </a:p>
          <a:p>
            <a:pPr lvl="1"/>
            <a:r>
              <a:rPr lang="en-US" dirty="0"/>
              <a:t>Method names are PascalCase rather than camelCase.</a:t>
            </a:r>
          </a:p>
          <a:p>
            <a:pPr lvl="1"/>
            <a:r>
              <a:rPr lang="en-US" dirty="0"/>
              <a:t>Class names are PascalCase, instantiated variable names are camelCase.</a:t>
            </a:r>
          </a:p>
          <a:p>
            <a:pPr lvl="1"/>
            <a:endParaRPr lang="en-US" dirty="0"/>
          </a:p>
          <a:p>
            <a:pPr lvl="1"/>
            <a:r>
              <a:rPr lang="en-US" dirty="0"/>
              <a:t>Everyone got the braces right.  It’s actually difficult to do it wrong in VS.</a:t>
            </a:r>
          </a:p>
          <a:p>
            <a:endParaRPr lang="en-US" dirty="0"/>
          </a:p>
        </p:txBody>
      </p:sp>
    </p:spTree>
    <p:extLst>
      <p:ext uri="{BB962C8B-B14F-4D97-AF65-F5344CB8AC3E}">
        <p14:creationId xmlns:p14="http://schemas.microsoft.com/office/powerpoint/2010/main" val="15545661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About error, defect and failure</a:t>
            </a:r>
          </a:p>
        </p:txBody>
      </p:sp>
      <p:sp>
        <p:nvSpPr>
          <p:cNvPr id="48134" name="Rectangle 3"/>
          <p:cNvSpPr>
            <a:spLocks noGrp="1" noChangeArrowheads="1"/>
          </p:cNvSpPr>
          <p:nvPr>
            <p:ph idx="1"/>
          </p:nvPr>
        </p:nvSpPr>
        <p:spPr/>
        <p:txBody>
          <a:bodyPr/>
          <a:lstStyle/>
          <a:p>
            <a:pPr marL="0" indent="0">
              <a:buNone/>
            </a:pPr>
            <a:r>
              <a:rPr lang="en-US" sz="3200" u="sng" dirty="0"/>
              <a:t>The ISTQB Error Taxonomy</a:t>
            </a:r>
            <a:endParaRPr lang="en-US" sz="3200" b="1" u="sng" dirty="0"/>
          </a:p>
          <a:p>
            <a:r>
              <a:rPr lang="en-US" b="1" dirty="0"/>
              <a:t>Error: </a:t>
            </a:r>
            <a:r>
              <a:rPr lang="en-US" dirty="0"/>
              <a:t>A human action that produces an incorrect result.  </a:t>
            </a:r>
            <a:r>
              <a:rPr lang="en-US" i="1" dirty="0"/>
              <a:t>Syn: mistake </a:t>
            </a:r>
          </a:p>
          <a:p>
            <a:r>
              <a:rPr lang="en-US" b="1" dirty="0"/>
              <a:t>Defect</a:t>
            </a:r>
            <a:r>
              <a:rPr lang="en-US" dirty="0"/>
              <a:t>: An imperfection or deficiency in a work product where it does not meet its requirements or specifications.  </a:t>
            </a:r>
            <a:r>
              <a:rPr lang="en-US" i="1" dirty="0"/>
              <a:t>Syn: fault, bug</a:t>
            </a:r>
          </a:p>
          <a:p>
            <a:r>
              <a:rPr lang="en-US" b="1" dirty="0"/>
              <a:t>Failure</a:t>
            </a:r>
            <a:r>
              <a:rPr lang="en-US" dirty="0"/>
              <a:t>: An event in which a component or system does not perform a required function within specified limits.  </a:t>
            </a:r>
            <a:r>
              <a:rPr lang="en-US" i="1" dirty="0"/>
              <a:t>Syn: unexpected result, crash, system go “boom”</a:t>
            </a:r>
            <a:endParaRPr lang="en-US" dirty="0"/>
          </a:p>
          <a:p>
            <a:endParaRPr lang="en-US" dirty="0"/>
          </a:p>
          <a:p>
            <a:endParaRPr lang="en-US" dirty="0"/>
          </a:p>
          <a:p>
            <a:pPr marL="0" indent="0">
              <a:buNone/>
            </a:pPr>
            <a:endParaRPr lang="en-US" dirty="0"/>
          </a:p>
          <a:p>
            <a:pPr marL="0" indent="0">
              <a:buNone/>
            </a:pPr>
            <a:endParaRPr lang="en-US" dirty="0"/>
          </a:p>
        </p:txBody>
      </p:sp>
      <p:sp>
        <p:nvSpPr>
          <p:cNvPr id="4813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fld id="{3D8C035F-230C-499D-AC34-32A7EDE3C424}" type="slidenum">
              <a:rPr lang="en-US" sz="900" b="0">
                <a:solidFill>
                  <a:schemeClr val="tx1"/>
                </a:solidFill>
              </a:rPr>
              <a:pPr/>
              <a:t>122</a:t>
            </a:fld>
            <a:endParaRPr lang="en-US" sz="900" b="0">
              <a:solidFill>
                <a:schemeClr val="tx1"/>
              </a:solidFill>
            </a:endParaRPr>
          </a:p>
        </p:txBody>
      </p:sp>
    </p:spTree>
    <p:extLst>
      <p:ext uri="{BB962C8B-B14F-4D97-AF65-F5344CB8AC3E}">
        <p14:creationId xmlns:p14="http://schemas.microsoft.com/office/powerpoint/2010/main" val="32399691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08D5A-B68B-45D2-9F34-491B43BC078C}"/>
              </a:ext>
            </a:extLst>
          </p:cNvPr>
          <p:cNvSpPr>
            <a:spLocks noGrp="1"/>
          </p:cNvSpPr>
          <p:nvPr>
            <p:ph type="title"/>
          </p:nvPr>
        </p:nvSpPr>
        <p:spPr/>
        <p:txBody>
          <a:bodyPr/>
          <a:lstStyle/>
          <a:p>
            <a:r>
              <a:rPr lang="en-US" dirty="0"/>
              <a:t>From ISTQB </a:t>
            </a:r>
            <a:r>
              <a:rPr lang="en-US"/>
              <a:t>Syllabus section 1.2.3</a:t>
            </a:r>
            <a:endParaRPr lang="en-US" dirty="0"/>
          </a:p>
        </p:txBody>
      </p:sp>
      <p:sp>
        <p:nvSpPr>
          <p:cNvPr id="3" name="Content Placeholder 2">
            <a:extLst>
              <a:ext uri="{FF2B5EF4-FFF2-40B4-BE49-F238E27FC236}">
                <a16:creationId xmlns:a16="http://schemas.microsoft.com/office/drawing/2014/main" id="{B21FFF40-3807-4DA9-B76C-D7259FBA2C77}"/>
              </a:ext>
            </a:extLst>
          </p:cNvPr>
          <p:cNvSpPr>
            <a:spLocks noGrp="1"/>
          </p:cNvSpPr>
          <p:nvPr>
            <p:ph idx="1"/>
          </p:nvPr>
        </p:nvSpPr>
        <p:spPr/>
        <p:txBody>
          <a:bodyPr/>
          <a:lstStyle/>
          <a:p>
            <a:pPr marL="0" indent="0">
              <a:buNone/>
            </a:pPr>
            <a:r>
              <a:rPr lang="en-US" dirty="0"/>
              <a:t>A person can make an </a:t>
            </a:r>
            <a:r>
              <a:rPr lang="en-US" b="1" dirty="0"/>
              <a:t>error</a:t>
            </a:r>
            <a:r>
              <a:rPr lang="en-US" dirty="0"/>
              <a:t> (mistake), which can lead to the introduction of a </a:t>
            </a:r>
            <a:r>
              <a:rPr lang="en-US" b="1" dirty="0"/>
              <a:t>defect</a:t>
            </a:r>
            <a:r>
              <a:rPr lang="en-US" dirty="0"/>
              <a:t> (fault or bug) in the software code or in some other related work product. If a </a:t>
            </a:r>
            <a:r>
              <a:rPr lang="en-US" b="1" dirty="0"/>
              <a:t>defect</a:t>
            </a:r>
            <a:r>
              <a:rPr lang="en-US" dirty="0"/>
              <a:t> in the code is executed, this may cause a </a:t>
            </a:r>
            <a:r>
              <a:rPr lang="en-US" b="1" dirty="0"/>
              <a:t>failure</a:t>
            </a:r>
            <a:r>
              <a:rPr lang="en-US" dirty="0"/>
              <a:t>, but not necessarily in all circumstances. For example, some </a:t>
            </a:r>
            <a:r>
              <a:rPr lang="en-US" b="1" dirty="0"/>
              <a:t>defects</a:t>
            </a:r>
            <a:r>
              <a:rPr lang="en-US" dirty="0"/>
              <a:t> require very specific inputs or preconditions to trigger a </a:t>
            </a:r>
            <a:r>
              <a:rPr lang="en-US" b="1" dirty="0"/>
              <a:t>failure</a:t>
            </a:r>
            <a:r>
              <a:rPr lang="en-US" dirty="0"/>
              <a:t>, which may occur rarely or never.  </a:t>
            </a:r>
          </a:p>
        </p:txBody>
      </p:sp>
    </p:spTree>
    <p:extLst>
      <p:ext uri="{BB962C8B-B14F-4D97-AF65-F5344CB8AC3E}">
        <p14:creationId xmlns:p14="http://schemas.microsoft.com/office/powerpoint/2010/main" val="242684516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7CD6A-E56E-4676-8414-72C4470ECE28}"/>
              </a:ext>
            </a:extLst>
          </p:cNvPr>
          <p:cNvSpPr>
            <a:spLocks noGrp="1"/>
          </p:cNvSpPr>
          <p:nvPr>
            <p:ph type="title"/>
          </p:nvPr>
        </p:nvSpPr>
        <p:spPr/>
        <p:txBody>
          <a:bodyPr/>
          <a:lstStyle/>
          <a:p>
            <a:r>
              <a:rPr lang="en-US" dirty="0"/>
              <a:t>Homework 3 –Faults/Potential Faults</a:t>
            </a:r>
          </a:p>
        </p:txBody>
      </p:sp>
      <p:sp>
        <p:nvSpPr>
          <p:cNvPr id="3" name="Content Placeholder 2">
            <a:extLst>
              <a:ext uri="{FF2B5EF4-FFF2-40B4-BE49-F238E27FC236}">
                <a16:creationId xmlns:a16="http://schemas.microsoft.com/office/drawing/2014/main" id="{C18247F2-937A-4CB7-9B57-B112F726D1D3}"/>
              </a:ext>
            </a:extLst>
          </p:cNvPr>
          <p:cNvSpPr>
            <a:spLocks noGrp="1"/>
          </p:cNvSpPr>
          <p:nvPr>
            <p:ph idx="1"/>
          </p:nvPr>
        </p:nvSpPr>
        <p:spPr/>
        <p:txBody>
          <a:bodyPr>
            <a:normAutofit/>
          </a:bodyPr>
          <a:lstStyle/>
          <a:p>
            <a:pPr marL="514350" indent="-514350">
              <a:buFont typeface="+mj-lt"/>
              <a:buAutoNum type="arabicPeriod"/>
            </a:pPr>
            <a:r>
              <a:rPr lang="en-US" b="1" dirty="0" err="1"/>
              <a:t>CalcPricePerAnvil</a:t>
            </a:r>
            <a:r>
              <a:rPr lang="en-US" dirty="0"/>
              <a:t>:</a:t>
            </a:r>
            <a:r>
              <a:rPr lang="en-US" b="1" dirty="0"/>
              <a:t> </a:t>
            </a:r>
            <a:r>
              <a:rPr lang="en-US" dirty="0"/>
              <a:t>Bad range check (think back to “Accurate and Efficient Range Checking” in PROG 110).  The value </a:t>
            </a:r>
            <a:r>
              <a:rPr lang="en-US" b="1" dirty="0"/>
              <a:t>10 </a:t>
            </a:r>
            <a:r>
              <a:rPr lang="en-US" dirty="0"/>
              <a:t>is unaccounted for.</a:t>
            </a:r>
          </a:p>
          <a:p>
            <a:pPr marL="514350" indent="-514350">
              <a:buFont typeface="+mj-lt"/>
              <a:buAutoNum type="arabicPeriod"/>
            </a:pPr>
            <a:r>
              <a:rPr lang="en-US" b="1" i="1" dirty="0" err="1"/>
              <a:t>CalcPricePerAnvil</a:t>
            </a:r>
            <a:r>
              <a:rPr lang="en-US" i="1" dirty="0"/>
              <a:t>:</a:t>
            </a:r>
            <a:r>
              <a:rPr lang="en-US" b="1" i="1" dirty="0"/>
              <a:t> </a:t>
            </a:r>
            <a:r>
              <a:rPr lang="en-US" i="1" dirty="0"/>
              <a:t>If </a:t>
            </a:r>
            <a:r>
              <a:rPr lang="en-US" i="1" dirty="0" err="1"/>
              <a:t>regprice</a:t>
            </a:r>
            <a:r>
              <a:rPr lang="en-US" i="1" dirty="0"/>
              <a:t> is less than zero, the discount price will be negative, which makes no sense.</a:t>
            </a:r>
          </a:p>
          <a:p>
            <a:pPr marL="514350" indent="-514350">
              <a:buFont typeface="+mj-lt"/>
              <a:buAutoNum type="arabicPeriod"/>
            </a:pPr>
            <a:r>
              <a:rPr lang="en-US" b="1" dirty="0" err="1"/>
              <a:t>CalcShippingCostPerAnvil</a:t>
            </a:r>
            <a:r>
              <a:rPr lang="en-US" b="1" dirty="0"/>
              <a:t>: </a:t>
            </a:r>
            <a:r>
              <a:rPr lang="en-US" dirty="0"/>
              <a:t>Zone is relative to one, but the array index is relative to zero.</a:t>
            </a:r>
          </a:p>
          <a:p>
            <a:pPr marL="514350" indent="-514350">
              <a:buFont typeface="+mj-lt"/>
              <a:buAutoNum type="arabicPeriod"/>
            </a:pPr>
            <a:endParaRPr lang="en-US" dirty="0"/>
          </a:p>
          <a:p>
            <a:pPr marL="0" indent="0">
              <a:buNone/>
            </a:pPr>
            <a:r>
              <a:rPr lang="en-US" dirty="0"/>
              <a:t>Any others?</a:t>
            </a:r>
          </a:p>
          <a:p>
            <a:endParaRPr lang="en-US" dirty="0"/>
          </a:p>
        </p:txBody>
      </p:sp>
    </p:spTree>
    <p:extLst>
      <p:ext uri="{BB962C8B-B14F-4D97-AF65-F5344CB8AC3E}">
        <p14:creationId xmlns:p14="http://schemas.microsoft.com/office/powerpoint/2010/main" val="410743880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273F9-4A7F-459B-B42B-AAEF2F0D8DDE}"/>
              </a:ext>
            </a:extLst>
          </p:cNvPr>
          <p:cNvSpPr>
            <a:spLocks noGrp="1"/>
          </p:cNvSpPr>
          <p:nvPr>
            <p:ph type="title"/>
          </p:nvPr>
        </p:nvSpPr>
        <p:spPr/>
        <p:txBody>
          <a:bodyPr/>
          <a:lstStyle/>
          <a:p>
            <a:r>
              <a:rPr lang="en-US" dirty="0"/>
              <a:t>Homework 3 – Minimum set of tests</a:t>
            </a:r>
          </a:p>
        </p:txBody>
      </p:sp>
      <p:sp>
        <p:nvSpPr>
          <p:cNvPr id="3" name="Content Placeholder 2">
            <a:extLst>
              <a:ext uri="{FF2B5EF4-FFF2-40B4-BE49-F238E27FC236}">
                <a16:creationId xmlns:a16="http://schemas.microsoft.com/office/drawing/2014/main" id="{BE5EFFB2-F32B-4012-B10A-A637954D40EB}"/>
              </a:ext>
            </a:extLst>
          </p:cNvPr>
          <p:cNvSpPr>
            <a:spLocks noGrp="1"/>
          </p:cNvSpPr>
          <p:nvPr>
            <p:ph idx="1"/>
          </p:nvPr>
        </p:nvSpPr>
        <p:spPr/>
        <p:txBody>
          <a:bodyPr/>
          <a:lstStyle/>
          <a:p>
            <a:r>
              <a:rPr lang="en-US" dirty="0" err="1"/>
              <a:t>CalcPricePerAnvil_Should</a:t>
            </a:r>
            <a:r>
              <a:rPr lang="en-US" dirty="0"/>
              <a:t> Return10Pct Discount_WhenQuantityIs10</a:t>
            </a:r>
          </a:p>
          <a:p>
            <a:r>
              <a:rPr lang="en-US" dirty="0" err="1"/>
              <a:t>CalcPricePerAnvil_Should</a:t>
            </a:r>
            <a:r>
              <a:rPr lang="en-US" dirty="0"/>
              <a:t> Return0_WhenPriceIsNegative</a:t>
            </a:r>
          </a:p>
          <a:p>
            <a:r>
              <a:rPr lang="en-US" dirty="0" err="1"/>
              <a:t>CalcShippingCost_Should</a:t>
            </a:r>
            <a:r>
              <a:rPr lang="en-US" dirty="0"/>
              <a:t> Return10Dollars_WhenZone1  </a:t>
            </a:r>
          </a:p>
        </p:txBody>
      </p:sp>
    </p:spTree>
    <p:extLst>
      <p:ext uri="{BB962C8B-B14F-4D97-AF65-F5344CB8AC3E}">
        <p14:creationId xmlns:p14="http://schemas.microsoft.com/office/powerpoint/2010/main" val="22253642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B61CD-6A34-4D0C-AE44-613E8A38FA27}"/>
              </a:ext>
            </a:extLst>
          </p:cNvPr>
          <p:cNvSpPr>
            <a:spLocks noGrp="1"/>
          </p:cNvSpPr>
          <p:nvPr>
            <p:ph type="title"/>
          </p:nvPr>
        </p:nvSpPr>
        <p:spPr/>
        <p:txBody>
          <a:bodyPr>
            <a:normAutofit fontScale="90000"/>
          </a:bodyPr>
          <a:lstStyle/>
          <a:p>
            <a:r>
              <a:rPr lang="en-US" dirty="0"/>
              <a:t>In-Class Group Discussion 3: Testing Frameworks</a:t>
            </a:r>
          </a:p>
        </p:txBody>
      </p:sp>
      <p:sp>
        <p:nvSpPr>
          <p:cNvPr id="3" name="Content Placeholder 2">
            <a:extLst>
              <a:ext uri="{FF2B5EF4-FFF2-40B4-BE49-F238E27FC236}">
                <a16:creationId xmlns:a16="http://schemas.microsoft.com/office/drawing/2014/main" id="{8C8AFC58-0A79-405E-AC38-8B3202BD5256}"/>
              </a:ext>
            </a:extLst>
          </p:cNvPr>
          <p:cNvSpPr>
            <a:spLocks noGrp="1"/>
          </p:cNvSpPr>
          <p:nvPr>
            <p:ph sz="quarter" idx="13"/>
          </p:nvPr>
        </p:nvSpPr>
        <p:spPr/>
        <p:txBody>
          <a:bodyPr>
            <a:normAutofit lnSpcReduction="10000"/>
          </a:bodyPr>
          <a:lstStyle/>
          <a:p>
            <a:endParaRPr lang="en-US" dirty="0"/>
          </a:p>
        </p:txBody>
      </p:sp>
      <p:sp>
        <p:nvSpPr>
          <p:cNvPr id="4" name="Content Placeholder 3">
            <a:extLst>
              <a:ext uri="{FF2B5EF4-FFF2-40B4-BE49-F238E27FC236}">
                <a16:creationId xmlns:a16="http://schemas.microsoft.com/office/drawing/2014/main" id="{E1143DB0-074F-4B26-B66F-9B90AD153A7E}"/>
              </a:ext>
            </a:extLst>
          </p:cNvPr>
          <p:cNvSpPr>
            <a:spLocks noGrp="1"/>
          </p:cNvSpPr>
          <p:nvPr>
            <p:ph sz="quarter" idx="14"/>
          </p:nvPr>
        </p:nvSpPr>
        <p:spPr/>
        <p:txBody>
          <a:bodyPr/>
          <a:lstStyle/>
          <a:p>
            <a:r>
              <a:rPr lang="en-US" dirty="0"/>
              <a:t>Add yourself to a group in the Discussion 3 group set</a:t>
            </a:r>
          </a:p>
          <a:p>
            <a:r>
              <a:rPr lang="en-US" dirty="0"/>
              <a:t>One student submits answers</a:t>
            </a:r>
          </a:p>
        </p:txBody>
      </p:sp>
      <p:sp>
        <p:nvSpPr>
          <p:cNvPr id="5" name="Text Placeholder 4">
            <a:extLst>
              <a:ext uri="{FF2B5EF4-FFF2-40B4-BE49-F238E27FC236}">
                <a16:creationId xmlns:a16="http://schemas.microsoft.com/office/drawing/2014/main" id="{C27C5FEB-A6C4-459F-9147-3484F6FEC63B}"/>
              </a:ext>
            </a:extLst>
          </p:cNvPr>
          <p:cNvSpPr>
            <a:spLocks noGrp="1"/>
          </p:cNvSpPr>
          <p:nvPr>
            <p:ph type="body" sz="quarter" idx="15"/>
          </p:nvPr>
        </p:nvSpPr>
        <p:spPr/>
        <p:txBody>
          <a:bodyPr>
            <a:normAutofit lnSpcReduction="10000"/>
          </a:bodyPr>
          <a:lstStyle/>
          <a:p>
            <a:r>
              <a:rPr lang="en-US" dirty="0"/>
              <a:t>10 Points</a:t>
            </a:r>
          </a:p>
        </p:txBody>
      </p:sp>
    </p:spTree>
    <p:extLst>
      <p:ext uri="{BB962C8B-B14F-4D97-AF65-F5344CB8AC3E}">
        <p14:creationId xmlns:p14="http://schemas.microsoft.com/office/powerpoint/2010/main" val="390294981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F20CF96-884F-493F-8243-C20BF3BBE18F}"/>
              </a:ext>
            </a:extLst>
          </p:cNvPr>
          <p:cNvSpPr>
            <a:spLocks noGrp="1"/>
          </p:cNvSpPr>
          <p:nvPr>
            <p:ph type="title"/>
          </p:nvPr>
        </p:nvSpPr>
        <p:spPr/>
        <p:txBody>
          <a:bodyPr/>
          <a:lstStyle/>
          <a:p>
            <a:r>
              <a:rPr lang="en-US" dirty="0"/>
              <a:t>Test-Driven Development</a:t>
            </a:r>
          </a:p>
        </p:txBody>
      </p:sp>
      <p:sp>
        <p:nvSpPr>
          <p:cNvPr id="7" name="Text Placeholder 6">
            <a:extLst>
              <a:ext uri="{FF2B5EF4-FFF2-40B4-BE49-F238E27FC236}">
                <a16:creationId xmlns:a16="http://schemas.microsoft.com/office/drawing/2014/main" id="{835A34AC-FEF7-492D-B7D2-9CBEAF17184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5318098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2873B7-E0C8-4E93-A8C5-8084C49321FA}"/>
              </a:ext>
            </a:extLst>
          </p:cNvPr>
          <p:cNvSpPr txBox="1"/>
          <p:nvPr/>
        </p:nvSpPr>
        <p:spPr>
          <a:xfrm>
            <a:off x="970912" y="2062349"/>
            <a:ext cx="10250178" cy="830997"/>
          </a:xfrm>
          <a:prstGeom prst="rect">
            <a:avLst/>
          </a:prstGeom>
          <a:solidFill>
            <a:schemeClr val="bg1"/>
          </a:solidFill>
          <a:effectLst>
            <a:outerShdw blurRad="50800" dist="38100" dir="2700000" algn="tl" rotWithShape="0">
              <a:prstClr val="black">
                <a:alpha val="40000"/>
              </a:prstClr>
            </a:outerShdw>
          </a:effectLst>
        </p:spPr>
        <p:txBody>
          <a:bodyPr wrap="none" rtlCol="0">
            <a:spAutoFit/>
          </a:bodyPr>
          <a:lstStyle/>
          <a:p>
            <a:pPr algn="ctr"/>
            <a:r>
              <a:rPr lang="en-US" sz="4800" dirty="0">
                <a:solidFill>
                  <a:srgbClr val="002060"/>
                </a:solidFill>
              </a:rPr>
              <a:t>Unit Testing != Test-Driven Development</a:t>
            </a:r>
          </a:p>
        </p:txBody>
      </p:sp>
      <p:sp>
        <p:nvSpPr>
          <p:cNvPr id="7" name="TextBox 6">
            <a:extLst>
              <a:ext uri="{FF2B5EF4-FFF2-40B4-BE49-F238E27FC236}">
                <a16:creationId xmlns:a16="http://schemas.microsoft.com/office/drawing/2014/main" id="{8A27BCA9-2A40-4C70-A4CE-AFFF0DED224C}"/>
              </a:ext>
            </a:extLst>
          </p:cNvPr>
          <p:cNvSpPr txBox="1"/>
          <p:nvPr/>
        </p:nvSpPr>
        <p:spPr>
          <a:xfrm>
            <a:off x="2441544" y="4032662"/>
            <a:ext cx="7308924" cy="830997"/>
          </a:xfrm>
          <a:prstGeom prst="rect">
            <a:avLst/>
          </a:prstGeom>
          <a:solidFill>
            <a:srgbClr val="002060"/>
          </a:solidFill>
          <a:effectLst>
            <a:outerShdw blurRad="50800" dist="38100" dir="2700000" algn="tl" rotWithShape="0">
              <a:prstClr val="black">
                <a:alpha val="40000"/>
              </a:prstClr>
            </a:outerShdw>
          </a:effectLst>
        </p:spPr>
        <p:txBody>
          <a:bodyPr wrap="none" rtlCol="0">
            <a:spAutoFit/>
          </a:bodyPr>
          <a:lstStyle/>
          <a:p>
            <a:pPr algn="ctr"/>
            <a:r>
              <a:rPr lang="en-US" sz="4800" dirty="0">
                <a:solidFill>
                  <a:schemeClr val="bg1"/>
                </a:solidFill>
              </a:rPr>
              <a:t>TDD == Write Unit Tests First</a:t>
            </a:r>
          </a:p>
        </p:txBody>
      </p:sp>
    </p:spTree>
    <p:extLst>
      <p:ext uri="{BB962C8B-B14F-4D97-AF65-F5344CB8AC3E}">
        <p14:creationId xmlns:p14="http://schemas.microsoft.com/office/powerpoint/2010/main" val="119263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B3D0B6-D93D-4D53-8858-1D211EA27D3C}"/>
              </a:ext>
            </a:extLst>
          </p:cNvPr>
          <p:cNvSpPr>
            <a:spLocks noGrp="1"/>
          </p:cNvSpPr>
          <p:nvPr>
            <p:ph type="title"/>
          </p:nvPr>
        </p:nvSpPr>
        <p:spPr>
          <a:xfrm>
            <a:off x="863029" y="1012004"/>
            <a:ext cx="3416158" cy="4795408"/>
          </a:xfrm>
        </p:spPr>
        <p:txBody>
          <a:bodyPr>
            <a:normAutofit/>
          </a:bodyPr>
          <a:lstStyle/>
          <a:p>
            <a:r>
              <a:rPr lang="en-US">
                <a:solidFill>
                  <a:srgbClr val="FFFFFF"/>
                </a:solidFill>
              </a:rPr>
              <a:t>How?  Why?</a:t>
            </a:r>
          </a:p>
        </p:txBody>
      </p:sp>
      <p:graphicFrame>
        <p:nvGraphicFramePr>
          <p:cNvPr id="7" name="Content Placeholder 2">
            <a:extLst>
              <a:ext uri="{FF2B5EF4-FFF2-40B4-BE49-F238E27FC236}">
                <a16:creationId xmlns:a16="http://schemas.microsoft.com/office/drawing/2014/main" id="{2A1429E4-D48A-4311-A0C9-2D2B663AF1A0}"/>
              </a:ext>
            </a:extLst>
          </p:cNvPr>
          <p:cNvGraphicFramePr>
            <a:graphicFrameLocks noGrp="1"/>
          </p:cNvGraphicFramePr>
          <p:nvPr>
            <p:ph idx="1"/>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45109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F2928ECF-8BD1-4024-85D8-6B38387AFE59}"/>
                                            </p:graphicEl>
                                          </p:spTgt>
                                        </p:tgtEl>
                                        <p:attrNameLst>
                                          <p:attrName>style.visibility</p:attrName>
                                        </p:attrNameLst>
                                      </p:cBhvr>
                                      <p:to>
                                        <p:strVal val="visible"/>
                                      </p:to>
                                    </p:set>
                                    <p:animEffect transition="in" filter="fade">
                                      <p:cBhvr>
                                        <p:cTn id="7" dur="500"/>
                                        <p:tgtEl>
                                          <p:spTgt spid="7">
                                            <p:graphicEl>
                                              <a:dgm id="{F2928ECF-8BD1-4024-85D8-6B38387AFE59}"/>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graphicEl>
                                              <a:dgm id="{3890A194-0ADB-4EA2-95B1-0ED17DDA1132}"/>
                                            </p:graphicEl>
                                          </p:spTgt>
                                        </p:tgtEl>
                                        <p:attrNameLst>
                                          <p:attrName>style.visibility</p:attrName>
                                        </p:attrNameLst>
                                      </p:cBhvr>
                                      <p:to>
                                        <p:strVal val="visible"/>
                                      </p:to>
                                    </p:set>
                                    <p:animEffect transition="in" filter="fade">
                                      <p:cBhvr>
                                        <p:cTn id="12" dur="500"/>
                                        <p:tgtEl>
                                          <p:spTgt spid="7">
                                            <p:graphicEl>
                                              <a:dgm id="{3890A194-0ADB-4EA2-95B1-0ED17DDA1132}"/>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graphicEl>
                                              <a:dgm id="{8B964421-3AFC-4F90-97B9-3D2909486DA9}"/>
                                            </p:graphicEl>
                                          </p:spTgt>
                                        </p:tgtEl>
                                        <p:attrNameLst>
                                          <p:attrName>style.visibility</p:attrName>
                                        </p:attrNameLst>
                                      </p:cBhvr>
                                      <p:to>
                                        <p:strVal val="visible"/>
                                      </p:to>
                                    </p:set>
                                    <p:animEffect transition="in" filter="fade">
                                      <p:cBhvr>
                                        <p:cTn id="17" dur="500"/>
                                        <p:tgtEl>
                                          <p:spTgt spid="7">
                                            <p:graphicEl>
                                              <a:dgm id="{8B964421-3AFC-4F90-97B9-3D2909486DA9}"/>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graphicEl>
                                              <a:dgm id="{D807F218-3118-4886-95BF-9F70D5B8A19B}"/>
                                            </p:graphicEl>
                                          </p:spTgt>
                                        </p:tgtEl>
                                        <p:attrNameLst>
                                          <p:attrName>style.visibility</p:attrName>
                                        </p:attrNameLst>
                                      </p:cBhvr>
                                      <p:to>
                                        <p:strVal val="visible"/>
                                      </p:to>
                                    </p:set>
                                    <p:animEffect transition="in" filter="fade">
                                      <p:cBhvr>
                                        <p:cTn id="22" dur="500"/>
                                        <p:tgtEl>
                                          <p:spTgt spid="7">
                                            <p:graphicEl>
                                              <a:dgm id="{D807F218-3118-4886-95BF-9F70D5B8A19B}"/>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graphicEl>
                                              <a:dgm id="{CDB906BF-2A37-4DCB-A1D1-5D4152638022}"/>
                                            </p:graphicEl>
                                          </p:spTgt>
                                        </p:tgtEl>
                                        <p:attrNameLst>
                                          <p:attrName>style.visibility</p:attrName>
                                        </p:attrNameLst>
                                      </p:cBhvr>
                                      <p:to>
                                        <p:strVal val="visible"/>
                                      </p:to>
                                    </p:set>
                                    <p:animEffect transition="in" filter="fade">
                                      <p:cBhvr>
                                        <p:cTn id="27" dur="500"/>
                                        <p:tgtEl>
                                          <p:spTgt spid="7">
                                            <p:graphicEl>
                                              <a:dgm id="{CDB906BF-2A37-4DCB-A1D1-5D4152638022}"/>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graphicEl>
                                              <a:dgm id="{78490496-0CC4-46A3-BC1B-BFDAEDB7DDEA}"/>
                                            </p:graphicEl>
                                          </p:spTgt>
                                        </p:tgtEl>
                                        <p:attrNameLst>
                                          <p:attrName>style.visibility</p:attrName>
                                        </p:attrNameLst>
                                      </p:cBhvr>
                                      <p:to>
                                        <p:strVal val="visible"/>
                                      </p:to>
                                    </p:set>
                                    <p:animEffect transition="in" filter="fade">
                                      <p:cBhvr>
                                        <p:cTn id="32" dur="500"/>
                                        <p:tgtEl>
                                          <p:spTgt spid="7">
                                            <p:graphicEl>
                                              <a:dgm id="{78490496-0CC4-46A3-BC1B-BFDAEDB7DDE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lvl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a:t>Modern Systems Require Modern Testing</a:t>
            </a:r>
          </a:p>
        </p:txBody>
      </p:sp>
      <p:sp>
        <p:nvSpPr>
          <p:cNvPr id="15363" name="Content Placeholder 2"/>
          <p:cNvSpPr>
            <a:spLocks noGrp="1"/>
          </p:cNvSpPr>
          <p:nvPr>
            <p:ph idx="1"/>
          </p:nvPr>
        </p:nvSpPr>
        <p:spPr>
          <a:xfrm>
            <a:off x="831057" y="1654176"/>
            <a:ext cx="10515600" cy="4351338"/>
          </a:xfrm>
        </p:spPr>
        <p:txBody>
          <a:bodyPr>
            <a:normAutofit/>
          </a:bodyPr>
          <a:lstStyle/>
          <a:p>
            <a:r>
              <a:rPr lang="en-US" dirty="0"/>
              <a:t> More safety critical, real-time software</a:t>
            </a:r>
          </a:p>
          <a:p>
            <a:r>
              <a:rPr lang="en-US" dirty="0"/>
              <a:t> Embedded software is ubiquitous</a:t>
            </a:r>
          </a:p>
          <a:p>
            <a:r>
              <a:rPr lang="en-US" dirty="0"/>
              <a:t> Enterprise applications means bigger programs, more users</a:t>
            </a:r>
          </a:p>
          <a:p>
            <a:r>
              <a:rPr lang="en-US" dirty="0"/>
              <a:t> Security is now all about software faults</a:t>
            </a:r>
          </a:p>
          <a:p>
            <a:pPr lvl="1"/>
            <a:r>
              <a:rPr lang="en-US" dirty="0"/>
              <a:t>Secure software is reliable software</a:t>
            </a:r>
          </a:p>
          <a:p>
            <a:r>
              <a:rPr lang="en-US" dirty="0"/>
              <a:t> The web as a deployment platform adds a new wrinkle</a:t>
            </a:r>
          </a:p>
          <a:p>
            <a:pPr lvl="1"/>
            <a:r>
              <a:rPr lang="en-US" dirty="0"/>
              <a:t>Very competitive and very available to more users</a:t>
            </a:r>
          </a:p>
          <a:p>
            <a:pPr lvl="1"/>
            <a:r>
              <a:rPr lang="en-US" dirty="0"/>
              <a:t>Web apps are distributed</a:t>
            </a:r>
          </a:p>
          <a:p>
            <a:pPr lvl="1"/>
            <a:r>
              <a:rPr lang="en-US" dirty="0"/>
              <a:t>Web apps must be highly reliable</a:t>
            </a:r>
          </a:p>
          <a:p>
            <a:endParaRPr lang="en-US" sz="1800" dirty="0"/>
          </a:p>
        </p:txBody>
      </p:sp>
      <p:sp>
        <p:nvSpPr>
          <p:cNvPr id="15365"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altLang="zh-CN" sz="900" b="0">
                <a:solidFill>
                  <a:schemeClr val="tx1"/>
                </a:solidFill>
                <a:ea typeface="SimSun" pitchFamily="2" charset="-122"/>
              </a:rPr>
              <a:t>© Ammann &amp; Offutt</a:t>
            </a:r>
          </a:p>
        </p:txBody>
      </p:sp>
      <p:sp>
        <p:nvSpPr>
          <p:cNvPr id="8" name="Rectangle 7">
            <a:extLst>
              <a:ext uri="{FF2B5EF4-FFF2-40B4-BE49-F238E27FC236}">
                <a16:creationId xmlns:a16="http://schemas.microsoft.com/office/drawing/2014/main" id="{96DB1663-5CCA-48D3-9AA8-DB98CC60B6EF}"/>
              </a:ext>
            </a:extLst>
          </p:cNvPr>
          <p:cNvSpPr/>
          <p:nvPr/>
        </p:nvSpPr>
        <p:spPr>
          <a:xfrm>
            <a:off x="1346376" y="5945298"/>
            <a:ext cx="9814560" cy="6965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solidFill>
                  <a:srgbClr val="FFFF00"/>
                </a:solidFill>
                <a:effectLst>
                  <a:outerShdw blurRad="38100" dist="38100" dir="2700000" algn="tl">
                    <a:srgbClr val="000000">
                      <a:alpha val="43137"/>
                    </a:srgbClr>
                  </a:outerShdw>
                </a:effectLst>
              </a:rPr>
              <a:t>Testing tools and techniques must continue to evolve</a:t>
            </a:r>
          </a:p>
        </p:txBody>
      </p:sp>
    </p:spTree>
    <p:extLst>
      <p:ext uri="{BB962C8B-B14F-4D97-AF65-F5344CB8AC3E}">
        <p14:creationId xmlns:p14="http://schemas.microsoft.com/office/powerpoint/2010/main" val="2648882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D12119-4931-4A75-9CD4-5AC976C855BD}"/>
              </a:ext>
            </a:extLst>
          </p:cNvPr>
          <p:cNvSpPr>
            <a:spLocks noGrp="1"/>
          </p:cNvSpPr>
          <p:nvPr>
            <p:ph type="title"/>
          </p:nvPr>
        </p:nvSpPr>
        <p:spPr/>
        <p:txBody>
          <a:bodyPr/>
          <a:lstStyle/>
          <a:p>
            <a:r>
              <a:rPr lang="en-US" dirty="0"/>
              <a:t>TDD promotes optimal software development</a:t>
            </a:r>
          </a:p>
        </p:txBody>
      </p:sp>
      <p:sp>
        <p:nvSpPr>
          <p:cNvPr id="5" name="Content Placeholder 4">
            <a:extLst>
              <a:ext uri="{FF2B5EF4-FFF2-40B4-BE49-F238E27FC236}">
                <a16:creationId xmlns:a16="http://schemas.microsoft.com/office/drawing/2014/main" id="{F99C869D-5151-45FE-8E8C-17E0D8AAC7B6}"/>
              </a:ext>
            </a:extLst>
          </p:cNvPr>
          <p:cNvSpPr>
            <a:spLocks noGrp="1"/>
          </p:cNvSpPr>
          <p:nvPr>
            <p:ph idx="1"/>
          </p:nvPr>
        </p:nvSpPr>
        <p:spPr>
          <a:xfrm>
            <a:off x="838200" y="1825624"/>
            <a:ext cx="10668000" cy="2931433"/>
          </a:xfrm>
        </p:spPr>
        <p:txBody>
          <a:bodyPr>
            <a:normAutofit fontScale="77500" lnSpcReduction="20000"/>
          </a:bodyPr>
          <a:lstStyle/>
          <a:p>
            <a:r>
              <a:rPr lang="en-US" sz="3800" dirty="0"/>
              <a:t>TDD made simple</a:t>
            </a:r>
          </a:p>
          <a:p>
            <a:pPr lvl="1"/>
            <a:r>
              <a:rPr lang="en-US" sz="3300" dirty="0"/>
              <a:t>Write unit tests first (</a:t>
            </a:r>
            <a:r>
              <a:rPr lang="en-US" sz="3300" dirty="0" err="1"/>
              <a:t>MSTest</a:t>
            </a:r>
            <a:r>
              <a:rPr lang="en-US" sz="3300" dirty="0"/>
              <a:t>, </a:t>
            </a:r>
            <a:r>
              <a:rPr lang="en-US" sz="3300" dirty="0" err="1"/>
              <a:t>NUnit</a:t>
            </a:r>
            <a:r>
              <a:rPr lang="en-US" sz="3300" dirty="0"/>
              <a:t>, JUnit, </a:t>
            </a:r>
            <a:r>
              <a:rPr lang="en-US" sz="3300" dirty="0" err="1"/>
              <a:t>xUnit</a:t>
            </a:r>
            <a:r>
              <a:rPr lang="en-US" sz="3300" dirty="0"/>
              <a:t>, …)</a:t>
            </a:r>
          </a:p>
          <a:p>
            <a:pPr lvl="1"/>
            <a:r>
              <a:rPr lang="en-US" sz="3300" dirty="0"/>
              <a:t>Handle dependencies on external elements (MOQ, </a:t>
            </a:r>
            <a:r>
              <a:rPr lang="en-US" sz="3300" dirty="0" err="1"/>
              <a:t>FakeItEasy</a:t>
            </a:r>
            <a:r>
              <a:rPr lang="en-US" sz="3300" dirty="0"/>
              <a:t>, Mockito)*</a:t>
            </a:r>
          </a:p>
          <a:p>
            <a:pPr lvl="1"/>
            <a:r>
              <a:rPr lang="en-US" sz="3300" dirty="0"/>
              <a:t>Get a clue about completeness of tests using code coverage</a:t>
            </a:r>
          </a:p>
          <a:p>
            <a:r>
              <a:rPr lang="en-US" sz="3800" dirty="0"/>
              <a:t>Optimal because:</a:t>
            </a:r>
          </a:p>
          <a:p>
            <a:pPr lvl="1"/>
            <a:r>
              <a:rPr lang="en-US" sz="3300" dirty="0"/>
              <a:t>Test cases first: you’ll miss fewer</a:t>
            </a:r>
          </a:p>
          <a:p>
            <a:pPr lvl="1"/>
            <a:r>
              <a:rPr lang="en-US" sz="3300" dirty="0"/>
              <a:t>YAGNI**: You’re encouraged not to write extra code “just in case”</a:t>
            </a:r>
          </a:p>
          <a:p>
            <a:pPr lvl="1" algn="r"/>
            <a:endParaRPr lang="en-US" dirty="0"/>
          </a:p>
          <a:p>
            <a:pPr marL="457200" lvl="1" indent="0" algn="r">
              <a:buNone/>
            </a:pPr>
            <a:endParaRPr lang="en-US" sz="1600" dirty="0"/>
          </a:p>
          <a:p>
            <a:pPr lvl="1"/>
            <a:endParaRPr lang="en-US" dirty="0"/>
          </a:p>
        </p:txBody>
      </p:sp>
      <p:sp>
        <p:nvSpPr>
          <p:cNvPr id="2" name="TextBox 1">
            <a:extLst>
              <a:ext uri="{FF2B5EF4-FFF2-40B4-BE49-F238E27FC236}">
                <a16:creationId xmlns:a16="http://schemas.microsoft.com/office/drawing/2014/main" id="{4735D9A9-36A4-4306-8729-0593906DBF2B}"/>
              </a:ext>
            </a:extLst>
          </p:cNvPr>
          <p:cNvSpPr txBox="1"/>
          <p:nvPr/>
        </p:nvSpPr>
        <p:spPr>
          <a:xfrm>
            <a:off x="8675283" y="6274480"/>
            <a:ext cx="2504020" cy="307777"/>
          </a:xfrm>
          <a:prstGeom prst="rect">
            <a:avLst/>
          </a:prstGeom>
          <a:noFill/>
        </p:spPr>
        <p:txBody>
          <a:bodyPr wrap="none" rtlCol="0">
            <a:spAutoFit/>
          </a:bodyPr>
          <a:lstStyle/>
          <a:p>
            <a:pPr lvl="1" algn="r"/>
            <a:r>
              <a:rPr lang="en-US" sz="1400" dirty="0"/>
              <a:t>**You </a:t>
            </a:r>
            <a:r>
              <a:rPr lang="en-US" sz="1400" dirty="0" err="1"/>
              <a:t>ain’t</a:t>
            </a:r>
            <a:r>
              <a:rPr lang="en-US" sz="1400" dirty="0"/>
              <a:t> </a:t>
            </a:r>
            <a:r>
              <a:rPr lang="en-US" sz="1400" dirty="0" err="1"/>
              <a:t>gonna</a:t>
            </a:r>
            <a:r>
              <a:rPr lang="en-US" sz="1400" dirty="0"/>
              <a:t> need it</a:t>
            </a:r>
          </a:p>
        </p:txBody>
      </p:sp>
      <p:sp>
        <p:nvSpPr>
          <p:cNvPr id="3" name="Rectangle 2">
            <a:extLst>
              <a:ext uri="{FF2B5EF4-FFF2-40B4-BE49-F238E27FC236}">
                <a16:creationId xmlns:a16="http://schemas.microsoft.com/office/drawing/2014/main" id="{B08CAED6-E6EC-4662-922F-4DC956B41980}"/>
              </a:ext>
            </a:extLst>
          </p:cNvPr>
          <p:cNvSpPr/>
          <p:nvPr/>
        </p:nvSpPr>
        <p:spPr>
          <a:xfrm>
            <a:off x="838200" y="4517571"/>
            <a:ext cx="10515600" cy="1431018"/>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solidFill>
                  <a:srgbClr val="FFFF00"/>
                </a:solidFill>
                <a:effectLst>
                  <a:outerShdw blurRad="38100" dist="38100" dir="2700000" algn="tl">
                    <a:srgbClr val="000000">
                      <a:alpha val="43137"/>
                    </a:srgbClr>
                  </a:outerShdw>
                </a:effectLst>
              </a:rPr>
              <a:t>When using agile methods, software is deemed correct when it behaves correctly on a specific set of tests.  </a:t>
            </a:r>
            <a:br>
              <a:rPr lang="en-US" sz="2800" dirty="0">
                <a:solidFill>
                  <a:srgbClr val="FFFF00"/>
                </a:solidFill>
                <a:effectLst>
                  <a:outerShdw blurRad="38100" dist="38100" dir="2700000" algn="tl">
                    <a:srgbClr val="000000">
                      <a:alpha val="43137"/>
                    </a:srgbClr>
                  </a:outerShdw>
                </a:effectLst>
              </a:rPr>
            </a:br>
            <a:r>
              <a:rPr lang="en-US" sz="2800" b="1" i="1" dirty="0">
                <a:solidFill>
                  <a:srgbClr val="FFFF00"/>
                </a:solidFill>
                <a:effectLst>
                  <a:outerShdw blurRad="38100" dist="38100" dir="2700000" algn="tl">
                    <a:srgbClr val="000000">
                      <a:alpha val="43137"/>
                    </a:srgbClr>
                  </a:outerShdw>
                </a:effectLst>
              </a:rPr>
              <a:t>TDD encourages creation of the right set of tests.  </a:t>
            </a:r>
          </a:p>
        </p:txBody>
      </p:sp>
      <p:sp>
        <p:nvSpPr>
          <p:cNvPr id="8" name="TextBox 7">
            <a:extLst>
              <a:ext uri="{FF2B5EF4-FFF2-40B4-BE49-F238E27FC236}">
                <a16:creationId xmlns:a16="http://schemas.microsoft.com/office/drawing/2014/main" id="{D7E4D778-C3BA-41D3-8147-33209DAFB39A}"/>
              </a:ext>
            </a:extLst>
          </p:cNvPr>
          <p:cNvSpPr txBox="1"/>
          <p:nvPr/>
        </p:nvSpPr>
        <p:spPr>
          <a:xfrm>
            <a:off x="8468240" y="6066161"/>
            <a:ext cx="2711063" cy="307777"/>
          </a:xfrm>
          <a:prstGeom prst="rect">
            <a:avLst/>
          </a:prstGeom>
          <a:noFill/>
        </p:spPr>
        <p:txBody>
          <a:bodyPr wrap="none" rtlCol="0">
            <a:spAutoFit/>
          </a:bodyPr>
          <a:lstStyle/>
          <a:p>
            <a:pPr lvl="1" algn="r"/>
            <a:r>
              <a:rPr lang="en-US" sz="1400" dirty="0"/>
              <a:t>*Not covered in this module</a:t>
            </a:r>
          </a:p>
        </p:txBody>
      </p:sp>
    </p:spTree>
    <p:extLst>
      <p:ext uri="{BB962C8B-B14F-4D97-AF65-F5344CB8AC3E}">
        <p14:creationId xmlns:p14="http://schemas.microsoft.com/office/powerpoint/2010/main" val="4062387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9" presetClass="emph" presetSubtype="0" fill="hold" nodeType="clickEffect">
                                  <p:stCondLst>
                                    <p:cond delay="0"/>
                                  </p:stCondLst>
                                  <p:childTnLst>
                                    <p:animClr clrSpc="rgb" dir="cw">
                                      <p:cBhvr override="childStyle">
                                        <p:cTn id="20" dur="500" fill="hold"/>
                                        <p:tgtEl>
                                          <p:spTgt spid="5">
                                            <p:txEl>
                                              <p:pRg st="2" end="2"/>
                                            </p:txEl>
                                          </p:spTgt>
                                        </p:tgtEl>
                                        <p:attrNameLst>
                                          <p:attrName>style.color</p:attrName>
                                        </p:attrNameLst>
                                      </p:cBhvr>
                                      <p:to>
                                        <a:srgbClr val="F32B3E"/>
                                      </p:to>
                                    </p:animClr>
                                    <p:animClr clrSpc="rgb" dir="cw">
                                      <p:cBhvr>
                                        <p:cTn id="21" dur="500" fill="hold"/>
                                        <p:tgtEl>
                                          <p:spTgt spid="5">
                                            <p:txEl>
                                              <p:pRg st="2" end="2"/>
                                            </p:txEl>
                                          </p:spTgt>
                                        </p:tgtEl>
                                        <p:attrNameLst>
                                          <p:attrName>fillcolor</p:attrName>
                                        </p:attrNameLst>
                                      </p:cBhvr>
                                      <p:to>
                                        <a:srgbClr val="F32B3E"/>
                                      </p:to>
                                    </p:animClr>
                                    <p:set>
                                      <p:cBhvr>
                                        <p:cTn id="22" dur="500" fill="hold"/>
                                        <p:tgtEl>
                                          <p:spTgt spid="5">
                                            <p:txEl>
                                              <p:pRg st="2" end="2"/>
                                            </p:txEl>
                                          </p:spTgt>
                                        </p:tgtEl>
                                        <p:attrNameLst>
                                          <p:attrName>fill.type</p:attrName>
                                        </p:attrNameLst>
                                      </p:cBhvr>
                                      <p:to>
                                        <p:strVal val="solid"/>
                                      </p:to>
                                    </p:set>
                                    <p:set>
                                      <p:cBhvr>
                                        <p:cTn id="23" dur="500" fill="hold"/>
                                        <p:tgtEl>
                                          <p:spTgt spid="5">
                                            <p:txEl>
                                              <p:pRg st="2" end="2"/>
                                            </p:txEl>
                                          </p:spTgt>
                                        </p:tgtEl>
                                        <p:attrNameLst>
                                          <p:attrName>fill.on</p:attrName>
                                        </p:attrNameLst>
                                      </p:cBhvr>
                                      <p:to>
                                        <p:strVal val="true"/>
                                      </p:to>
                                    </p:se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Effect transition="in" filter="fade">
                                      <p:cBhvr>
                                        <p:cTn id="31" dur="500"/>
                                        <p:tgtEl>
                                          <p:spTgt spid="5">
                                            <p:txEl>
                                              <p:pRg st="4" end="4"/>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xEl>
                                              <p:pRg st="5" end="5"/>
                                            </p:txEl>
                                          </p:spTgt>
                                        </p:tgtEl>
                                        <p:attrNameLst>
                                          <p:attrName>style.visibility</p:attrName>
                                        </p:attrNameLst>
                                      </p:cBhvr>
                                      <p:to>
                                        <p:strVal val="visible"/>
                                      </p:to>
                                    </p:set>
                                    <p:animEffect transition="in" filter="fade">
                                      <p:cBhvr>
                                        <p:cTn id="34" dur="500"/>
                                        <p:tgtEl>
                                          <p:spTgt spid="5">
                                            <p:txEl>
                                              <p:pRg st="5" end="5"/>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500"/>
                                        <p:tgtEl>
                                          <p:spTgt spid="2"/>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3"/>
                                        </p:tgtEl>
                                        <p:attrNameLst>
                                          <p:attrName>style.visibility</p:attrName>
                                        </p:attrNameLst>
                                      </p:cBhvr>
                                      <p:to>
                                        <p:strVal val="visible"/>
                                      </p:to>
                                    </p:set>
                                    <p:anim calcmode="lin" valueType="num">
                                      <p:cBhvr>
                                        <p:cTn id="45" dur="500" fill="hold"/>
                                        <p:tgtEl>
                                          <p:spTgt spid="3"/>
                                        </p:tgtEl>
                                        <p:attrNameLst>
                                          <p:attrName>ppt_w</p:attrName>
                                        </p:attrNameLst>
                                      </p:cBhvr>
                                      <p:tavLst>
                                        <p:tav tm="0">
                                          <p:val>
                                            <p:fltVal val="0"/>
                                          </p:val>
                                        </p:tav>
                                        <p:tav tm="100000">
                                          <p:val>
                                            <p:strVal val="#ppt_w"/>
                                          </p:val>
                                        </p:tav>
                                      </p:tavLst>
                                    </p:anim>
                                    <p:anim calcmode="lin" valueType="num">
                                      <p:cBhvr>
                                        <p:cTn id="46" dur="500" fill="hold"/>
                                        <p:tgtEl>
                                          <p:spTgt spid="3"/>
                                        </p:tgtEl>
                                        <p:attrNameLst>
                                          <p:attrName>ppt_h</p:attrName>
                                        </p:attrNameLst>
                                      </p:cBhvr>
                                      <p:tavLst>
                                        <p:tav tm="0">
                                          <p:val>
                                            <p:fltVal val="0"/>
                                          </p:val>
                                        </p:tav>
                                        <p:tav tm="100000">
                                          <p:val>
                                            <p:strVal val="#ppt_h"/>
                                          </p:val>
                                        </p:tav>
                                      </p:tavLst>
                                    </p:anim>
                                    <p:animEffect transition="in" filter="fad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2" grpId="0"/>
      <p:bldP spid="3" grpId="0" animBg="1"/>
      <p:bldP spid="8"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7C9BD-0B61-4B1A-B466-FC1C23EE1BE8}"/>
              </a:ext>
            </a:extLst>
          </p:cNvPr>
          <p:cNvSpPr>
            <a:spLocks noGrp="1"/>
          </p:cNvSpPr>
          <p:nvPr>
            <p:ph type="title"/>
          </p:nvPr>
        </p:nvSpPr>
        <p:spPr/>
        <p:txBody>
          <a:bodyPr/>
          <a:lstStyle/>
          <a:p>
            <a:r>
              <a:rPr lang="en-US" dirty="0"/>
              <a:t>The TDD Process: Red, Green, Refactor</a:t>
            </a:r>
          </a:p>
        </p:txBody>
      </p:sp>
      <p:graphicFrame>
        <p:nvGraphicFramePr>
          <p:cNvPr id="3" name="Diagram 2">
            <a:extLst>
              <a:ext uri="{FF2B5EF4-FFF2-40B4-BE49-F238E27FC236}">
                <a16:creationId xmlns:a16="http://schemas.microsoft.com/office/drawing/2014/main" id="{D0AC8362-0409-44B3-B449-A5F22AEEF86A}"/>
              </a:ext>
            </a:extLst>
          </p:cNvPr>
          <p:cNvGraphicFramePr/>
          <p:nvPr>
            <p:extLst/>
          </p:nvPr>
        </p:nvGraphicFramePr>
        <p:xfrm>
          <a:off x="2610757" y="1690688"/>
          <a:ext cx="6970486" cy="44476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5F5601C0-6D78-415B-8F6D-22F6AD780BB2}"/>
              </a:ext>
            </a:extLst>
          </p:cNvPr>
          <p:cNvSpPr txBox="1"/>
          <p:nvPr/>
        </p:nvSpPr>
        <p:spPr>
          <a:xfrm>
            <a:off x="7259529" y="2286001"/>
            <a:ext cx="4140388" cy="587828"/>
          </a:xfrm>
          <a:prstGeom prst="rect">
            <a:avLst/>
          </a:prstGeom>
          <a:solidFill>
            <a:srgbClr val="FF9999"/>
          </a:solidFill>
          <a:ln>
            <a:noFill/>
          </a:ln>
          <a:effectLst>
            <a:outerShdw blurRad="50800" dist="38100" dir="2700000" algn="tl" rotWithShape="0">
              <a:prstClr val="black">
                <a:alpha val="40000"/>
              </a:prstClr>
            </a:outerShdw>
          </a:effectLst>
          <a:scene3d>
            <a:camera prst="orthographicFront">
              <a:rot lat="0" lon="0" rev="0"/>
            </a:camera>
            <a:lightRig rig="contrasting" dir="t">
              <a:rot lat="0" lon="0" rev="1200000"/>
            </a:lightRig>
          </a:scene3d>
          <a:sp3d contourW="19050" prstMaterial="metal">
            <a:bevelT w="88900" h="203200"/>
            <a:bevelB w="165100" h="254000"/>
          </a:sp3d>
        </p:spPr>
        <p:txBody>
          <a:bodyPr spcFirstLastPara="0" vert="horz" wrap="square" lIns="36830" tIns="36830" rIns="36830" bIns="36830" numCol="1" spcCol="1270" anchor="ctr" anchorCtr="0">
            <a:noAutofit/>
          </a:bodyPr>
          <a:lstStyle/>
          <a:p>
            <a:pPr algn="ctr"/>
            <a:r>
              <a:rPr lang="en-US" sz="2000" dirty="0"/>
              <a:t> Write a correct test that fails…</a:t>
            </a:r>
          </a:p>
        </p:txBody>
      </p:sp>
      <p:sp>
        <p:nvSpPr>
          <p:cNvPr id="5" name="TextBox 4">
            <a:extLst>
              <a:ext uri="{FF2B5EF4-FFF2-40B4-BE49-F238E27FC236}">
                <a16:creationId xmlns:a16="http://schemas.microsoft.com/office/drawing/2014/main" id="{9080A4EE-22B0-4DBD-8608-A5667FC57AA7}"/>
              </a:ext>
            </a:extLst>
          </p:cNvPr>
          <p:cNvSpPr txBox="1"/>
          <p:nvPr/>
        </p:nvSpPr>
        <p:spPr>
          <a:xfrm>
            <a:off x="8654142" y="4789715"/>
            <a:ext cx="3363687" cy="587828"/>
          </a:xfrm>
          <a:prstGeom prst="rect">
            <a:avLst/>
          </a:prstGeom>
          <a:solidFill>
            <a:srgbClr val="99FFCC"/>
          </a:solidFill>
          <a:ln>
            <a:noFill/>
          </a:ln>
          <a:effectLst>
            <a:outerShdw blurRad="50800" dist="38100" dir="2700000" algn="tl" rotWithShape="0">
              <a:prstClr val="black">
                <a:alpha val="40000"/>
              </a:prstClr>
            </a:outerShdw>
          </a:effectLst>
          <a:scene3d>
            <a:camera prst="orthographicFront">
              <a:rot lat="0" lon="0" rev="0"/>
            </a:camera>
            <a:lightRig rig="contrasting" dir="t">
              <a:rot lat="0" lon="0" rev="1200000"/>
            </a:lightRig>
          </a:scene3d>
          <a:sp3d contourW="19050" prstMaterial="metal">
            <a:bevelT w="88900" h="203200"/>
            <a:bevelB w="165100" h="254000"/>
          </a:sp3d>
        </p:spPr>
        <p:txBody>
          <a:bodyPr spcFirstLastPara="0" vert="horz" wrap="square" lIns="36830" tIns="36830" rIns="36830" bIns="36830" numCol="1" spcCol="1270" anchor="ctr" anchorCtr="0">
            <a:noAutofit/>
          </a:bodyPr>
          <a:lstStyle/>
          <a:p>
            <a:pPr algn="ctr"/>
            <a:r>
              <a:rPr lang="en-US" dirty="0"/>
              <a:t>Add code to enable test to pass…</a:t>
            </a:r>
          </a:p>
        </p:txBody>
      </p:sp>
      <p:sp>
        <p:nvSpPr>
          <p:cNvPr id="6" name="TextBox 5">
            <a:extLst>
              <a:ext uri="{FF2B5EF4-FFF2-40B4-BE49-F238E27FC236}">
                <a16:creationId xmlns:a16="http://schemas.microsoft.com/office/drawing/2014/main" id="{CD62E253-B3CD-48E5-B7DD-35137FBC0B96}"/>
              </a:ext>
            </a:extLst>
          </p:cNvPr>
          <p:cNvSpPr txBox="1"/>
          <p:nvPr/>
        </p:nvSpPr>
        <p:spPr>
          <a:xfrm>
            <a:off x="174172" y="4873398"/>
            <a:ext cx="3363687" cy="587828"/>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a:scene3d>
            <a:camera prst="orthographicFront">
              <a:rot lat="0" lon="0" rev="0"/>
            </a:camera>
            <a:lightRig rig="contrasting" dir="t">
              <a:rot lat="0" lon="0" rev="1200000"/>
            </a:lightRig>
          </a:scene3d>
          <a:sp3d contourW="19050" prstMaterial="metal">
            <a:bevelT w="88900" h="203200"/>
            <a:bevelB w="165100" h="254000"/>
          </a:sp3d>
        </p:spPr>
        <p:txBody>
          <a:bodyPr spcFirstLastPara="0" vert="horz" wrap="square" lIns="30480" tIns="30480" rIns="30480" bIns="30480" numCol="1" spcCol="1270" anchor="ctr" anchorCtr="0">
            <a:noAutofit/>
          </a:bodyPr>
          <a:lstStyle>
            <a:lvl1pPr>
              <a:defRPr>
                <a:effectLst>
                  <a:outerShdw blurRad="38100" dist="38100" dir="2700000" algn="tl">
                    <a:srgbClr val="000000">
                      <a:alpha val="43137"/>
                    </a:srgbClr>
                  </a:outerShdw>
                </a:effectLst>
              </a:defRPr>
            </a:lvl1pPr>
          </a:lstStyle>
          <a:p>
            <a:pPr algn="ctr"/>
            <a:r>
              <a:rPr lang="en-US" dirty="0">
                <a:effectLst/>
              </a:rPr>
              <a:t>Improve code quality…</a:t>
            </a:r>
          </a:p>
        </p:txBody>
      </p:sp>
      <p:sp>
        <p:nvSpPr>
          <p:cNvPr id="7" name="TextBox 6">
            <a:extLst>
              <a:ext uri="{FF2B5EF4-FFF2-40B4-BE49-F238E27FC236}">
                <a16:creationId xmlns:a16="http://schemas.microsoft.com/office/drawing/2014/main" id="{596DF00F-7B5B-4F39-A00C-2EA2BE7523F9}"/>
              </a:ext>
            </a:extLst>
          </p:cNvPr>
          <p:cNvSpPr txBox="1"/>
          <p:nvPr/>
        </p:nvSpPr>
        <p:spPr>
          <a:xfrm>
            <a:off x="1175658" y="2304370"/>
            <a:ext cx="3363687" cy="587828"/>
          </a:xfrm>
          <a:prstGeom prst="rect">
            <a:avLst/>
          </a:prstGeom>
          <a:solidFill>
            <a:schemeClr val="accent4">
              <a:lumMod val="20000"/>
              <a:lumOff val="80000"/>
            </a:schemeClr>
          </a:solidFill>
          <a:ln>
            <a:noFill/>
          </a:ln>
          <a:effectLst>
            <a:outerShdw blurRad="50800" dist="38100" dir="2700000" algn="tl" rotWithShape="0">
              <a:prstClr val="black">
                <a:alpha val="40000"/>
              </a:prstClr>
            </a:outerShdw>
          </a:effectLst>
          <a:scene3d>
            <a:camera prst="orthographicFront">
              <a:rot lat="0" lon="0" rev="0"/>
            </a:camera>
            <a:lightRig rig="contrasting" dir="t">
              <a:rot lat="0" lon="0" rev="1200000"/>
            </a:lightRig>
          </a:scene3d>
          <a:sp3d z="-182000" contourW="19050" prstMaterial="metal">
            <a:bevelT w="88900" h="203200"/>
            <a:bevelB w="165100" h="254000"/>
          </a:sp3d>
        </p:spPr>
        <p:txBody>
          <a:bodyPr spcFirstLastPara="0" vert="horz" wrap="square" lIns="0" tIns="0" rIns="0" bIns="0" numCol="1" spcCol="1270" anchor="ctr" anchorCtr="0">
            <a:noAutofit/>
          </a:bodyPr>
          <a:lstStyle>
            <a:lvl1pPr>
              <a:defRPr>
                <a:effectLst>
                  <a:outerShdw blurRad="38100" dist="38100" dir="2700000" algn="tl">
                    <a:srgbClr val="000000">
                      <a:alpha val="43137"/>
                    </a:srgbClr>
                  </a:outerShdw>
                </a:effectLst>
              </a:defRPr>
            </a:lvl1pPr>
          </a:lstStyle>
          <a:p>
            <a:pPr algn="ctr"/>
            <a:r>
              <a:rPr lang="en-US" dirty="0"/>
              <a:t>…and do it again</a:t>
            </a:r>
          </a:p>
        </p:txBody>
      </p:sp>
    </p:spTree>
    <p:extLst>
      <p:ext uri="{BB962C8B-B14F-4D97-AF65-F5344CB8AC3E}">
        <p14:creationId xmlns:p14="http://schemas.microsoft.com/office/powerpoint/2010/main" val="1285862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B85CA444-8D0B-4CD2-A186-6BFBB4A5637D}"/>
                                            </p:graphicEl>
                                          </p:spTgt>
                                        </p:tgtEl>
                                        <p:attrNameLst>
                                          <p:attrName>style.visibility</p:attrName>
                                        </p:attrNameLst>
                                      </p:cBhvr>
                                      <p:to>
                                        <p:strVal val="visible"/>
                                      </p:to>
                                    </p:set>
                                    <p:animEffect transition="in" filter="fade">
                                      <p:cBhvr>
                                        <p:cTn id="7" dur="500"/>
                                        <p:tgtEl>
                                          <p:spTgt spid="3">
                                            <p:graphicEl>
                                              <a:dgm id="{B85CA444-8D0B-4CD2-A186-6BFBB4A5637D}"/>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graphicEl>
                                              <a:dgm id="{5BE5635C-DD69-422F-916F-91B582A4CAF6}"/>
                                            </p:graphicEl>
                                          </p:spTgt>
                                        </p:tgtEl>
                                        <p:attrNameLst>
                                          <p:attrName>style.visibility</p:attrName>
                                        </p:attrNameLst>
                                      </p:cBhvr>
                                      <p:to>
                                        <p:strVal val="visible"/>
                                      </p:to>
                                    </p:set>
                                    <p:animEffect transition="in" filter="fade">
                                      <p:cBhvr>
                                        <p:cTn id="15" dur="500"/>
                                        <p:tgtEl>
                                          <p:spTgt spid="3">
                                            <p:graphicEl>
                                              <a:dgm id="{5BE5635C-DD69-422F-916F-91B582A4CAF6}"/>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graphicEl>
                                              <a:dgm id="{27EB4F24-AA43-4FA5-8959-33687DAFBAF0}"/>
                                            </p:graphicEl>
                                          </p:spTgt>
                                        </p:tgtEl>
                                        <p:attrNameLst>
                                          <p:attrName>style.visibility</p:attrName>
                                        </p:attrNameLst>
                                      </p:cBhvr>
                                      <p:to>
                                        <p:strVal val="visible"/>
                                      </p:to>
                                    </p:set>
                                    <p:animEffect transition="in" filter="fade">
                                      <p:cBhvr>
                                        <p:cTn id="18" dur="500"/>
                                        <p:tgtEl>
                                          <p:spTgt spid="3">
                                            <p:graphicEl>
                                              <a:dgm id="{27EB4F24-AA43-4FA5-8959-33687DAFBAF0}"/>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graphicEl>
                                              <a:dgm id="{B4029F4C-8A8E-41CB-B489-9E50E54213BE}"/>
                                            </p:graphicEl>
                                          </p:spTgt>
                                        </p:tgtEl>
                                        <p:attrNameLst>
                                          <p:attrName>style.visibility</p:attrName>
                                        </p:attrNameLst>
                                      </p:cBhvr>
                                      <p:to>
                                        <p:strVal val="visible"/>
                                      </p:to>
                                    </p:set>
                                    <p:animEffect transition="in" filter="fade">
                                      <p:cBhvr>
                                        <p:cTn id="26" dur="500"/>
                                        <p:tgtEl>
                                          <p:spTgt spid="3">
                                            <p:graphicEl>
                                              <a:dgm id="{B4029F4C-8A8E-41CB-B489-9E50E54213BE}"/>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graphicEl>
                                              <a:dgm id="{B3AE03F5-295B-4D97-9176-C05C4A8293DE}"/>
                                            </p:graphicEl>
                                          </p:spTgt>
                                        </p:tgtEl>
                                        <p:attrNameLst>
                                          <p:attrName>style.visibility</p:attrName>
                                        </p:attrNameLst>
                                      </p:cBhvr>
                                      <p:to>
                                        <p:strVal val="visible"/>
                                      </p:to>
                                    </p:set>
                                    <p:animEffect transition="in" filter="fade">
                                      <p:cBhvr>
                                        <p:cTn id="29" dur="500"/>
                                        <p:tgtEl>
                                          <p:spTgt spid="3">
                                            <p:graphicEl>
                                              <a:dgm id="{B3AE03F5-295B-4D97-9176-C05C4A8293DE}"/>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graphicEl>
                                              <a:dgm id="{577977CE-FA06-4406-8C0A-D3F37B60187F}"/>
                                            </p:graphicEl>
                                          </p:spTgt>
                                        </p:tgtEl>
                                        <p:attrNameLst>
                                          <p:attrName>style.visibility</p:attrName>
                                        </p:attrNameLst>
                                      </p:cBhvr>
                                      <p:to>
                                        <p:strVal val="visible"/>
                                      </p:to>
                                    </p:set>
                                    <p:animEffect transition="in" filter="fade">
                                      <p:cBhvr>
                                        <p:cTn id="35" dur="500"/>
                                        <p:tgtEl>
                                          <p:spTgt spid="3">
                                            <p:graphicEl>
                                              <a:dgm id="{577977CE-FA06-4406-8C0A-D3F37B60187F}"/>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P spid="4" grpId="0" animBg="1"/>
      <p:bldP spid="5" grpId="0" animBg="1"/>
      <p:bldP spid="6" grpId="0" animBg="1"/>
      <p:bldP spid="7"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9EF83-93FF-4C4F-A2B3-60222C60057F}"/>
              </a:ext>
            </a:extLst>
          </p:cNvPr>
          <p:cNvSpPr>
            <a:spLocks noGrp="1"/>
          </p:cNvSpPr>
          <p:nvPr>
            <p:ph type="title"/>
          </p:nvPr>
        </p:nvSpPr>
        <p:spPr/>
        <p:txBody>
          <a:bodyPr/>
          <a:lstStyle/>
          <a:p>
            <a:r>
              <a:rPr lang="en-US" dirty="0"/>
              <a:t>American Football </a:t>
            </a:r>
            <a:br>
              <a:rPr lang="en-US" dirty="0"/>
            </a:br>
            <a:r>
              <a:rPr lang="en-US" dirty="0"/>
              <a:t>Yardage Calculator</a:t>
            </a:r>
          </a:p>
        </p:txBody>
      </p:sp>
      <p:sp>
        <p:nvSpPr>
          <p:cNvPr id="3" name="Text Placeholder 2">
            <a:extLst>
              <a:ext uri="{FF2B5EF4-FFF2-40B4-BE49-F238E27FC236}">
                <a16:creationId xmlns:a16="http://schemas.microsoft.com/office/drawing/2014/main" id="{DAA9ED00-86F8-4A75-A277-DFD256040888}"/>
              </a:ext>
            </a:extLst>
          </p:cNvPr>
          <p:cNvSpPr>
            <a:spLocks noGrp="1"/>
          </p:cNvSpPr>
          <p:nvPr>
            <p:ph type="body" idx="1"/>
          </p:nvPr>
        </p:nvSpPr>
        <p:spPr/>
        <p:txBody>
          <a:bodyPr/>
          <a:lstStyle/>
          <a:p>
            <a:r>
              <a:rPr lang="en-US" dirty="0"/>
              <a:t>Test-Driven Development Example</a:t>
            </a:r>
          </a:p>
        </p:txBody>
      </p:sp>
    </p:spTree>
    <p:extLst>
      <p:ext uri="{BB962C8B-B14F-4D97-AF65-F5344CB8AC3E}">
        <p14:creationId xmlns:p14="http://schemas.microsoft.com/office/powerpoint/2010/main" val="18774320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3AFFB6F-62F6-466E-B7FA-55FC1F15B64E}"/>
              </a:ext>
            </a:extLst>
          </p:cNvPr>
          <p:cNvSpPr>
            <a:spLocks noGrp="1"/>
          </p:cNvSpPr>
          <p:nvPr>
            <p:ph type="title"/>
          </p:nvPr>
        </p:nvSpPr>
        <p:spPr/>
        <p:txBody>
          <a:bodyPr/>
          <a:lstStyle/>
          <a:p>
            <a:r>
              <a:rPr lang="en-US" dirty="0"/>
              <a:t>Two Methods</a:t>
            </a:r>
          </a:p>
        </p:txBody>
      </p:sp>
      <p:sp>
        <p:nvSpPr>
          <p:cNvPr id="8" name="Content Placeholder 7">
            <a:extLst>
              <a:ext uri="{FF2B5EF4-FFF2-40B4-BE49-F238E27FC236}">
                <a16:creationId xmlns:a16="http://schemas.microsoft.com/office/drawing/2014/main" id="{11D3A032-0CFD-4A61-8CEA-50BFBE07BC84}"/>
              </a:ext>
            </a:extLst>
          </p:cNvPr>
          <p:cNvSpPr>
            <a:spLocks noGrp="1"/>
          </p:cNvSpPr>
          <p:nvPr>
            <p:ph idx="1"/>
          </p:nvPr>
        </p:nvSpPr>
        <p:spPr/>
        <p:txBody>
          <a:bodyPr>
            <a:normAutofit fontScale="92500" lnSpcReduction="10000"/>
          </a:bodyPr>
          <a:lstStyle/>
          <a:p>
            <a:r>
              <a:rPr lang="en-US" b="1" dirty="0" err="1"/>
              <a:t>DistanceToGoalLine</a:t>
            </a:r>
            <a:endParaRPr lang="en-US" b="1" dirty="0"/>
          </a:p>
          <a:p>
            <a:pPr lvl="1"/>
            <a:r>
              <a:rPr lang="en-US" dirty="0"/>
              <a:t>Input</a:t>
            </a:r>
          </a:p>
          <a:p>
            <a:pPr lvl="2"/>
            <a:r>
              <a:rPr lang="en-US" b="1" dirty="0"/>
              <a:t>string end: </a:t>
            </a:r>
            <a:r>
              <a:rPr lang="en-US" dirty="0"/>
              <a:t>starting end of field (OWN or OPP)</a:t>
            </a:r>
          </a:p>
          <a:p>
            <a:pPr lvl="2"/>
            <a:r>
              <a:rPr lang="en-US" dirty="0"/>
              <a:t>int </a:t>
            </a:r>
            <a:r>
              <a:rPr lang="en-US" b="1" dirty="0" err="1"/>
              <a:t>startingYardLine</a:t>
            </a:r>
            <a:endParaRPr lang="en-US" b="1" dirty="0"/>
          </a:p>
          <a:p>
            <a:pPr lvl="2"/>
            <a:r>
              <a:rPr lang="en-US" dirty="0"/>
              <a:t>int </a:t>
            </a:r>
            <a:r>
              <a:rPr lang="en-US" b="1" dirty="0" err="1"/>
              <a:t>yardageOnPlay</a:t>
            </a:r>
            <a:r>
              <a:rPr lang="en-US" b="1" dirty="0"/>
              <a:t>: </a:t>
            </a:r>
            <a:r>
              <a:rPr lang="en-US" dirty="0"/>
              <a:t>yardage gained (+) or lost (-) on play</a:t>
            </a:r>
          </a:p>
          <a:p>
            <a:pPr lvl="1"/>
            <a:r>
              <a:rPr lang="en-US" dirty="0"/>
              <a:t>Returns new distance from the goal line (int)</a:t>
            </a:r>
          </a:p>
          <a:p>
            <a:pPr marL="0" indent="0">
              <a:buNone/>
            </a:pPr>
            <a:endParaRPr lang="en-US" dirty="0"/>
          </a:p>
          <a:p>
            <a:r>
              <a:rPr lang="en-US" b="1" dirty="0" err="1"/>
              <a:t>FieldGoalDistance</a:t>
            </a:r>
            <a:endParaRPr lang="en-US" b="1" dirty="0"/>
          </a:p>
          <a:p>
            <a:pPr lvl="1"/>
            <a:r>
              <a:rPr lang="en-US" dirty="0"/>
              <a:t>Input</a:t>
            </a:r>
          </a:p>
          <a:p>
            <a:pPr lvl="2"/>
            <a:r>
              <a:rPr lang="en-US" b="1" dirty="0"/>
              <a:t>string end: </a:t>
            </a:r>
            <a:r>
              <a:rPr lang="en-US" dirty="0"/>
              <a:t>starting end of field (OWN or OPP)</a:t>
            </a:r>
          </a:p>
          <a:p>
            <a:pPr lvl="2"/>
            <a:r>
              <a:rPr lang="en-US" dirty="0"/>
              <a:t>int </a:t>
            </a:r>
            <a:r>
              <a:rPr lang="en-US" b="1" dirty="0" err="1"/>
              <a:t>startingYardLine</a:t>
            </a:r>
            <a:r>
              <a:rPr lang="en-US" b="1" dirty="0"/>
              <a:t>: </a:t>
            </a:r>
            <a:r>
              <a:rPr lang="en-US" dirty="0"/>
              <a:t>line of scrimmage</a:t>
            </a:r>
            <a:endParaRPr lang="en-US" b="1" dirty="0"/>
          </a:p>
          <a:p>
            <a:pPr lvl="1"/>
            <a:r>
              <a:rPr lang="en-US" dirty="0"/>
              <a:t>Returns distance to end zone + 17 yards (int)</a:t>
            </a:r>
            <a:endParaRPr lang="en-US" b="1" dirty="0"/>
          </a:p>
          <a:p>
            <a:pPr marL="0" indent="0">
              <a:buNone/>
            </a:pPr>
            <a:endParaRPr lang="en-US" dirty="0"/>
          </a:p>
          <a:p>
            <a:endParaRPr lang="en-US" dirty="0"/>
          </a:p>
        </p:txBody>
      </p:sp>
    </p:spTree>
    <p:extLst>
      <p:ext uri="{BB962C8B-B14F-4D97-AF65-F5344CB8AC3E}">
        <p14:creationId xmlns:p14="http://schemas.microsoft.com/office/powerpoint/2010/main" val="402662960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football field">
            <a:extLst>
              <a:ext uri="{FF2B5EF4-FFF2-40B4-BE49-F238E27FC236}">
                <a16:creationId xmlns:a16="http://schemas.microsoft.com/office/drawing/2014/main" id="{1F0C5675-DEC8-4B94-9BEE-2F00DBCE75F5}"/>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1524000" y="1119100"/>
            <a:ext cx="9144000" cy="4411980"/>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B17C3865-47DB-44F6-A835-223A9FFBACCC}"/>
              </a:ext>
            </a:extLst>
          </p:cNvPr>
          <p:cNvSpPr/>
          <p:nvPr/>
        </p:nvSpPr>
        <p:spPr>
          <a:xfrm>
            <a:off x="3526970" y="5483455"/>
            <a:ext cx="5138060" cy="63038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Assume team is moving in this direction</a:t>
            </a:r>
          </a:p>
        </p:txBody>
      </p:sp>
      <p:sp>
        <p:nvSpPr>
          <p:cNvPr id="12" name="TextBox 11">
            <a:extLst>
              <a:ext uri="{FF2B5EF4-FFF2-40B4-BE49-F238E27FC236}">
                <a16:creationId xmlns:a16="http://schemas.microsoft.com/office/drawing/2014/main" id="{84D56A54-CD8E-4159-8923-4EF76CFB9F2B}"/>
              </a:ext>
            </a:extLst>
          </p:cNvPr>
          <p:cNvSpPr txBox="1"/>
          <p:nvPr/>
        </p:nvSpPr>
        <p:spPr>
          <a:xfrm>
            <a:off x="97837" y="6017502"/>
            <a:ext cx="3777343" cy="646331"/>
          </a:xfrm>
          <a:prstGeom prst="wedgeRectCallout">
            <a:avLst>
              <a:gd name="adj1" fmla="val -4443"/>
              <a:gd name="adj2" fmla="val -157082"/>
            </a:avLst>
          </a:prstGeom>
          <a:solidFill>
            <a:srgbClr val="00B0F0"/>
          </a:solidFill>
          <a:ln>
            <a:solidFill>
              <a:srgbClr val="00B0F0"/>
            </a:solidFill>
          </a:ln>
        </p:spPr>
        <p:txBody>
          <a:bodyPr wrap="square" rtlCol="0">
            <a:spAutoFit/>
          </a:bodyPr>
          <a:lstStyle/>
          <a:p>
            <a:pPr algn="ctr"/>
            <a:r>
              <a:rPr lang="en-US" dirty="0"/>
              <a:t>Farthest possible starting point from goal (-9…9 yards into OWN end zone)</a:t>
            </a:r>
          </a:p>
        </p:txBody>
      </p:sp>
      <p:sp>
        <p:nvSpPr>
          <p:cNvPr id="10" name="Arrow: Right 9">
            <a:extLst>
              <a:ext uri="{FF2B5EF4-FFF2-40B4-BE49-F238E27FC236}">
                <a16:creationId xmlns:a16="http://schemas.microsoft.com/office/drawing/2014/main" id="{CA36B114-511A-432B-A6C3-C7C7A713DEF3}"/>
              </a:ext>
            </a:extLst>
          </p:cNvPr>
          <p:cNvSpPr/>
          <p:nvPr/>
        </p:nvSpPr>
        <p:spPr>
          <a:xfrm>
            <a:off x="3222171" y="2148072"/>
            <a:ext cx="6455229" cy="819398"/>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90 Yards to goal</a:t>
            </a:r>
          </a:p>
        </p:txBody>
      </p:sp>
      <p:grpSp>
        <p:nvGrpSpPr>
          <p:cNvPr id="14" name="Group 13">
            <a:extLst>
              <a:ext uri="{FF2B5EF4-FFF2-40B4-BE49-F238E27FC236}">
                <a16:creationId xmlns:a16="http://schemas.microsoft.com/office/drawing/2014/main" id="{391DA861-66A1-4EC5-B24C-11E1F4BFD7E3}"/>
              </a:ext>
            </a:extLst>
          </p:cNvPr>
          <p:cNvGrpSpPr/>
          <p:nvPr/>
        </p:nvGrpSpPr>
        <p:grpSpPr>
          <a:xfrm>
            <a:off x="2932566" y="2402212"/>
            <a:ext cx="579207" cy="353960"/>
            <a:chOff x="3952875" y="2119313"/>
            <a:chExt cx="4286250" cy="2619375"/>
          </a:xfrm>
        </p:grpSpPr>
        <p:sp>
          <p:nvSpPr>
            <p:cNvPr id="13" name="Rectangle 12">
              <a:extLst>
                <a:ext uri="{FF2B5EF4-FFF2-40B4-BE49-F238E27FC236}">
                  <a16:creationId xmlns:a16="http://schemas.microsoft.com/office/drawing/2014/main" id="{2B97E0C9-65FA-4B08-BCA9-D07DF3908E11}"/>
                </a:ext>
              </a:extLst>
            </p:cNvPr>
            <p:cNvSpPr/>
            <p:nvPr/>
          </p:nvSpPr>
          <p:spPr>
            <a:xfrm>
              <a:off x="5097780" y="2537460"/>
              <a:ext cx="2057400" cy="5638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Image result for football">
              <a:extLst>
                <a:ext uri="{FF2B5EF4-FFF2-40B4-BE49-F238E27FC236}">
                  <a16:creationId xmlns:a16="http://schemas.microsoft.com/office/drawing/2014/main" id="{B3068894-43CE-488C-940A-1A92BB1B98DC}"/>
                </a:ext>
              </a:extLst>
            </p:cNvPr>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952875" y="2119313"/>
              <a:ext cx="4286250" cy="2619375"/>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Arrow: Right 22">
            <a:extLst>
              <a:ext uri="{FF2B5EF4-FFF2-40B4-BE49-F238E27FC236}">
                <a16:creationId xmlns:a16="http://schemas.microsoft.com/office/drawing/2014/main" id="{6216F8B5-D4D1-499E-9CA6-72B9EA64F903}"/>
              </a:ext>
            </a:extLst>
          </p:cNvPr>
          <p:cNvSpPr/>
          <p:nvPr/>
        </p:nvSpPr>
        <p:spPr>
          <a:xfrm>
            <a:off x="6095999" y="3281474"/>
            <a:ext cx="3581403" cy="819398"/>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50 Yards to goal</a:t>
            </a:r>
          </a:p>
        </p:txBody>
      </p:sp>
      <p:sp>
        <p:nvSpPr>
          <p:cNvPr id="28" name="Arrow: Right 27">
            <a:extLst>
              <a:ext uri="{FF2B5EF4-FFF2-40B4-BE49-F238E27FC236}">
                <a16:creationId xmlns:a16="http://schemas.microsoft.com/office/drawing/2014/main" id="{2EBD2582-9354-4F87-B497-0676862D65C3}"/>
              </a:ext>
            </a:extLst>
          </p:cNvPr>
          <p:cNvSpPr/>
          <p:nvPr/>
        </p:nvSpPr>
        <p:spPr>
          <a:xfrm>
            <a:off x="3222172" y="2859963"/>
            <a:ext cx="2950028" cy="819398"/>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a:t>Gain 40</a:t>
            </a:r>
          </a:p>
        </p:txBody>
      </p:sp>
      <p:grpSp>
        <p:nvGrpSpPr>
          <p:cNvPr id="29" name="Group 28">
            <a:extLst>
              <a:ext uri="{FF2B5EF4-FFF2-40B4-BE49-F238E27FC236}">
                <a16:creationId xmlns:a16="http://schemas.microsoft.com/office/drawing/2014/main" id="{7D2F7132-69F3-426B-AE03-2439C5CB8276}"/>
              </a:ext>
            </a:extLst>
          </p:cNvPr>
          <p:cNvGrpSpPr/>
          <p:nvPr/>
        </p:nvGrpSpPr>
        <p:grpSpPr>
          <a:xfrm>
            <a:off x="5806396" y="3136959"/>
            <a:ext cx="579207" cy="353960"/>
            <a:chOff x="3952875" y="2119313"/>
            <a:chExt cx="4286250" cy="2619375"/>
          </a:xfrm>
        </p:grpSpPr>
        <p:sp>
          <p:nvSpPr>
            <p:cNvPr id="30" name="Rectangle 29">
              <a:extLst>
                <a:ext uri="{FF2B5EF4-FFF2-40B4-BE49-F238E27FC236}">
                  <a16:creationId xmlns:a16="http://schemas.microsoft.com/office/drawing/2014/main" id="{E59A7438-3AC1-47EE-B14A-D000D71BD34D}"/>
                </a:ext>
              </a:extLst>
            </p:cNvPr>
            <p:cNvSpPr/>
            <p:nvPr/>
          </p:nvSpPr>
          <p:spPr>
            <a:xfrm>
              <a:off x="5097780" y="2537460"/>
              <a:ext cx="2057400" cy="5638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8" descr="Image result for football">
              <a:extLst>
                <a:ext uri="{FF2B5EF4-FFF2-40B4-BE49-F238E27FC236}">
                  <a16:creationId xmlns:a16="http://schemas.microsoft.com/office/drawing/2014/main" id="{ADA3F2FF-8C2F-4941-B063-4DF6F24E21AF}"/>
                </a:ext>
              </a:extLst>
            </p:cNvPr>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952875" y="2119313"/>
              <a:ext cx="4286250" cy="2619375"/>
            </a:xfrm>
            <a:prstGeom prst="rect">
              <a:avLst/>
            </a:prstGeom>
            <a:noFill/>
            <a:extLst>
              <a:ext uri="{909E8E84-426E-40DD-AFC4-6F175D3DCCD1}">
                <a14:hiddenFill xmlns:a14="http://schemas.microsoft.com/office/drawing/2010/main">
                  <a:solidFill>
                    <a:srgbClr val="FFFFFF"/>
                  </a:solidFill>
                </a14:hiddenFill>
              </a:ext>
            </a:extLst>
          </p:spPr>
        </p:pic>
      </p:grpSp>
      <p:sp>
        <p:nvSpPr>
          <p:cNvPr id="37" name="Arrow: Right 36">
            <a:extLst>
              <a:ext uri="{FF2B5EF4-FFF2-40B4-BE49-F238E27FC236}">
                <a16:creationId xmlns:a16="http://schemas.microsoft.com/office/drawing/2014/main" id="{D99D7D94-5737-47FE-8FFB-28891C2B9223}"/>
              </a:ext>
            </a:extLst>
          </p:cNvPr>
          <p:cNvSpPr/>
          <p:nvPr/>
        </p:nvSpPr>
        <p:spPr>
          <a:xfrm>
            <a:off x="4336611" y="4209104"/>
            <a:ext cx="5369487" cy="819398"/>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77 Yards to goal</a:t>
            </a:r>
          </a:p>
        </p:txBody>
      </p:sp>
      <p:sp>
        <p:nvSpPr>
          <p:cNvPr id="16" name="Arrow: Left 15">
            <a:extLst>
              <a:ext uri="{FF2B5EF4-FFF2-40B4-BE49-F238E27FC236}">
                <a16:creationId xmlns:a16="http://schemas.microsoft.com/office/drawing/2014/main" id="{D1C13F9D-56C8-4F41-BC08-9DFE7E40657F}"/>
              </a:ext>
            </a:extLst>
          </p:cNvPr>
          <p:cNvSpPr/>
          <p:nvPr/>
        </p:nvSpPr>
        <p:spPr>
          <a:xfrm>
            <a:off x="4228012" y="3828740"/>
            <a:ext cx="1927817" cy="819398"/>
          </a:xfrm>
          <a:prstGeom prst="leftArrow">
            <a:avLst/>
          </a:prstGeom>
          <a:solidFill>
            <a:srgbClr val="FF9999"/>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Lose 27</a:t>
            </a:r>
          </a:p>
        </p:txBody>
      </p:sp>
      <p:grpSp>
        <p:nvGrpSpPr>
          <p:cNvPr id="34" name="Group 33">
            <a:extLst>
              <a:ext uri="{FF2B5EF4-FFF2-40B4-BE49-F238E27FC236}">
                <a16:creationId xmlns:a16="http://schemas.microsoft.com/office/drawing/2014/main" id="{00C14686-66F7-4837-B064-517230746A49}"/>
              </a:ext>
            </a:extLst>
          </p:cNvPr>
          <p:cNvGrpSpPr/>
          <p:nvPr/>
        </p:nvGrpSpPr>
        <p:grpSpPr>
          <a:xfrm>
            <a:off x="3875180" y="4044367"/>
            <a:ext cx="579207" cy="353960"/>
            <a:chOff x="3952875" y="2119313"/>
            <a:chExt cx="4286250" cy="2619375"/>
          </a:xfrm>
        </p:grpSpPr>
        <p:sp>
          <p:nvSpPr>
            <p:cNvPr id="35" name="Rectangle 34">
              <a:extLst>
                <a:ext uri="{FF2B5EF4-FFF2-40B4-BE49-F238E27FC236}">
                  <a16:creationId xmlns:a16="http://schemas.microsoft.com/office/drawing/2014/main" id="{F2BF4607-C53F-4BF8-A247-995DD1BE7685}"/>
                </a:ext>
              </a:extLst>
            </p:cNvPr>
            <p:cNvSpPr/>
            <p:nvPr/>
          </p:nvSpPr>
          <p:spPr>
            <a:xfrm>
              <a:off x="5097780" y="2537460"/>
              <a:ext cx="2057400" cy="5638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8" descr="Image result for football">
              <a:extLst>
                <a:ext uri="{FF2B5EF4-FFF2-40B4-BE49-F238E27FC236}">
                  <a16:creationId xmlns:a16="http://schemas.microsoft.com/office/drawing/2014/main" id="{0017430F-1D3D-4083-B46F-81534052B4A4}"/>
                </a:ext>
              </a:extLst>
            </p:cNvPr>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952875" y="2119313"/>
              <a:ext cx="4286250" cy="2619375"/>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Arrow: Left-Right 16">
            <a:extLst>
              <a:ext uri="{FF2B5EF4-FFF2-40B4-BE49-F238E27FC236}">
                <a16:creationId xmlns:a16="http://schemas.microsoft.com/office/drawing/2014/main" id="{6332C5C4-9760-4AF6-9BDC-750B7891FA84}"/>
              </a:ext>
            </a:extLst>
          </p:cNvPr>
          <p:cNvSpPr/>
          <p:nvPr/>
        </p:nvSpPr>
        <p:spPr>
          <a:xfrm>
            <a:off x="2466975" y="805096"/>
            <a:ext cx="3629024" cy="63108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OWN end of the field</a:t>
            </a:r>
          </a:p>
        </p:txBody>
      </p:sp>
      <p:sp>
        <p:nvSpPr>
          <p:cNvPr id="39" name="Arrow: Left-Right 38">
            <a:extLst>
              <a:ext uri="{FF2B5EF4-FFF2-40B4-BE49-F238E27FC236}">
                <a16:creationId xmlns:a16="http://schemas.microsoft.com/office/drawing/2014/main" id="{53C98097-F013-4F4C-838E-9774E949161C}"/>
              </a:ext>
            </a:extLst>
          </p:cNvPr>
          <p:cNvSpPr/>
          <p:nvPr/>
        </p:nvSpPr>
        <p:spPr>
          <a:xfrm>
            <a:off x="6095999" y="805096"/>
            <a:ext cx="3629024" cy="63108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OPPONENT’S end of the field</a:t>
            </a:r>
          </a:p>
        </p:txBody>
      </p:sp>
      <p:sp>
        <p:nvSpPr>
          <p:cNvPr id="40" name="TextBox 39">
            <a:extLst>
              <a:ext uri="{FF2B5EF4-FFF2-40B4-BE49-F238E27FC236}">
                <a16:creationId xmlns:a16="http://schemas.microsoft.com/office/drawing/2014/main" id="{4C2B2169-CB85-4457-940F-A5D4433E1EF7}"/>
              </a:ext>
            </a:extLst>
          </p:cNvPr>
          <p:cNvSpPr txBox="1"/>
          <p:nvPr/>
        </p:nvSpPr>
        <p:spPr>
          <a:xfrm>
            <a:off x="8196261" y="6294501"/>
            <a:ext cx="3777343" cy="369332"/>
          </a:xfrm>
          <a:prstGeom prst="wedgeRectCallout">
            <a:avLst>
              <a:gd name="adj1" fmla="val -9739"/>
              <a:gd name="adj2" fmla="val -306294"/>
            </a:avLst>
          </a:prstGeom>
          <a:solidFill>
            <a:srgbClr val="00B0F0"/>
          </a:solidFill>
          <a:ln>
            <a:solidFill>
              <a:srgbClr val="00B0F0"/>
            </a:solidFill>
          </a:ln>
        </p:spPr>
        <p:txBody>
          <a:bodyPr wrap="square" rtlCol="0">
            <a:spAutoFit/>
          </a:bodyPr>
          <a:lstStyle/>
          <a:p>
            <a:pPr algn="ctr"/>
            <a:r>
              <a:rPr lang="en-US" dirty="0"/>
              <a:t>Goal (OPPONENT’S end zone)</a:t>
            </a:r>
          </a:p>
        </p:txBody>
      </p:sp>
    </p:spTree>
    <p:extLst>
      <p:ext uri="{BB962C8B-B14F-4D97-AF65-F5344CB8AC3E}">
        <p14:creationId xmlns:p14="http://schemas.microsoft.com/office/powerpoint/2010/main" val="874459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outVertical)">
                                      <p:cBhvr>
                                        <p:cTn id="7" dur="500"/>
                                        <p:tgtEl>
                                          <p:spTgt spid="17"/>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barn(outVertical)">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wipe(left)">
                                      <p:cBhvr>
                                        <p:cTn id="33" dur="500"/>
                                        <p:tgtEl>
                                          <p:spTgt spid="28"/>
                                        </p:tgtEl>
                                      </p:cBhvr>
                                    </p:animEffect>
                                  </p:childTnLst>
                                </p:cTn>
                              </p:par>
                              <p:par>
                                <p:cTn id="34" presetID="1" presetClass="exit" presetSubtype="0" fill="hold" nodeType="withEffect">
                                  <p:stCondLst>
                                    <p:cond delay="0"/>
                                  </p:stCondLst>
                                  <p:childTnLst>
                                    <p:set>
                                      <p:cBhvr>
                                        <p:cTn id="35" dur="1" fill="hold">
                                          <p:stCondLst>
                                            <p:cond delay="0"/>
                                          </p:stCondLst>
                                        </p:cTn>
                                        <p:tgtEl>
                                          <p:spTgt spid="14"/>
                                        </p:tgtEl>
                                        <p:attrNameLst>
                                          <p:attrName>style.visibility</p:attrName>
                                        </p:attrNameLst>
                                      </p:cBhvr>
                                      <p:to>
                                        <p:strVal val="hidden"/>
                                      </p:to>
                                    </p:set>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grpId="0"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right)">
                                      <p:cBhvr>
                                        <p:cTn id="48" dur="500"/>
                                        <p:tgtEl>
                                          <p:spTgt spid="16"/>
                                        </p:tgtEl>
                                      </p:cBhvr>
                                    </p:animEffect>
                                  </p:childTnLst>
                                </p:cTn>
                              </p:par>
                              <p:par>
                                <p:cTn id="49" presetID="1" presetClass="exit" presetSubtype="0" fill="hold" nodeType="withEffect">
                                  <p:stCondLst>
                                    <p:cond delay="0"/>
                                  </p:stCondLst>
                                  <p:childTnLst>
                                    <p:set>
                                      <p:cBhvr>
                                        <p:cTn id="50" dur="1" fill="hold">
                                          <p:stCondLst>
                                            <p:cond delay="0"/>
                                          </p:stCondLst>
                                        </p:cTn>
                                        <p:tgtEl>
                                          <p:spTgt spid="29"/>
                                        </p:tgtEl>
                                        <p:attrNameLst>
                                          <p:attrName>style.visibility</p:attrName>
                                        </p:attrNameLst>
                                      </p:cBhvr>
                                      <p:to>
                                        <p:strVal val="hidden"/>
                                      </p:to>
                                    </p:se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fade">
                                      <p:cBhvr>
                                        <p:cTn id="54" dur="500"/>
                                        <p:tgtEl>
                                          <p:spTgt spid="3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23" grpId="0" animBg="1"/>
      <p:bldP spid="28" grpId="0" animBg="1"/>
      <p:bldP spid="37" grpId="0" animBg="1"/>
      <p:bldP spid="16" grpId="0" animBg="1"/>
      <p:bldP spid="17" grpId="0" animBg="1"/>
      <p:bldP spid="39" grpId="0" animBg="1"/>
      <p:bldP spid="40"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76897-62E9-4BBC-B2B3-968D2C2F4BBA}"/>
              </a:ext>
            </a:extLst>
          </p:cNvPr>
          <p:cNvSpPr>
            <a:spLocks noGrp="1"/>
          </p:cNvSpPr>
          <p:nvPr>
            <p:ph type="title"/>
          </p:nvPr>
        </p:nvSpPr>
        <p:spPr/>
        <p:txBody>
          <a:bodyPr/>
          <a:lstStyle/>
          <a:p>
            <a:r>
              <a:rPr lang="en-US" dirty="0" err="1"/>
              <a:t>DistanceToGoalLine</a:t>
            </a:r>
            <a:r>
              <a:rPr lang="en-US" dirty="0"/>
              <a:t> Rules</a:t>
            </a:r>
          </a:p>
        </p:txBody>
      </p:sp>
      <p:sp>
        <p:nvSpPr>
          <p:cNvPr id="3" name="Content Placeholder 2">
            <a:extLst>
              <a:ext uri="{FF2B5EF4-FFF2-40B4-BE49-F238E27FC236}">
                <a16:creationId xmlns:a16="http://schemas.microsoft.com/office/drawing/2014/main" id="{AF6B4963-4F77-4337-BAD6-CCA12ED01D5F}"/>
              </a:ext>
            </a:extLst>
          </p:cNvPr>
          <p:cNvSpPr>
            <a:spLocks noGrp="1"/>
          </p:cNvSpPr>
          <p:nvPr>
            <p:ph idx="1"/>
          </p:nvPr>
        </p:nvSpPr>
        <p:spPr>
          <a:xfrm>
            <a:off x="838200" y="1617807"/>
            <a:ext cx="10515600" cy="4351338"/>
          </a:xfrm>
        </p:spPr>
        <p:txBody>
          <a:bodyPr>
            <a:normAutofit fontScale="92500" lnSpcReduction="20000"/>
          </a:bodyPr>
          <a:lstStyle/>
          <a:p>
            <a:r>
              <a:rPr lang="en-US" b="1" dirty="0"/>
              <a:t>end</a:t>
            </a:r>
            <a:r>
              <a:rPr lang="en-US" dirty="0"/>
              <a:t> must be OPP or OWN unless </a:t>
            </a:r>
            <a:r>
              <a:rPr lang="en-US" b="1" dirty="0" err="1"/>
              <a:t>startingYardLine</a:t>
            </a:r>
            <a:r>
              <a:rPr lang="en-US" dirty="0"/>
              <a:t> is 50, in which case </a:t>
            </a:r>
            <a:r>
              <a:rPr lang="en-US" b="1" dirty="0"/>
              <a:t>end </a:t>
            </a:r>
            <a:r>
              <a:rPr lang="en-US" dirty="0"/>
              <a:t>may be OPP, OWN or 50</a:t>
            </a:r>
          </a:p>
          <a:p>
            <a:r>
              <a:rPr lang="en-US" b="1" dirty="0" err="1"/>
              <a:t>startingYardLine</a:t>
            </a:r>
            <a:r>
              <a:rPr lang="en-US" b="1" dirty="0"/>
              <a:t> </a:t>
            </a:r>
            <a:r>
              <a:rPr lang="en-US" dirty="0"/>
              <a:t>can be a value between </a:t>
            </a:r>
            <a:r>
              <a:rPr lang="en-US" b="1" dirty="0"/>
              <a:t>-9, OWN* </a:t>
            </a:r>
            <a:r>
              <a:rPr lang="en-US" dirty="0"/>
              <a:t>and </a:t>
            </a:r>
            <a:r>
              <a:rPr lang="en-US" b="1" dirty="0"/>
              <a:t>1, OPP.</a:t>
            </a:r>
          </a:p>
          <a:p>
            <a:r>
              <a:rPr lang="en-US" dirty="0"/>
              <a:t>The raw distance to the goal minus </a:t>
            </a:r>
            <a:r>
              <a:rPr lang="en-US" b="1" dirty="0" err="1"/>
              <a:t>yardageOnPlay</a:t>
            </a:r>
            <a:r>
              <a:rPr lang="en-US" b="1" dirty="0"/>
              <a:t> </a:t>
            </a:r>
            <a:r>
              <a:rPr lang="en-US" dirty="0"/>
              <a:t>may not be less than 0 or greater than 100 </a:t>
            </a:r>
            <a:endParaRPr lang="en-US" b="1" dirty="0"/>
          </a:p>
          <a:p>
            <a:r>
              <a:rPr lang="en-US" dirty="0"/>
              <a:t>If the play goes beyond the </a:t>
            </a:r>
            <a:r>
              <a:rPr lang="en-US" b="1" dirty="0"/>
              <a:t>OPP</a:t>
            </a:r>
            <a:r>
              <a:rPr lang="en-US" dirty="0"/>
              <a:t> goal line, return zero (touchdown).</a:t>
            </a:r>
          </a:p>
          <a:p>
            <a:r>
              <a:rPr lang="en-US" dirty="0"/>
              <a:t>If the play goes behind </a:t>
            </a:r>
            <a:r>
              <a:rPr lang="en-US" b="1" dirty="0"/>
              <a:t>OWN </a:t>
            </a:r>
            <a:r>
              <a:rPr lang="en-US" dirty="0"/>
              <a:t>goal line, return 100 (safety)</a:t>
            </a:r>
          </a:p>
          <a:p>
            <a:r>
              <a:rPr lang="en-US" dirty="0"/>
              <a:t>Invalid values provided to the method yield an </a:t>
            </a:r>
            <a:r>
              <a:rPr lang="en-US" dirty="0" err="1"/>
              <a:t>ArgumentException</a:t>
            </a:r>
            <a:endParaRPr lang="en-US" dirty="0"/>
          </a:p>
          <a:p>
            <a:r>
              <a:rPr lang="en-US" dirty="0"/>
              <a:t>Valid values that result in an invalid result yield an </a:t>
            </a:r>
            <a:r>
              <a:rPr lang="en-US" dirty="0" err="1"/>
              <a:t>ApplicationException</a:t>
            </a:r>
            <a:r>
              <a:rPr lang="en-US" dirty="0"/>
              <a:t>, including: </a:t>
            </a:r>
          </a:p>
          <a:p>
            <a:r>
              <a:rPr lang="en-US" b="1" dirty="0"/>
              <a:t>Returns distance to goal in yards (int)</a:t>
            </a:r>
          </a:p>
          <a:p>
            <a:pPr marL="0" indent="0">
              <a:buNone/>
            </a:pPr>
            <a:endParaRPr lang="en-US" dirty="0"/>
          </a:p>
          <a:p>
            <a:endParaRPr lang="en-US" dirty="0"/>
          </a:p>
        </p:txBody>
      </p:sp>
    </p:spTree>
    <p:extLst>
      <p:ext uri="{BB962C8B-B14F-4D97-AF65-F5344CB8AC3E}">
        <p14:creationId xmlns:p14="http://schemas.microsoft.com/office/powerpoint/2010/main" val="121066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football field">
            <a:extLst>
              <a:ext uri="{FF2B5EF4-FFF2-40B4-BE49-F238E27FC236}">
                <a16:creationId xmlns:a16="http://schemas.microsoft.com/office/drawing/2014/main" id="{1F0C5675-DEC8-4B94-9BEE-2F00DBCE75F5}"/>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630382" y="1132954"/>
            <a:ext cx="9144000" cy="441198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4D56A54-CD8E-4159-8923-4EF76CFB9F2B}"/>
              </a:ext>
            </a:extLst>
          </p:cNvPr>
          <p:cNvSpPr txBox="1"/>
          <p:nvPr/>
        </p:nvSpPr>
        <p:spPr>
          <a:xfrm>
            <a:off x="1635693" y="6130288"/>
            <a:ext cx="4549360" cy="369332"/>
          </a:xfrm>
          <a:prstGeom prst="wedgeRectCallout">
            <a:avLst>
              <a:gd name="adj1" fmla="val 15683"/>
              <a:gd name="adj2" fmla="val -615269"/>
            </a:avLst>
          </a:prstGeom>
          <a:ln/>
        </p:spPr>
        <p:style>
          <a:lnRef idx="0">
            <a:schemeClr val="accent4"/>
          </a:lnRef>
          <a:fillRef idx="3">
            <a:schemeClr val="accent4"/>
          </a:fillRef>
          <a:effectRef idx="3">
            <a:schemeClr val="accent4"/>
          </a:effectRef>
          <a:fontRef idx="minor">
            <a:schemeClr val="lt1"/>
          </a:fontRef>
        </p:style>
        <p:txBody>
          <a:bodyPr wrap="square" rtlCol="0">
            <a:spAutoFit/>
          </a:bodyPr>
          <a:lstStyle>
            <a:defPPr>
              <a:defRPr lang="en-US"/>
            </a:defPPr>
            <a:lvl1pPr algn="ctr"/>
          </a:lstStyle>
          <a:p>
            <a:r>
              <a:rPr lang="en-US" dirty="0"/>
              <a:t>Farthest possible starting point from goal (-9…</a:t>
            </a:r>
          </a:p>
        </p:txBody>
      </p:sp>
      <p:sp>
        <p:nvSpPr>
          <p:cNvPr id="10" name="Arrow: Right 9">
            <a:extLst>
              <a:ext uri="{FF2B5EF4-FFF2-40B4-BE49-F238E27FC236}">
                <a16:creationId xmlns:a16="http://schemas.microsoft.com/office/drawing/2014/main" id="{CA36B114-511A-432B-A6C3-C7C7A713DEF3}"/>
              </a:ext>
            </a:extLst>
          </p:cNvPr>
          <p:cNvSpPr/>
          <p:nvPr/>
        </p:nvSpPr>
        <p:spPr>
          <a:xfrm>
            <a:off x="7016893" y="2519546"/>
            <a:ext cx="2459270" cy="819398"/>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35 yards to goal post</a:t>
            </a:r>
          </a:p>
        </p:txBody>
      </p:sp>
      <p:grpSp>
        <p:nvGrpSpPr>
          <p:cNvPr id="14" name="Group 13">
            <a:extLst>
              <a:ext uri="{FF2B5EF4-FFF2-40B4-BE49-F238E27FC236}">
                <a16:creationId xmlns:a16="http://schemas.microsoft.com/office/drawing/2014/main" id="{391DA861-66A1-4EC5-B24C-11E1F4BFD7E3}"/>
              </a:ext>
            </a:extLst>
          </p:cNvPr>
          <p:cNvGrpSpPr/>
          <p:nvPr/>
        </p:nvGrpSpPr>
        <p:grpSpPr>
          <a:xfrm>
            <a:off x="6139467" y="2790085"/>
            <a:ext cx="579207" cy="353960"/>
            <a:chOff x="3952875" y="2119313"/>
            <a:chExt cx="4286250" cy="2619375"/>
          </a:xfrm>
        </p:grpSpPr>
        <p:sp>
          <p:nvSpPr>
            <p:cNvPr id="13" name="Rectangle 12">
              <a:extLst>
                <a:ext uri="{FF2B5EF4-FFF2-40B4-BE49-F238E27FC236}">
                  <a16:creationId xmlns:a16="http://schemas.microsoft.com/office/drawing/2014/main" id="{2B97E0C9-65FA-4B08-BCA9-D07DF3908E11}"/>
                </a:ext>
              </a:extLst>
            </p:cNvPr>
            <p:cNvSpPr/>
            <p:nvPr/>
          </p:nvSpPr>
          <p:spPr>
            <a:xfrm>
              <a:off x="5097780" y="2537460"/>
              <a:ext cx="2057400" cy="5638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Image result for football">
              <a:extLst>
                <a:ext uri="{FF2B5EF4-FFF2-40B4-BE49-F238E27FC236}">
                  <a16:creationId xmlns:a16="http://schemas.microsoft.com/office/drawing/2014/main" id="{B3068894-43CE-488C-940A-1A92BB1B98DC}"/>
                </a:ext>
              </a:extLst>
            </p:cNvPr>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952875" y="2119313"/>
              <a:ext cx="4286250" cy="26193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a:extLst>
              <a:ext uri="{FF2B5EF4-FFF2-40B4-BE49-F238E27FC236}">
                <a16:creationId xmlns:a16="http://schemas.microsoft.com/office/drawing/2014/main" id="{7D2F7132-69F3-426B-AE03-2439C5CB8276}"/>
              </a:ext>
            </a:extLst>
          </p:cNvPr>
          <p:cNvGrpSpPr/>
          <p:nvPr/>
        </p:nvGrpSpPr>
        <p:grpSpPr>
          <a:xfrm>
            <a:off x="4367521" y="3647869"/>
            <a:ext cx="579207" cy="353960"/>
            <a:chOff x="3952875" y="2119313"/>
            <a:chExt cx="4286250" cy="2619375"/>
          </a:xfrm>
        </p:grpSpPr>
        <p:sp>
          <p:nvSpPr>
            <p:cNvPr id="30" name="Rectangle 29">
              <a:extLst>
                <a:ext uri="{FF2B5EF4-FFF2-40B4-BE49-F238E27FC236}">
                  <a16:creationId xmlns:a16="http://schemas.microsoft.com/office/drawing/2014/main" id="{E59A7438-3AC1-47EE-B14A-D000D71BD34D}"/>
                </a:ext>
              </a:extLst>
            </p:cNvPr>
            <p:cNvSpPr/>
            <p:nvPr/>
          </p:nvSpPr>
          <p:spPr>
            <a:xfrm>
              <a:off x="5097780" y="2537460"/>
              <a:ext cx="2057400" cy="5638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8" descr="Image result for football">
              <a:extLst>
                <a:ext uri="{FF2B5EF4-FFF2-40B4-BE49-F238E27FC236}">
                  <a16:creationId xmlns:a16="http://schemas.microsoft.com/office/drawing/2014/main" id="{ADA3F2FF-8C2F-4941-B063-4DF6F24E21AF}"/>
                </a:ext>
              </a:extLst>
            </p:cNvPr>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952875" y="2119313"/>
              <a:ext cx="4286250" cy="2619375"/>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Arrow: Left-Right 16">
            <a:extLst>
              <a:ext uri="{FF2B5EF4-FFF2-40B4-BE49-F238E27FC236}">
                <a16:creationId xmlns:a16="http://schemas.microsoft.com/office/drawing/2014/main" id="{6332C5C4-9760-4AF6-9BDC-750B7891FA84}"/>
              </a:ext>
            </a:extLst>
          </p:cNvPr>
          <p:cNvSpPr/>
          <p:nvPr/>
        </p:nvSpPr>
        <p:spPr>
          <a:xfrm>
            <a:off x="1573357" y="818950"/>
            <a:ext cx="3629024" cy="63108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OWN end of the field</a:t>
            </a:r>
          </a:p>
        </p:txBody>
      </p:sp>
      <p:sp>
        <p:nvSpPr>
          <p:cNvPr id="39" name="Arrow: Left-Right 38">
            <a:extLst>
              <a:ext uri="{FF2B5EF4-FFF2-40B4-BE49-F238E27FC236}">
                <a16:creationId xmlns:a16="http://schemas.microsoft.com/office/drawing/2014/main" id="{53C98097-F013-4F4C-838E-9774E949161C}"/>
              </a:ext>
            </a:extLst>
          </p:cNvPr>
          <p:cNvSpPr/>
          <p:nvPr/>
        </p:nvSpPr>
        <p:spPr>
          <a:xfrm>
            <a:off x="5202381" y="818950"/>
            <a:ext cx="3629024" cy="63108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OPPONENT’S end of the field</a:t>
            </a:r>
          </a:p>
        </p:txBody>
      </p:sp>
      <p:sp>
        <p:nvSpPr>
          <p:cNvPr id="40" name="TextBox 39">
            <a:extLst>
              <a:ext uri="{FF2B5EF4-FFF2-40B4-BE49-F238E27FC236}">
                <a16:creationId xmlns:a16="http://schemas.microsoft.com/office/drawing/2014/main" id="{4C2B2169-CB85-4457-940F-A5D4433E1EF7}"/>
              </a:ext>
            </a:extLst>
          </p:cNvPr>
          <p:cNvSpPr txBox="1"/>
          <p:nvPr/>
        </p:nvSpPr>
        <p:spPr>
          <a:xfrm>
            <a:off x="1635693" y="6144490"/>
            <a:ext cx="4875944" cy="369332"/>
          </a:xfrm>
          <a:prstGeom prst="wedgeRectCallout">
            <a:avLst>
              <a:gd name="adj1" fmla="val 46959"/>
              <a:gd name="adj2" fmla="val -860506"/>
            </a:avLst>
          </a:prstGeom>
          <a:ln/>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dirty="0"/>
              <a:t>Kicker stands ~ 7 feet behind line of scrimmage</a:t>
            </a:r>
          </a:p>
        </p:txBody>
      </p:sp>
      <p:sp>
        <p:nvSpPr>
          <p:cNvPr id="2" name="Rectangle 1">
            <a:extLst>
              <a:ext uri="{FF2B5EF4-FFF2-40B4-BE49-F238E27FC236}">
                <a16:creationId xmlns:a16="http://schemas.microsoft.com/office/drawing/2014/main" id="{BD172809-F619-4C53-93C1-399CEAEB21D6}"/>
              </a:ext>
            </a:extLst>
          </p:cNvPr>
          <p:cNvSpPr/>
          <p:nvPr/>
        </p:nvSpPr>
        <p:spPr>
          <a:xfrm>
            <a:off x="10028087" y="2715438"/>
            <a:ext cx="1533531" cy="4147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42-yard FG</a:t>
            </a:r>
          </a:p>
        </p:txBody>
      </p:sp>
      <p:sp>
        <p:nvSpPr>
          <p:cNvPr id="24" name="Rectangle 23">
            <a:extLst>
              <a:ext uri="{FF2B5EF4-FFF2-40B4-BE49-F238E27FC236}">
                <a16:creationId xmlns:a16="http://schemas.microsoft.com/office/drawing/2014/main" id="{483AC0E8-BECC-442E-9FA8-2DC9BA4A6D76}"/>
              </a:ext>
            </a:extLst>
          </p:cNvPr>
          <p:cNvSpPr/>
          <p:nvPr/>
        </p:nvSpPr>
        <p:spPr>
          <a:xfrm>
            <a:off x="10028086" y="3497024"/>
            <a:ext cx="1533531" cy="4147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69-yard FG</a:t>
            </a:r>
          </a:p>
        </p:txBody>
      </p:sp>
      <p:sp>
        <p:nvSpPr>
          <p:cNvPr id="23" name="Arrow: Right 22">
            <a:extLst>
              <a:ext uri="{FF2B5EF4-FFF2-40B4-BE49-F238E27FC236}">
                <a16:creationId xmlns:a16="http://schemas.microsoft.com/office/drawing/2014/main" id="{6216F8B5-D4D1-499E-9CA6-72B9EA64F903}"/>
              </a:ext>
            </a:extLst>
          </p:cNvPr>
          <p:cNvSpPr/>
          <p:nvPr/>
        </p:nvSpPr>
        <p:spPr>
          <a:xfrm>
            <a:off x="5053957" y="3315262"/>
            <a:ext cx="4415713" cy="819398"/>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52 yards to post</a:t>
            </a:r>
          </a:p>
        </p:txBody>
      </p:sp>
      <p:sp>
        <p:nvSpPr>
          <p:cNvPr id="25" name="TextBox 24">
            <a:extLst>
              <a:ext uri="{FF2B5EF4-FFF2-40B4-BE49-F238E27FC236}">
                <a16:creationId xmlns:a16="http://schemas.microsoft.com/office/drawing/2014/main" id="{2AD1A01E-93F5-4A07-B026-47274D7EB86E}"/>
              </a:ext>
            </a:extLst>
          </p:cNvPr>
          <p:cNvSpPr txBox="1"/>
          <p:nvPr/>
        </p:nvSpPr>
        <p:spPr>
          <a:xfrm>
            <a:off x="7038191" y="6127802"/>
            <a:ext cx="4875944" cy="646331"/>
          </a:xfrm>
          <a:prstGeom prst="wedgeRectCallout">
            <a:avLst>
              <a:gd name="adj1" fmla="val 1812"/>
              <a:gd name="adj2" fmla="val -493718"/>
            </a:avLst>
          </a:prstGeom>
          <a:ln/>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dirty="0"/>
              <a:t>Goal post is at the back of the end zone, ten yards from the goal line</a:t>
            </a:r>
          </a:p>
        </p:txBody>
      </p:sp>
    </p:spTree>
    <p:extLst>
      <p:ext uri="{BB962C8B-B14F-4D97-AF65-F5344CB8AC3E}">
        <p14:creationId xmlns:p14="http://schemas.microsoft.com/office/powerpoint/2010/main" val="76763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down)">
                                      <p:cBhvr>
                                        <p:cTn id="17" dur="500"/>
                                        <p:tgtEl>
                                          <p:spTgt spid="40"/>
                                        </p:tgtEl>
                                      </p:cBhvr>
                                    </p:animEffect>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down)">
                                      <p:cBhvr>
                                        <p:cTn id="30" dur="500"/>
                                        <p:tgtEl>
                                          <p:spTgt spid="12"/>
                                        </p:tgtEl>
                                      </p:cBhvr>
                                    </p:animEffect>
                                  </p:childTnLst>
                                </p:cTn>
                              </p:par>
                            </p:childTnLst>
                          </p:cTn>
                        </p:par>
                        <p:par>
                          <p:cTn id="31" fill="hold">
                            <p:stCondLst>
                              <p:cond delay="500"/>
                            </p:stCondLst>
                            <p:childTnLst>
                              <p:par>
                                <p:cTn id="32" presetID="1" presetClass="entr" presetSubtype="0" fill="hold" nodeType="afterEffect">
                                  <p:stCondLst>
                                    <p:cond delay="0"/>
                                  </p:stCondLst>
                                  <p:childTnLst>
                                    <p:set>
                                      <p:cBhvr>
                                        <p:cTn id="33" dur="1" fill="hold">
                                          <p:stCondLst>
                                            <p:cond delay="0"/>
                                          </p:stCondLst>
                                        </p:cTn>
                                        <p:tgtEl>
                                          <p:spTgt spid="2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31" presetClass="entr" presetSubtype="0" fill="hold" grpId="0" nodeType="clickEffect">
                                  <p:stCondLst>
                                    <p:cond delay="0"/>
                                  </p:stCondLst>
                                  <p:childTnLst>
                                    <p:set>
                                      <p:cBhvr>
                                        <p:cTn id="37" dur="1" fill="hold">
                                          <p:stCondLst>
                                            <p:cond delay="0"/>
                                          </p:stCondLst>
                                        </p:cTn>
                                        <p:tgtEl>
                                          <p:spTgt spid="2"/>
                                        </p:tgtEl>
                                        <p:attrNameLst>
                                          <p:attrName>style.visibility</p:attrName>
                                        </p:attrNameLst>
                                      </p:cBhvr>
                                      <p:to>
                                        <p:strVal val="visible"/>
                                      </p:to>
                                    </p:set>
                                    <p:anim calcmode="lin" valueType="num">
                                      <p:cBhvr>
                                        <p:cTn id="38" dur="1000" fill="hold"/>
                                        <p:tgtEl>
                                          <p:spTgt spid="2"/>
                                        </p:tgtEl>
                                        <p:attrNameLst>
                                          <p:attrName>ppt_w</p:attrName>
                                        </p:attrNameLst>
                                      </p:cBhvr>
                                      <p:tavLst>
                                        <p:tav tm="0">
                                          <p:val>
                                            <p:fltVal val="0"/>
                                          </p:val>
                                        </p:tav>
                                        <p:tav tm="100000">
                                          <p:val>
                                            <p:strVal val="#ppt_w"/>
                                          </p:val>
                                        </p:tav>
                                      </p:tavLst>
                                    </p:anim>
                                    <p:anim calcmode="lin" valueType="num">
                                      <p:cBhvr>
                                        <p:cTn id="39" dur="1000" fill="hold"/>
                                        <p:tgtEl>
                                          <p:spTgt spid="2"/>
                                        </p:tgtEl>
                                        <p:attrNameLst>
                                          <p:attrName>ppt_h</p:attrName>
                                        </p:attrNameLst>
                                      </p:cBhvr>
                                      <p:tavLst>
                                        <p:tav tm="0">
                                          <p:val>
                                            <p:fltVal val="0"/>
                                          </p:val>
                                        </p:tav>
                                        <p:tav tm="100000">
                                          <p:val>
                                            <p:strVal val="#ppt_h"/>
                                          </p:val>
                                        </p:tav>
                                      </p:tavLst>
                                    </p:anim>
                                    <p:anim calcmode="lin" valueType="num">
                                      <p:cBhvr>
                                        <p:cTn id="40" dur="1000" fill="hold"/>
                                        <p:tgtEl>
                                          <p:spTgt spid="2"/>
                                        </p:tgtEl>
                                        <p:attrNameLst>
                                          <p:attrName>style.rotation</p:attrName>
                                        </p:attrNameLst>
                                      </p:cBhvr>
                                      <p:tavLst>
                                        <p:tav tm="0">
                                          <p:val>
                                            <p:fltVal val="90"/>
                                          </p:val>
                                        </p:tav>
                                        <p:tav tm="100000">
                                          <p:val>
                                            <p:fltVal val="0"/>
                                          </p:val>
                                        </p:tav>
                                      </p:tavLst>
                                    </p:anim>
                                    <p:animEffect transition="in" filter="fade">
                                      <p:cBhvr>
                                        <p:cTn id="41" dur="1000"/>
                                        <p:tgtEl>
                                          <p:spTgt spid="2"/>
                                        </p:tgtEl>
                                      </p:cBhvr>
                                    </p:animEffect>
                                  </p:childTnLst>
                                </p:cTn>
                              </p:par>
                            </p:childTnLst>
                          </p:cTn>
                        </p:par>
                      </p:childTnLst>
                    </p:cTn>
                  </p:par>
                  <p:par>
                    <p:cTn id="42" fill="hold">
                      <p:stCondLst>
                        <p:cond delay="indefinite"/>
                      </p:stCondLst>
                      <p:childTnLst>
                        <p:par>
                          <p:cTn id="43" fill="hold">
                            <p:stCondLst>
                              <p:cond delay="0"/>
                            </p:stCondLst>
                            <p:childTnLst>
                              <p:par>
                                <p:cTn id="44" presetID="31" presetClass="entr" presetSubtype="0"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p:cTn id="46" dur="1000" fill="hold"/>
                                        <p:tgtEl>
                                          <p:spTgt spid="24"/>
                                        </p:tgtEl>
                                        <p:attrNameLst>
                                          <p:attrName>ppt_w</p:attrName>
                                        </p:attrNameLst>
                                      </p:cBhvr>
                                      <p:tavLst>
                                        <p:tav tm="0">
                                          <p:val>
                                            <p:fltVal val="0"/>
                                          </p:val>
                                        </p:tav>
                                        <p:tav tm="100000">
                                          <p:val>
                                            <p:strVal val="#ppt_w"/>
                                          </p:val>
                                        </p:tav>
                                      </p:tavLst>
                                    </p:anim>
                                    <p:anim calcmode="lin" valueType="num">
                                      <p:cBhvr>
                                        <p:cTn id="47" dur="1000" fill="hold"/>
                                        <p:tgtEl>
                                          <p:spTgt spid="24"/>
                                        </p:tgtEl>
                                        <p:attrNameLst>
                                          <p:attrName>ppt_h</p:attrName>
                                        </p:attrNameLst>
                                      </p:cBhvr>
                                      <p:tavLst>
                                        <p:tav tm="0">
                                          <p:val>
                                            <p:fltVal val="0"/>
                                          </p:val>
                                        </p:tav>
                                        <p:tav tm="100000">
                                          <p:val>
                                            <p:strVal val="#ppt_h"/>
                                          </p:val>
                                        </p:tav>
                                      </p:tavLst>
                                    </p:anim>
                                    <p:anim calcmode="lin" valueType="num">
                                      <p:cBhvr>
                                        <p:cTn id="48" dur="1000" fill="hold"/>
                                        <p:tgtEl>
                                          <p:spTgt spid="24"/>
                                        </p:tgtEl>
                                        <p:attrNameLst>
                                          <p:attrName>style.rotation</p:attrName>
                                        </p:attrNameLst>
                                      </p:cBhvr>
                                      <p:tavLst>
                                        <p:tav tm="0">
                                          <p:val>
                                            <p:fltVal val="90"/>
                                          </p:val>
                                        </p:tav>
                                        <p:tav tm="100000">
                                          <p:val>
                                            <p:fltVal val="0"/>
                                          </p:val>
                                        </p:tav>
                                      </p:tavLst>
                                    </p:anim>
                                    <p:animEffect transition="in" filter="fade">
                                      <p:cBhvr>
                                        <p:cTn id="49"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40" grpId="0" animBg="1"/>
      <p:bldP spid="2" grpId="0" animBg="1"/>
      <p:bldP spid="24" grpId="0" animBg="1"/>
      <p:bldP spid="23" grpId="0" animBg="1"/>
      <p:bldP spid="25"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76897-62E9-4BBC-B2B3-968D2C2F4BBA}"/>
              </a:ext>
            </a:extLst>
          </p:cNvPr>
          <p:cNvSpPr>
            <a:spLocks noGrp="1"/>
          </p:cNvSpPr>
          <p:nvPr>
            <p:ph type="title"/>
          </p:nvPr>
        </p:nvSpPr>
        <p:spPr/>
        <p:txBody>
          <a:bodyPr/>
          <a:lstStyle/>
          <a:p>
            <a:r>
              <a:rPr lang="en-US" dirty="0" err="1"/>
              <a:t>FieldGoalDistance</a:t>
            </a:r>
            <a:r>
              <a:rPr lang="en-US" dirty="0"/>
              <a:t> Rules</a:t>
            </a:r>
          </a:p>
        </p:txBody>
      </p:sp>
      <p:sp>
        <p:nvSpPr>
          <p:cNvPr id="3" name="Content Placeholder 2">
            <a:extLst>
              <a:ext uri="{FF2B5EF4-FFF2-40B4-BE49-F238E27FC236}">
                <a16:creationId xmlns:a16="http://schemas.microsoft.com/office/drawing/2014/main" id="{AF6B4963-4F77-4337-BAD6-CCA12ED01D5F}"/>
              </a:ext>
            </a:extLst>
          </p:cNvPr>
          <p:cNvSpPr>
            <a:spLocks noGrp="1"/>
          </p:cNvSpPr>
          <p:nvPr>
            <p:ph idx="1"/>
          </p:nvPr>
        </p:nvSpPr>
        <p:spPr>
          <a:xfrm>
            <a:off x="838200" y="1690688"/>
            <a:ext cx="10515600" cy="4351338"/>
          </a:xfrm>
        </p:spPr>
        <p:txBody>
          <a:bodyPr>
            <a:normAutofit/>
          </a:bodyPr>
          <a:lstStyle/>
          <a:p>
            <a:r>
              <a:rPr lang="en-US" b="1" dirty="0"/>
              <a:t>end</a:t>
            </a:r>
            <a:r>
              <a:rPr lang="en-US" dirty="0"/>
              <a:t> must be OPP or OWN unless </a:t>
            </a:r>
            <a:r>
              <a:rPr lang="en-US" b="1" dirty="0" err="1"/>
              <a:t>startingYardLine</a:t>
            </a:r>
            <a:r>
              <a:rPr lang="en-US" dirty="0"/>
              <a:t> is 50, in which case </a:t>
            </a:r>
            <a:r>
              <a:rPr lang="en-US" b="1" dirty="0"/>
              <a:t>end </a:t>
            </a:r>
            <a:r>
              <a:rPr lang="en-US" dirty="0"/>
              <a:t>may be OPP, OWN or 50</a:t>
            </a:r>
          </a:p>
          <a:p>
            <a:r>
              <a:rPr lang="en-US" dirty="0"/>
              <a:t>Must start on a yard line between:</a:t>
            </a:r>
          </a:p>
          <a:p>
            <a:pPr lvl="1"/>
            <a:r>
              <a:rPr lang="en-US" dirty="0"/>
              <a:t>40 on OWN side</a:t>
            </a:r>
          </a:p>
          <a:p>
            <a:pPr lvl="1"/>
            <a:r>
              <a:rPr lang="en-US" dirty="0"/>
              <a:t>1 on OPP’s side</a:t>
            </a:r>
          </a:p>
          <a:p>
            <a:r>
              <a:rPr lang="en-US" dirty="0"/>
              <a:t>Invalid values provided to the method yield an </a:t>
            </a:r>
            <a:r>
              <a:rPr lang="en-US" dirty="0" err="1"/>
              <a:t>ArgumentException</a:t>
            </a:r>
            <a:endParaRPr lang="en-US" dirty="0"/>
          </a:p>
          <a:p>
            <a:r>
              <a:rPr lang="en-US" b="1" dirty="0"/>
              <a:t>Returns distance of field goal == </a:t>
            </a:r>
            <a:r>
              <a:rPr lang="en-US" dirty="0"/>
              <a:t>distance to goal + 17</a:t>
            </a:r>
            <a:endParaRPr lang="en-US" b="1" dirty="0"/>
          </a:p>
          <a:p>
            <a:pPr marL="0" indent="0">
              <a:buNone/>
            </a:pPr>
            <a:endParaRPr lang="en-US" dirty="0"/>
          </a:p>
          <a:p>
            <a:endParaRPr lang="en-US" dirty="0"/>
          </a:p>
        </p:txBody>
      </p:sp>
    </p:spTree>
    <p:extLst>
      <p:ext uri="{BB962C8B-B14F-4D97-AF65-F5344CB8AC3E}">
        <p14:creationId xmlns:p14="http://schemas.microsoft.com/office/powerpoint/2010/main" val="425043878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498B1-27C6-469B-B354-DCDDFB266615}"/>
              </a:ext>
            </a:extLst>
          </p:cNvPr>
          <p:cNvSpPr>
            <a:spLocks noGrp="1"/>
          </p:cNvSpPr>
          <p:nvPr>
            <p:ph type="title"/>
          </p:nvPr>
        </p:nvSpPr>
        <p:spPr/>
        <p:txBody>
          <a:bodyPr/>
          <a:lstStyle/>
          <a:p>
            <a:r>
              <a:rPr lang="en-US" dirty="0" err="1"/>
              <a:t>FieldGoalDistance</a:t>
            </a:r>
            <a:r>
              <a:rPr lang="en-US" dirty="0"/>
              <a:t> tests</a:t>
            </a:r>
          </a:p>
        </p:txBody>
      </p:sp>
      <p:graphicFrame>
        <p:nvGraphicFramePr>
          <p:cNvPr id="8" name="Table 8">
            <a:extLst>
              <a:ext uri="{FF2B5EF4-FFF2-40B4-BE49-F238E27FC236}">
                <a16:creationId xmlns:a16="http://schemas.microsoft.com/office/drawing/2014/main" id="{01DC057B-051F-402B-93C6-C04AEEA8DC53}"/>
              </a:ext>
            </a:extLst>
          </p:cNvPr>
          <p:cNvGraphicFramePr>
            <a:graphicFrameLocks noGrp="1"/>
          </p:cNvGraphicFramePr>
          <p:nvPr>
            <p:ph idx="1"/>
            <p:extLst/>
          </p:nvPr>
        </p:nvGraphicFramePr>
        <p:xfrm>
          <a:off x="838200" y="1827107"/>
          <a:ext cx="8818255" cy="4719320"/>
        </p:xfrm>
        <a:graphic>
          <a:graphicData uri="http://schemas.openxmlformats.org/drawingml/2006/table">
            <a:tbl>
              <a:tblPr firstRow="1" bandRow="1">
                <a:tableStyleId>{5C22544A-7EE6-4342-B048-85BDC9FD1C3A}</a:tableStyleId>
              </a:tblPr>
              <a:tblGrid>
                <a:gridCol w="719663">
                  <a:extLst>
                    <a:ext uri="{9D8B030D-6E8A-4147-A177-3AD203B41FA5}">
                      <a16:colId xmlns:a16="http://schemas.microsoft.com/office/drawing/2014/main" val="69807037"/>
                    </a:ext>
                  </a:extLst>
                </a:gridCol>
                <a:gridCol w="1522706">
                  <a:extLst>
                    <a:ext uri="{9D8B030D-6E8A-4147-A177-3AD203B41FA5}">
                      <a16:colId xmlns:a16="http://schemas.microsoft.com/office/drawing/2014/main" val="3068846556"/>
                    </a:ext>
                  </a:extLst>
                </a:gridCol>
                <a:gridCol w="3287943">
                  <a:extLst>
                    <a:ext uri="{9D8B030D-6E8A-4147-A177-3AD203B41FA5}">
                      <a16:colId xmlns:a16="http://schemas.microsoft.com/office/drawing/2014/main" val="3146841139"/>
                    </a:ext>
                  </a:extLst>
                </a:gridCol>
                <a:gridCol w="3287943">
                  <a:extLst>
                    <a:ext uri="{9D8B030D-6E8A-4147-A177-3AD203B41FA5}">
                      <a16:colId xmlns:a16="http://schemas.microsoft.com/office/drawing/2014/main" val="3896152908"/>
                    </a:ext>
                  </a:extLst>
                </a:gridCol>
              </a:tblGrid>
              <a:tr h="503661">
                <a:tc>
                  <a:txBody>
                    <a:bodyPr/>
                    <a:lstStyle/>
                    <a:p>
                      <a:r>
                        <a:rPr lang="en-US" dirty="0"/>
                        <a:t>end</a:t>
                      </a:r>
                    </a:p>
                  </a:txBody>
                  <a:tcPr/>
                </a:tc>
                <a:tc>
                  <a:txBody>
                    <a:bodyPr/>
                    <a:lstStyle/>
                    <a:p>
                      <a:r>
                        <a:rPr lang="en-US" dirty="0" err="1"/>
                        <a:t>lineOfScrimmage</a:t>
                      </a:r>
                      <a:endParaRPr lang="en-US" dirty="0"/>
                    </a:p>
                  </a:txBody>
                  <a:tcPr/>
                </a:tc>
                <a:tc>
                  <a:txBody>
                    <a:bodyPr/>
                    <a:lstStyle/>
                    <a:p>
                      <a:r>
                        <a:rPr lang="en-US" dirty="0"/>
                        <a:t>Expected Result</a:t>
                      </a:r>
                    </a:p>
                  </a:txBody>
                  <a:tcPr/>
                </a:tc>
                <a:tc>
                  <a:txBody>
                    <a:bodyPr/>
                    <a:lstStyle/>
                    <a:p>
                      <a:endParaRPr lang="en-US" dirty="0"/>
                    </a:p>
                  </a:txBody>
                  <a:tcPr/>
                </a:tc>
                <a:extLst>
                  <a:ext uri="{0D108BD9-81ED-4DB2-BD59-A6C34878D82A}">
                    <a16:rowId xmlns:a16="http://schemas.microsoft.com/office/drawing/2014/main" val="1147983190"/>
                  </a:ext>
                </a:extLst>
              </a:tr>
              <a:tr h="370840">
                <a:tc>
                  <a:txBody>
                    <a:bodyPr/>
                    <a:lstStyle/>
                    <a:p>
                      <a:r>
                        <a:rPr lang="en-US" dirty="0"/>
                        <a:t>OPP</a:t>
                      </a:r>
                    </a:p>
                  </a:txBody>
                  <a:tcPr/>
                </a:tc>
                <a:tc>
                  <a:txBody>
                    <a:bodyPr/>
                    <a:lstStyle/>
                    <a:p>
                      <a:r>
                        <a:rPr lang="en-US" dirty="0"/>
                        <a:t>30</a:t>
                      </a:r>
                    </a:p>
                  </a:txBody>
                  <a:tcPr/>
                </a:tc>
                <a:tc>
                  <a:txBody>
                    <a:bodyPr/>
                    <a:lstStyle/>
                    <a:p>
                      <a:r>
                        <a:rPr lang="en-US" dirty="0"/>
                        <a:t>47</a:t>
                      </a:r>
                    </a:p>
                  </a:txBody>
                  <a:tcPr/>
                </a:tc>
                <a:tc>
                  <a:txBody>
                    <a:bodyPr/>
                    <a:lstStyle/>
                    <a:p>
                      <a:r>
                        <a:rPr lang="en-US" dirty="0"/>
                        <a:t>30+17</a:t>
                      </a:r>
                    </a:p>
                  </a:txBody>
                  <a:tcPr/>
                </a:tc>
                <a:extLst>
                  <a:ext uri="{0D108BD9-81ED-4DB2-BD59-A6C34878D82A}">
                    <a16:rowId xmlns:a16="http://schemas.microsoft.com/office/drawing/2014/main" val="2296073218"/>
                  </a:ext>
                </a:extLst>
              </a:tr>
              <a:tr h="370840">
                <a:tc>
                  <a:txBody>
                    <a:bodyPr/>
                    <a:lstStyle/>
                    <a:p>
                      <a:r>
                        <a:rPr lang="en-US" dirty="0"/>
                        <a:t>OPP</a:t>
                      </a:r>
                    </a:p>
                  </a:txBody>
                  <a:tcPr/>
                </a:tc>
                <a:tc>
                  <a:txBody>
                    <a:bodyPr/>
                    <a:lstStyle/>
                    <a:p>
                      <a:r>
                        <a:rPr lang="en-US" dirty="0"/>
                        <a:t>50</a:t>
                      </a:r>
                    </a:p>
                  </a:txBody>
                  <a:tcPr/>
                </a:tc>
                <a:tc>
                  <a:txBody>
                    <a:bodyPr/>
                    <a:lstStyle/>
                    <a:p>
                      <a:r>
                        <a:rPr lang="en-US" dirty="0"/>
                        <a:t>67</a:t>
                      </a:r>
                    </a:p>
                  </a:txBody>
                  <a:tcPr/>
                </a:tc>
                <a:tc>
                  <a:txBody>
                    <a:bodyPr/>
                    <a:lstStyle/>
                    <a:p>
                      <a:r>
                        <a:rPr lang="en-US" dirty="0"/>
                        <a:t>50+17</a:t>
                      </a:r>
                    </a:p>
                  </a:txBody>
                  <a:tcPr/>
                </a:tc>
                <a:extLst>
                  <a:ext uri="{0D108BD9-81ED-4DB2-BD59-A6C34878D82A}">
                    <a16:rowId xmlns:a16="http://schemas.microsoft.com/office/drawing/2014/main" val="1714032899"/>
                  </a:ext>
                </a:extLst>
              </a:tr>
              <a:tr h="370840">
                <a:tc>
                  <a:txBody>
                    <a:bodyPr/>
                    <a:lstStyle/>
                    <a:p>
                      <a:r>
                        <a:rPr lang="en-US" dirty="0"/>
                        <a:t>OWN</a:t>
                      </a:r>
                    </a:p>
                  </a:txBody>
                  <a:tcPr/>
                </a:tc>
                <a:tc>
                  <a:txBody>
                    <a:bodyPr/>
                    <a:lstStyle/>
                    <a:p>
                      <a:r>
                        <a:rPr lang="en-US" dirty="0"/>
                        <a:t>48</a:t>
                      </a:r>
                    </a:p>
                  </a:txBody>
                  <a:tcPr/>
                </a:tc>
                <a:tc>
                  <a:txBody>
                    <a:bodyPr/>
                    <a:lstStyle/>
                    <a:p>
                      <a:r>
                        <a:rPr lang="en-US" dirty="0"/>
                        <a:t>69</a:t>
                      </a:r>
                    </a:p>
                  </a:txBody>
                  <a:tcPr/>
                </a:tc>
                <a:tc>
                  <a:txBody>
                    <a:bodyPr/>
                    <a:lstStyle/>
                    <a:p>
                      <a:r>
                        <a:rPr lang="en-US" dirty="0"/>
                        <a:t>50 + (50 – 48) + 17 = 69</a:t>
                      </a:r>
                    </a:p>
                  </a:txBody>
                  <a:tcPr/>
                </a:tc>
                <a:extLst>
                  <a:ext uri="{0D108BD9-81ED-4DB2-BD59-A6C34878D82A}">
                    <a16:rowId xmlns:a16="http://schemas.microsoft.com/office/drawing/2014/main" val="4032736754"/>
                  </a:ext>
                </a:extLst>
              </a:tr>
              <a:tr h="370840">
                <a:tc>
                  <a:txBody>
                    <a:bodyPr/>
                    <a:lstStyle/>
                    <a:p>
                      <a:endParaRPr lang="en-US" dirty="0"/>
                    </a:p>
                  </a:txBody>
                  <a:tcPr/>
                </a:tc>
                <a:tc>
                  <a:txBody>
                    <a:bodyPr/>
                    <a:lstStyle/>
                    <a:p>
                      <a:r>
                        <a:rPr lang="en-US" dirty="0"/>
                        <a:t>50</a:t>
                      </a:r>
                    </a:p>
                  </a:txBody>
                  <a:tcPr/>
                </a:tc>
                <a:tc>
                  <a:txBody>
                    <a:bodyPr/>
                    <a:lstStyle/>
                    <a:p>
                      <a:r>
                        <a:rPr lang="en-US" dirty="0"/>
                        <a:t>67</a:t>
                      </a:r>
                    </a:p>
                  </a:txBody>
                  <a:tcPr/>
                </a:tc>
                <a:tc>
                  <a:txBody>
                    <a:bodyPr/>
                    <a:lstStyle/>
                    <a:p>
                      <a:endParaRPr lang="en-US" dirty="0"/>
                    </a:p>
                  </a:txBody>
                  <a:tcPr/>
                </a:tc>
                <a:extLst>
                  <a:ext uri="{0D108BD9-81ED-4DB2-BD59-A6C34878D82A}">
                    <a16:rowId xmlns:a16="http://schemas.microsoft.com/office/drawing/2014/main" val="1236362750"/>
                  </a:ext>
                </a:extLst>
              </a:tr>
              <a:tr h="370840">
                <a:tc>
                  <a:txBody>
                    <a:bodyPr/>
                    <a:lstStyle/>
                    <a:p>
                      <a:r>
                        <a:rPr lang="en-US" dirty="0"/>
                        <a:t>OWN</a:t>
                      </a:r>
                    </a:p>
                  </a:txBody>
                  <a:tcPr/>
                </a:tc>
                <a:tc>
                  <a:txBody>
                    <a:bodyPr/>
                    <a:lstStyle/>
                    <a:p>
                      <a:r>
                        <a:rPr lang="en-US" dirty="0"/>
                        <a:t>20</a:t>
                      </a:r>
                    </a:p>
                  </a:txBody>
                  <a:tcPr/>
                </a:tc>
                <a:tc>
                  <a:txBody>
                    <a:bodyPr/>
                    <a:lstStyle/>
                    <a:p>
                      <a:r>
                        <a:rPr lang="en-US" dirty="0"/>
                        <a:t>100</a:t>
                      </a:r>
                    </a:p>
                  </a:txBody>
                  <a:tcPr/>
                </a:tc>
                <a:tc>
                  <a:txBody>
                    <a:bodyPr/>
                    <a:lstStyle/>
                    <a:p>
                      <a:r>
                        <a:rPr lang="en-US" dirty="0"/>
                        <a:t>105, so return 100</a:t>
                      </a:r>
                    </a:p>
                  </a:txBody>
                  <a:tcPr/>
                </a:tc>
                <a:extLst>
                  <a:ext uri="{0D108BD9-81ED-4DB2-BD59-A6C34878D82A}">
                    <a16:rowId xmlns:a16="http://schemas.microsoft.com/office/drawing/2014/main" val="4218222016"/>
                  </a:ext>
                </a:extLst>
              </a:tr>
              <a:tr h="370840">
                <a:tc>
                  <a:txBody>
                    <a:bodyPr/>
                    <a:lstStyle/>
                    <a:p>
                      <a:r>
                        <a:rPr lang="en-US" dirty="0"/>
                        <a:t>OWN</a:t>
                      </a:r>
                    </a:p>
                  </a:txBody>
                  <a:tcPr/>
                </a:tc>
                <a:tc>
                  <a:txBody>
                    <a:bodyPr/>
                    <a:lstStyle/>
                    <a:p>
                      <a:r>
                        <a:rPr lang="en-US" dirty="0"/>
                        <a:t>-9</a:t>
                      </a:r>
                    </a:p>
                  </a:txBody>
                  <a:tcPr/>
                </a:tc>
                <a:tc>
                  <a:txBody>
                    <a:bodyPr/>
                    <a:lstStyle/>
                    <a:p>
                      <a:r>
                        <a:rPr lang="en-US" dirty="0"/>
                        <a:t>0</a:t>
                      </a:r>
                    </a:p>
                  </a:txBody>
                  <a:tcPr/>
                </a:tc>
                <a:tc>
                  <a:txBody>
                    <a:bodyPr/>
                    <a:lstStyle/>
                    <a:p>
                      <a:r>
                        <a:rPr lang="en-US" dirty="0"/>
                        <a:t>Longest run possible!</a:t>
                      </a:r>
                    </a:p>
                  </a:txBody>
                  <a:tcPr/>
                </a:tc>
                <a:extLst>
                  <a:ext uri="{0D108BD9-81ED-4DB2-BD59-A6C34878D82A}">
                    <a16:rowId xmlns:a16="http://schemas.microsoft.com/office/drawing/2014/main" val="3301807140"/>
                  </a:ext>
                </a:extLst>
              </a:tr>
              <a:tr h="370840">
                <a:tc>
                  <a:txBody>
                    <a:bodyPr/>
                    <a:lstStyle/>
                    <a:p>
                      <a:endParaRPr lang="en-US" dirty="0"/>
                    </a:p>
                  </a:txBody>
                  <a:tcPr/>
                </a:tc>
                <a:tc>
                  <a:txBody>
                    <a:bodyPr/>
                    <a:lstStyle/>
                    <a:p>
                      <a:r>
                        <a:rPr lang="en-US" dirty="0"/>
                        <a:t>20</a:t>
                      </a:r>
                    </a:p>
                  </a:txBody>
                  <a:tcPr/>
                </a:tc>
                <a:tc>
                  <a:txBody>
                    <a:bodyPr/>
                    <a:lstStyle/>
                    <a:p>
                      <a:r>
                        <a:rPr lang="en-US" dirty="0" err="1"/>
                        <a:t>ArgumentException</a:t>
                      </a:r>
                      <a:endParaRPr lang="en-US" dirty="0"/>
                    </a:p>
                  </a:txBody>
                  <a:tcPr/>
                </a:tc>
                <a:tc>
                  <a:txBody>
                    <a:bodyPr/>
                    <a:lstStyle/>
                    <a:p>
                      <a:r>
                        <a:rPr lang="en-US" dirty="0"/>
                        <a:t>Missing end</a:t>
                      </a:r>
                    </a:p>
                  </a:txBody>
                  <a:tcPr/>
                </a:tc>
                <a:extLst>
                  <a:ext uri="{0D108BD9-81ED-4DB2-BD59-A6C34878D82A}">
                    <a16:rowId xmlns:a16="http://schemas.microsoft.com/office/drawing/2014/main" val="249991600"/>
                  </a:ext>
                </a:extLst>
              </a:tr>
              <a:tr h="370840">
                <a:tc>
                  <a:txBody>
                    <a:bodyPr/>
                    <a:lstStyle/>
                    <a:p>
                      <a:r>
                        <a:rPr lang="en-US" dirty="0"/>
                        <a:t>OWN</a:t>
                      </a:r>
                    </a:p>
                  </a:txBody>
                  <a:tcPr/>
                </a:tc>
                <a:tc>
                  <a:txBody>
                    <a:bodyPr/>
                    <a:lstStyle/>
                    <a:p>
                      <a:r>
                        <a:rPr lang="en-US" dirty="0"/>
                        <a:t>51</a:t>
                      </a:r>
                    </a:p>
                  </a:txBody>
                  <a:tcPr/>
                </a:tc>
                <a:tc>
                  <a:txBody>
                    <a:bodyPr/>
                    <a:lstStyle/>
                    <a:p>
                      <a:r>
                        <a:rPr lang="en-US" dirty="0" err="1"/>
                        <a:t>ArgumentException</a:t>
                      </a:r>
                      <a:endParaRPr lang="en-US" dirty="0"/>
                    </a:p>
                  </a:txBody>
                  <a:tcPr/>
                </a:tc>
                <a:tc>
                  <a:txBody>
                    <a:bodyPr/>
                    <a:lstStyle/>
                    <a:p>
                      <a:r>
                        <a:rPr lang="en-US" dirty="0"/>
                        <a:t>51 is invalid</a:t>
                      </a:r>
                    </a:p>
                  </a:txBody>
                  <a:tcPr/>
                </a:tc>
                <a:extLst>
                  <a:ext uri="{0D108BD9-81ED-4DB2-BD59-A6C34878D82A}">
                    <a16:rowId xmlns:a16="http://schemas.microsoft.com/office/drawing/2014/main" val="3293991722"/>
                  </a:ext>
                </a:extLst>
              </a:tr>
              <a:tr h="370840">
                <a:tc>
                  <a:txBody>
                    <a:bodyPr/>
                    <a:lstStyle/>
                    <a:p>
                      <a:r>
                        <a:rPr lang="en-US" dirty="0"/>
                        <a:t>OWN</a:t>
                      </a:r>
                    </a:p>
                  </a:txBody>
                  <a:tcPr/>
                </a:tc>
                <a:tc>
                  <a:txBody>
                    <a:bodyPr/>
                    <a:lstStyle/>
                    <a:p>
                      <a:r>
                        <a:rPr lang="en-US" dirty="0"/>
                        <a:t>-10</a:t>
                      </a:r>
                    </a:p>
                  </a:txBody>
                  <a:tcPr/>
                </a:tc>
                <a:tc>
                  <a:txBody>
                    <a:bodyPr/>
                    <a:lstStyle/>
                    <a:p>
                      <a:r>
                        <a:rPr lang="en-US" dirty="0" err="1"/>
                        <a:t>ArgumentException</a:t>
                      </a:r>
                      <a:endParaRPr lang="en-US" dirty="0"/>
                    </a:p>
                  </a:txBody>
                  <a:tcPr/>
                </a:tc>
                <a:tc>
                  <a:txBody>
                    <a:bodyPr/>
                    <a:lstStyle/>
                    <a:p>
                      <a:r>
                        <a:rPr lang="en-US" dirty="0"/>
                        <a:t>-10 is invalid</a:t>
                      </a:r>
                    </a:p>
                  </a:txBody>
                  <a:tcPr/>
                </a:tc>
                <a:extLst>
                  <a:ext uri="{0D108BD9-81ED-4DB2-BD59-A6C34878D82A}">
                    <a16:rowId xmlns:a16="http://schemas.microsoft.com/office/drawing/2014/main" val="1350471867"/>
                  </a:ext>
                </a:extLst>
              </a:tr>
              <a:tr h="370840">
                <a:tc>
                  <a:txBody>
                    <a:bodyPr/>
                    <a:lstStyle/>
                    <a:p>
                      <a:r>
                        <a:rPr lang="en-US" dirty="0"/>
                        <a:t>OPP</a:t>
                      </a:r>
                    </a:p>
                  </a:txBody>
                  <a:tcPr/>
                </a:tc>
                <a:tc>
                  <a:txBody>
                    <a:bodyPr/>
                    <a:lstStyle/>
                    <a:p>
                      <a:r>
                        <a:rPr lang="en-US" dirty="0"/>
                        <a:t>-1</a:t>
                      </a:r>
                    </a:p>
                  </a:txBody>
                  <a:tcPr/>
                </a:tc>
                <a:tc>
                  <a:txBody>
                    <a:bodyPr/>
                    <a:lstStyle/>
                    <a:p>
                      <a:r>
                        <a:rPr lang="en-US" dirty="0" err="1"/>
                        <a:t>ArgumentException</a:t>
                      </a:r>
                      <a:endParaRPr lang="en-US" dirty="0"/>
                    </a:p>
                  </a:txBody>
                  <a:tcPr/>
                </a:tc>
                <a:tc>
                  <a:txBody>
                    <a:bodyPr/>
                    <a:lstStyle/>
                    <a:p>
                      <a:r>
                        <a:rPr lang="en-US" dirty="0"/>
                        <a:t>-1 is invalid for OPP</a:t>
                      </a:r>
                    </a:p>
                  </a:txBody>
                  <a:tcPr/>
                </a:tc>
                <a:extLst>
                  <a:ext uri="{0D108BD9-81ED-4DB2-BD59-A6C34878D82A}">
                    <a16:rowId xmlns:a16="http://schemas.microsoft.com/office/drawing/2014/main" val="3683822741"/>
                  </a:ext>
                </a:extLst>
              </a:tr>
              <a:tr h="370840">
                <a:tc>
                  <a:txBody>
                    <a:bodyPr/>
                    <a:lstStyle/>
                    <a:p>
                      <a:r>
                        <a:rPr lang="en-US" dirty="0"/>
                        <a:t>OWN</a:t>
                      </a:r>
                    </a:p>
                  </a:txBody>
                  <a:tcPr/>
                </a:tc>
                <a:tc>
                  <a:txBody>
                    <a:bodyPr/>
                    <a:lstStyle/>
                    <a:p>
                      <a:r>
                        <a:rPr lang="en-US" dirty="0"/>
                        <a:t>39</a:t>
                      </a:r>
                    </a:p>
                  </a:txBody>
                  <a:tcPr/>
                </a:tc>
                <a:tc>
                  <a:txBody>
                    <a:bodyPr/>
                    <a:lstStyle/>
                    <a:p>
                      <a:r>
                        <a:rPr lang="en-US" dirty="0" err="1"/>
                        <a:t>ApplicationException</a:t>
                      </a:r>
                      <a:endParaRPr lang="en-US" dirty="0"/>
                    </a:p>
                  </a:txBody>
                  <a:tcPr/>
                </a:tc>
                <a:tc>
                  <a:txBody>
                    <a:bodyPr/>
                    <a:lstStyle/>
                    <a:p>
                      <a:r>
                        <a:rPr lang="en-US" dirty="0"/>
                        <a:t>Starts too far back</a:t>
                      </a:r>
                    </a:p>
                  </a:txBody>
                  <a:tcPr/>
                </a:tc>
                <a:extLst>
                  <a:ext uri="{0D108BD9-81ED-4DB2-BD59-A6C34878D82A}">
                    <a16:rowId xmlns:a16="http://schemas.microsoft.com/office/drawing/2014/main" val="2919515439"/>
                  </a:ext>
                </a:extLst>
              </a:tr>
            </a:tbl>
          </a:graphicData>
        </a:graphic>
      </p:graphicFrame>
    </p:spTree>
    <p:extLst>
      <p:ext uri="{BB962C8B-B14F-4D97-AF65-F5344CB8AC3E}">
        <p14:creationId xmlns:p14="http://schemas.microsoft.com/office/powerpoint/2010/main" val="352930813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82A89A-D959-4C69-BA0F-50F89279DE83}"/>
              </a:ext>
            </a:extLst>
          </p:cNvPr>
          <p:cNvSpPr>
            <a:spLocks noGrp="1"/>
          </p:cNvSpPr>
          <p:nvPr>
            <p:ph type="title"/>
          </p:nvPr>
        </p:nvSpPr>
        <p:spPr>
          <a:xfrm>
            <a:off x="687238" y="2333625"/>
            <a:ext cx="10515600" cy="1325563"/>
          </a:xfrm>
        </p:spPr>
        <p:txBody>
          <a:bodyPr/>
          <a:lstStyle/>
          <a:p>
            <a:r>
              <a:rPr lang="en-US" dirty="0" err="1"/>
              <a:t>FieldGoalDistance</a:t>
            </a:r>
            <a:r>
              <a:rPr lang="en-US" dirty="0"/>
              <a:t> tests</a:t>
            </a:r>
          </a:p>
        </p:txBody>
      </p:sp>
      <p:sp>
        <p:nvSpPr>
          <p:cNvPr id="4" name="TextBox 3">
            <a:extLst>
              <a:ext uri="{FF2B5EF4-FFF2-40B4-BE49-F238E27FC236}">
                <a16:creationId xmlns:a16="http://schemas.microsoft.com/office/drawing/2014/main" id="{71822F2C-FF28-46DA-AE6B-D70EAC88ED0D}"/>
              </a:ext>
            </a:extLst>
          </p:cNvPr>
          <p:cNvSpPr txBox="1"/>
          <p:nvPr/>
        </p:nvSpPr>
        <p:spPr>
          <a:xfrm>
            <a:off x="687238" y="4524375"/>
            <a:ext cx="2090124" cy="923330"/>
          </a:xfrm>
          <a:prstGeom prst="rect">
            <a:avLst/>
          </a:prstGeom>
          <a:noFill/>
        </p:spPr>
        <p:txBody>
          <a:bodyPr wrap="none" rtlCol="0">
            <a:spAutoFit/>
          </a:bodyPr>
          <a:lstStyle/>
          <a:p>
            <a:r>
              <a:rPr lang="en-US" dirty="0"/>
              <a:t>In this demo:</a:t>
            </a:r>
          </a:p>
          <a:p>
            <a:pPr marL="285750" indent="-285750">
              <a:buFontTx/>
              <a:buChar char="-"/>
            </a:pPr>
            <a:r>
              <a:rPr lang="en-US" dirty="0"/>
              <a:t>Live Unit Testing</a:t>
            </a:r>
          </a:p>
          <a:p>
            <a:pPr marL="285750" indent="-285750">
              <a:buFontTx/>
              <a:buChar char="-"/>
            </a:pPr>
            <a:r>
              <a:rPr lang="en-US" dirty="0"/>
              <a:t>Fluent Assertions</a:t>
            </a:r>
          </a:p>
        </p:txBody>
      </p:sp>
    </p:spTree>
    <p:extLst>
      <p:ext uri="{BB962C8B-B14F-4D97-AF65-F5344CB8AC3E}">
        <p14:creationId xmlns:p14="http://schemas.microsoft.com/office/powerpoint/2010/main" val="693528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dirty="0"/>
              <a:t>What does this all mean?</a:t>
            </a:r>
          </a:p>
        </p:txBody>
      </p:sp>
      <p:sp>
        <p:nvSpPr>
          <p:cNvPr id="1433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Introduction to Software Testing, Edition 2  (Ch 1)</a:t>
            </a:r>
            <a:endParaRPr lang="en-US" sz="900" b="0" u="sng">
              <a:solidFill>
                <a:schemeClr val="tx1"/>
              </a:solidFill>
            </a:endParaRPr>
          </a:p>
        </p:txBody>
      </p:sp>
      <p:sp>
        <p:nvSpPr>
          <p:cNvPr id="14340"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 Ammann &amp; Offutt</a:t>
            </a:r>
          </a:p>
        </p:txBody>
      </p:sp>
      <p:sp>
        <p:nvSpPr>
          <p:cNvPr id="1434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fld id="{F06C21CB-8F21-4710-831B-BB8509540D1F}" type="slidenum">
              <a:rPr lang="en-US" sz="900" b="0">
                <a:solidFill>
                  <a:schemeClr val="tx1"/>
                </a:solidFill>
              </a:rPr>
              <a:pPr/>
              <a:t>14</a:t>
            </a:fld>
            <a:endParaRPr lang="en-US" sz="900" b="0">
              <a:solidFill>
                <a:schemeClr val="tx1"/>
              </a:solidFill>
            </a:endParaRPr>
          </a:p>
        </p:txBody>
      </p:sp>
      <p:sp>
        <p:nvSpPr>
          <p:cNvPr id="7" name="Rectangle 8"/>
          <p:cNvSpPr>
            <a:spLocks noChangeArrowheads="1"/>
          </p:cNvSpPr>
          <p:nvPr/>
        </p:nvSpPr>
        <p:spPr bwMode="auto">
          <a:xfrm>
            <a:off x="2453390" y="2507635"/>
            <a:ext cx="7247744" cy="1127481"/>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rgbClr val="FFFF00"/>
                </a:solidFill>
                <a:effectLst>
                  <a:outerShdw blurRad="38100" dist="38100" dir="2700000" algn="tl">
                    <a:srgbClr val="000000">
                      <a:alpha val="43137"/>
                    </a:srgbClr>
                  </a:outerShdw>
                </a:effectLst>
              </a:rPr>
              <a:t>Software testing is becoming</a:t>
            </a:r>
          </a:p>
          <a:p>
            <a:pPr algn="ctr"/>
            <a:r>
              <a:rPr lang="en-US" sz="3200" b="1" dirty="0">
                <a:solidFill>
                  <a:srgbClr val="FFFF00"/>
                </a:solidFill>
                <a:effectLst>
                  <a:outerShdw blurRad="38100" dist="38100" dir="2700000" algn="tl">
                    <a:srgbClr val="000000">
                      <a:alpha val="43137"/>
                    </a:srgbClr>
                  </a:outerShdw>
                </a:effectLst>
              </a:rPr>
              <a:t>even more important</a:t>
            </a:r>
          </a:p>
        </p:txBody>
      </p:sp>
      <p:sp>
        <p:nvSpPr>
          <p:cNvPr id="8" name="Rectangle 8"/>
          <p:cNvSpPr>
            <a:spLocks noChangeArrowheads="1"/>
          </p:cNvSpPr>
          <p:nvPr/>
        </p:nvSpPr>
        <p:spPr bwMode="auto">
          <a:xfrm>
            <a:off x="1996962" y="4674943"/>
            <a:ext cx="8198069" cy="1127481"/>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rgbClr val="FFFF00"/>
                </a:solidFill>
                <a:effectLst>
                  <a:outerShdw blurRad="38100" dist="38100" dir="2700000" algn="tl">
                    <a:srgbClr val="000000">
                      <a:alpha val="43137"/>
                    </a:srgbClr>
                  </a:outerShdw>
                </a:effectLst>
              </a:rPr>
              <a:t>What are we trying to do when we test ?</a:t>
            </a:r>
          </a:p>
          <a:p>
            <a:pPr algn="ctr"/>
            <a:r>
              <a:rPr lang="en-US" sz="3200" b="1" dirty="0">
                <a:solidFill>
                  <a:srgbClr val="FFFF00"/>
                </a:solidFill>
                <a:effectLst>
                  <a:outerShdw blurRad="38100" dist="38100" dir="2700000" algn="tl">
                    <a:srgbClr val="000000">
                      <a:alpha val="43137"/>
                    </a:srgbClr>
                  </a:outerShdw>
                </a:effectLst>
              </a:rPr>
              <a:t>What are our goals ?</a:t>
            </a:r>
          </a:p>
        </p:txBody>
      </p:sp>
    </p:spTree>
    <p:extLst>
      <p:ext uri="{BB962C8B-B14F-4D97-AF65-F5344CB8AC3E}">
        <p14:creationId xmlns:p14="http://schemas.microsoft.com/office/powerpoint/2010/main" val="5583874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D0AC8362-0409-44B3-B449-A5F22AEEF86A}"/>
              </a:ext>
            </a:extLst>
          </p:cNvPr>
          <p:cNvGraphicFramePr/>
          <p:nvPr/>
        </p:nvGraphicFramePr>
        <p:xfrm>
          <a:off x="2610757" y="1690688"/>
          <a:ext cx="6970486" cy="44476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a:extLst>
              <a:ext uri="{FF2B5EF4-FFF2-40B4-BE49-F238E27FC236}">
                <a16:creationId xmlns:a16="http://schemas.microsoft.com/office/drawing/2014/main" id="{224E8095-2316-48BF-BEB1-595B9E101BFB}"/>
              </a:ext>
            </a:extLst>
          </p:cNvPr>
          <p:cNvSpPr/>
          <p:nvPr/>
        </p:nvSpPr>
        <p:spPr>
          <a:xfrm>
            <a:off x="2765778" y="3657600"/>
            <a:ext cx="6637866" cy="30944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2D9C302-AC9F-41EC-A18D-29993971643B}"/>
              </a:ext>
            </a:extLst>
          </p:cNvPr>
          <p:cNvSpPr/>
          <p:nvPr/>
        </p:nvSpPr>
        <p:spPr>
          <a:xfrm>
            <a:off x="6649156" y="3567288"/>
            <a:ext cx="914400"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43498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F37B5-E659-4B72-A38F-3A7FB7282240}"/>
              </a:ext>
            </a:extLst>
          </p:cNvPr>
          <p:cNvSpPr>
            <a:spLocks noGrp="1"/>
          </p:cNvSpPr>
          <p:nvPr>
            <p:ph type="title"/>
          </p:nvPr>
        </p:nvSpPr>
        <p:spPr/>
        <p:txBody>
          <a:bodyPr/>
          <a:lstStyle/>
          <a:p>
            <a:r>
              <a:rPr lang="en-US" dirty="0" err="1"/>
              <a:t>FieldGoalDistance</a:t>
            </a:r>
            <a:r>
              <a:rPr lang="en-US" dirty="0"/>
              <a:t> implementation</a:t>
            </a:r>
          </a:p>
        </p:txBody>
      </p:sp>
    </p:spTree>
    <p:extLst>
      <p:ext uri="{BB962C8B-B14F-4D97-AF65-F5344CB8AC3E}">
        <p14:creationId xmlns:p14="http://schemas.microsoft.com/office/powerpoint/2010/main" val="217364910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D0AC8362-0409-44B3-B449-A5F22AEEF86A}"/>
              </a:ext>
            </a:extLst>
          </p:cNvPr>
          <p:cNvGraphicFramePr/>
          <p:nvPr/>
        </p:nvGraphicFramePr>
        <p:xfrm>
          <a:off x="2610757" y="1690688"/>
          <a:ext cx="6970486" cy="44476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a:extLst>
              <a:ext uri="{FF2B5EF4-FFF2-40B4-BE49-F238E27FC236}">
                <a16:creationId xmlns:a16="http://schemas.microsoft.com/office/drawing/2014/main" id="{224E8095-2316-48BF-BEB1-595B9E101BFB}"/>
              </a:ext>
            </a:extLst>
          </p:cNvPr>
          <p:cNvSpPr/>
          <p:nvPr/>
        </p:nvSpPr>
        <p:spPr>
          <a:xfrm>
            <a:off x="2765778" y="3657600"/>
            <a:ext cx="3680178" cy="30944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582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B85CA444-8D0B-4CD2-A186-6BFBB4A5637D}"/>
                                            </p:graphicEl>
                                          </p:spTgt>
                                        </p:tgtEl>
                                        <p:attrNameLst>
                                          <p:attrName>style.visibility</p:attrName>
                                        </p:attrNameLst>
                                      </p:cBhvr>
                                      <p:to>
                                        <p:strVal val="visible"/>
                                      </p:to>
                                    </p:set>
                                    <p:animEffect transition="in" filter="fade">
                                      <p:cBhvr>
                                        <p:cTn id="7" dur="500"/>
                                        <p:tgtEl>
                                          <p:spTgt spid="3">
                                            <p:graphicEl>
                                              <a:dgm id="{B85CA444-8D0B-4CD2-A186-6BFBB4A5637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5BE5635C-DD69-422F-916F-91B582A4CAF6}"/>
                                            </p:graphicEl>
                                          </p:spTgt>
                                        </p:tgtEl>
                                        <p:attrNameLst>
                                          <p:attrName>style.visibility</p:attrName>
                                        </p:attrNameLst>
                                      </p:cBhvr>
                                      <p:to>
                                        <p:strVal val="visible"/>
                                      </p:to>
                                    </p:set>
                                    <p:animEffect transition="in" filter="fade">
                                      <p:cBhvr>
                                        <p:cTn id="12" dur="500"/>
                                        <p:tgtEl>
                                          <p:spTgt spid="3">
                                            <p:graphicEl>
                                              <a:dgm id="{5BE5635C-DD69-422F-916F-91B582A4CAF6}"/>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graphicEl>
                                              <a:dgm id="{27EB4F24-AA43-4FA5-8959-33687DAFBAF0}"/>
                                            </p:graphicEl>
                                          </p:spTgt>
                                        </p:tgtEl>
                                        <p:attrNameLst>
                                          <p:attrName>style.visibility</p:attrName>
                                        </p:attrNameLst>
                                      </p:cBhvr>
                                      <p:to>
                                        <p:strVal val="visible"/>
                                      </p:to>
                                    </p:set>
                                    <p:animEffect transition="in" filter="fade">
                                      <p:cBhvr>
                                        <p:cTn id="15" dur="500"/>
                                        <p:tgtEl>
                                          <p:spTgt spid="3">
                                            <p:graphicEl>
                                              <a:dgm id="{27EB4F24-AA43-4FA5-8959-33687DAFBAF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F37B5-E659-4B72-A38F-3A7FB7282240}"/>
              </a:ext>
            </a:extLst>
          </p:cNvPr>
          <p:cNvSpPr>
            <a:spLocks noGrp="1"/>
          </p:cNvSpPr>
          <p:nvPr>
            <p:ph type="title"/>
          </p:nvPr>
        </p:nvSpPr>
        <p:spPr/>
        <p:txBody>
          <a:bodyPr/>
          <a:lstStyle/>
          <a:p>
            <a:r>
              <a:rPr lang="en-US" dirty="0" err="1"/>
              <a:t>FieldGoalDistance</a:t>
            </a:r>
            <a:r>
              <a:rPr lang="en-US" dirty="0"/>
              <a:t> Refactor</a:t>
            </a:r>
            <a:br>
              <a:rPr lang="en-US" dirty="0"/>
            </a:br>
            <a:r>
              <a:rPr lang="en-US" sz="2000" dirty="0"/>
              <a:t>error handling</a:t>
            </a:r>
            <a:endParaRPr lang="en-US" dirty="0"/>
          </a:p>
        </p:txBody>
      </p:sp>
    </p:spTree>
    <p:extLst>
      <p:ext uri="{BB962C8B-B14F-4D97-AF65-F5344CB8AC3E}">
        <p14:creationId xmlns:p14="http://schemas.microsoft.com/office/powerpoint/2010/main" val="268058396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D0AC8362-0409-44B3-B449-A5F22AEEF86A}"/>
              </a:ext>
            </a:extLst>
          </p:cNvPr>
          <p:cNvGraphicFramePr/>
          <p:nvPr/>
        </p:nvGraphicFramePr>
        <p:xfrm>
          <a:off x="2610757" y="1690688"/>
          <a:ext cx="6970486" cy="44476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ED80BA4B-B15B-4820-9D19-783D0CE87E7E}"/>
              </a:ext>
            </a:extLst>
          </p:cNvPr>
          <p:cNvSpPr/>
          <p:nvPr/>
        </p:nvSpPr>
        <p:spPr>
          <a:xfrm>
            <a:off x="4831645" y="3612444"/>
            <a:ext cx="914400" cy="5305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BB23C0D-FD06-4162-8D9D-F19656480016}"/>
              </a:ext>
            </a:extLst>
          </p:cNvPr>
          <p:cNvSpPr/>
          <p:nvPr/>
        </p:nvSpPr>
        <p:spPr>
          <a:xfrm>
            <a:off x="5181600" y="3764844"/>
            <a:ext cx="914400" cy="5305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0C89AFC-E146-4BC3-B3F8-D991625AD74E}"/>
              </a:ext>
            </a:extLst>
          </p:cNvPr>
          <p:cNvSpPr/>
          <p:nvPr/>
        </p:nvSpPr>
        <p:spPr>
          <a:xfrm>
            <a:off x="2777067" y="1048607"/>
            <a:ext cx="6637866" cy="30944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599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graphicEl>
                                              <a:dgm id="{27EB4F24-AA43-4FA5-8959-33687DAFBAF0}"/>
                                            </p:graphicEl>
                                          </p:spTgt>
                                        </p:tgtEl>
                                        <p:attrNameLst>
                                          <p:attrName>style.visibility</p:attrName>
                                        </p:attrNameLst>
                                      </p:cBhvr>
                                      <p:to>
                                        <p:strVal val="visible"/>
                                      </p:to>
                                    </p:set>
                                    <p:animEffect transition="in" filter="fade">
                                      <p:cBhvr>
                                        <p:cTn id="7" dur="500"/>
                                        <p:tgtEl>
                                          <p:spTgt spid="3">
                                            <p:graphicEl>
                                              <a:dgm id="{27EB4F24-AA43-4FA5-8959-33687DAFBAF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B4029F4C-8A8E-41CB-B489-9E50E54213BE}"/>
                                            </p:graphicEl>
                                          </p:spTgt>
                                        </p:tgtEl>
                                        <p:attrNameLst>
                                          <p:attrName>style.visibility</p:attrName>
                                        </p:attrNameLst>
                                      </p:cBhvr>
                                      <p:to>
                                        <p:strVal val="visible"/>
                                      </p:to>
                                    </p:set>
                                    <p:animEffect transition="in" filter="fade">
                                      <p:cBhvr>
                                        <p:cTn id="12" dur="500"/>
                                        <p:tgtEl>
                                          <p:spTgt spid="3">
                                            <p:graphicEl>
                                              <a:dgm id="{B4029F4C-8A8E-41CB-B489-9E50E54213BE}"/>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graphicEl>
                                              <a:dgm id="{B3AE03F5-295B-4D97-9176-C05C4A8293DE}"/>
                                            </p:graphicEl>
                                          </p:spTgt>
                                        </p:tgtEl>
                                        <p:attrNameLst>
                                          <p:attrName>style.visibility</p:attrName>
                                        </p:attrNameLst>
                                      </p:cBhvr>
                                      <p:to>
                                        <p:strVal val="visible"/>
                                      </p:to>
                                    </p:set>
                                    <p:animEffect transition="in" filter="fade">
                                      <p:cBhvr>
                                        <p:cTn id="15" dur="500"/>
                                        <p:tgtEl>
                                          <p:spTgt spid="3">
                                            <p:graphicEl>
                                              <a:dgm id="{B3AE03F5-295B-4D97-9176-C05C4A8293DE}"/>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graphicEl>
                                              <a:dgm id="{577977CE-FA06-4406-8C0A-D3F37B60187F}"/>
                                            </p:graphicEl>
                                          </p:spTgt>
                                        </p:tgtEl>
                                        <p:attrNameLst>
                                          <p:attrName>style.visibility</p:attrName>
                                        </p:attrNameLst>
                                      </p:cBhvr>
                                      <p:to>
                                        <p:strVal val="visible"/>
                                      </p:to>
                                    </p:set>
                                    <p:animEffect transition="in" filter="fade">
                                      <p:cBhvr>
                                        <p:cTn id="18" dur="500"/>
                                        <p:tgtEl>
                                          <p:spTgt spid="3">
                                            <p:graphicEl>
                                              <a:dgm id="{577977CE-FA06-4406-8C0A-D3F37B60187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498B1-27C6-469B-B354-DCDDFB266615}"/>
              </a:ext>
            </a:extLst>
          </p:cNvPr>
          <p:cNvSpPr>
            <a:spLocks noGrp="1"/>
          </p:cNvSpPr>
          <p:nvPr>
            <p:ph type="title"/>
          </p:nvPr>
        </p:nvSpPr>
        <p:spPr/>
        <p:txBody>
          <a:bodyPr/>
          <a:lstStyle/>
          <a:p>
            <a:r>
              <a:rPr lang="en-US" dirty="0" err="1"/>
              <a:t>DistanceToGoal</a:t>
            </a:r>
            <a:r>
              <a:rPr lang="en-US" dirty="0"/>
              <a:t> tests</a:t>
            </a:r>
          </a:p>
        </p:txBody>
      </p:sp>
      <p:graphicFrame>
        <p:nvGraphicFramePr>
          <p:cNvPr id="8" name="Table 8">
            <a:extLst>
              <a:ext uri="{FF2B5EF4-FFF2-40B4-BE49-F238E27FC236}">
                <a16:creationId xmlns:a16="http://schemas.microsoft.com/office/drawing/2014/main" id="{01DC057B-051F-402B-93C6-C04AEEA8DC53}"/>
              </a:ext>
            </a:extLst>
          </p:cNvPr>
          <p:cNvGraphicFramePr>
            <a:graphicFrameLocks noGrp="1"/>
          </p:cNvGraphicFramePr>
          <p:nvPr>
            <p:ph idx="1"/>
            <p:extLst/>
          </p:nvPr>
        </p:nvGraphicFramePr>
        <p:xfrm>
          <a:off x="838200" y="1690688"/>
          <a:ext cx="10515599" cy="5090160"/>
        </p:xfrm>
        <a:graphic>
          <a:graphicData uri="http://schemas.openxmlformats.org/drawingml/2006/table">
            <a:tbl>
              <a:tblPr firstRow="1" bandRow="1">
                <a:tableStyleId>{5C22544A-7EE6-4342-B048-85BDC9FD1C3A}</a:tableStyleId>
              </a:tblPr>
              <a:tblGrid>
                <a:gridCol w="719663">
                  <a:extLst>
                    <a:ext uri="{9D8B030D-6E8A-4147-A177-3AD203B41FA5}">
                      <a16:colId xmlns:a16="http://schemas.microsoft.com/office/drawing/2014/main" val="69807037"/>
                    </a:ext>
                  </a:extLst>
                </a:gridCol>
                <a:gridCol w="1522706">
                  <a:extLst>
                    <a:ext uri="{9D8B030D-6E8A-4147-A177-3AD203B41FA5}">
                      <a16:colId xmlns:a16="http://schemas.microsoft.com/office/drawing/2014/main" val="3068846556"/>
                    </a:ext>
                  </a:extLst>
                </a:gridCol>
                <a:gridCol w="1697344">
                  <a:extLst>
                    <a:ext uri="{9D8B030D-6E8A-4147-A177-3AD203B41FA5}">
                      <a16:colId xmlns:a16="http://schemas.microsoft.com/office/drawing/2014/main" val="1695685344"/>
                    </a:ext>
                  </a:extLst>
                </a:gridCol>
                <a:gridCol w="3287943">
                  <a:extLst>
                    <a:ext uri="{9D8B030D-6E8A-4147-A177-3AD203B41FA5}">
                      <a16:colId xmlns:a16="http://schemas.microsoft.com/office/drawing/2014/main" val="3146841139"/>
                    </a:ext>
                  </a:extLst>
                </a:gridCol>
                <a:gridCol w="3287943">
                  <a:extLst>
                    <a:ext uri="{9D8B030D-6E8A-4147-A177-3AD203B41FA5}">
                      <a16:colId xmlns:a16="http://schemas.microsoft.com/office/drawing/2014/main" val="3896152908"/>
                    </a:ext>
                  </a:extLst>
                </a:gridCol>
              </a:tblGrid>
              <a:tr h="370840">
                <a:tc>
                  <a:txBody>
                    <a:bodyPr/>
                    <a:lstStyle/>
                    <a:p>
                      <a:r>
                        <a:rPr lang="en-US" dirty="0"/>
                        <a:t>end</a:t>
                      </a:r>
                    </a:p>
                  </a:txBody>
                  <a:tcPr/>
                </a:tc>
                <a:tc>
                  <a:txBody>
                    <a:bodyPr/>
                    <a:lstStyle/>
                    <a:p>
                      <a:r>
                        <a:rPr lang="en-US" dirty="0"/>
                        <a:t>starting</a:t>
                      </a:r>
                    </a:p>
                    <a:p>
                      <a:r>
                        <a:rPr lang="en-US" dirty="0" err="1"/>
                        <a:t>YardLine</a:t>
                      </a:r>
                      <a:endParaRPr lang="en-US" dirty="0"/>
                    </a:p>
                  </a:txBody>
                  <a:tcPr/>
                </a:tc>
                <a:tc>
                  <a:txBody>
                    <a:bodyPr/>
                    <a:lstStyle/>
                    <a:p>
                      <a:r>
                        <a:rPr lang="en-US" dirty="0" err="1"/>
                        <a:t>yardageOn</a:t>
                      </a:r>
                      <a:br>
                        <a:rPr lang="en-US" dirty="0"/>
                      </a:br>
                      <a:r>
                        <a:rPr lang="en-US" dirty="0"/>
                        <a:t>Play</a:t>
                      </a:r>
                    </a:p>
                  </a:txBody>
                  <a:tcPr/>
                </a:tc>
                <a:tc>
                  <a:txBody>
                    <a:bodyPr/>
                    <a:lstStyle/>
                    <a:p>
                      <a:r>
                        <a:rPr lang="en-US" dirty="0"/>
                        <a:t>Expected Result</a:t>
                      </a:r>
                    </a:p>
                  </a:txBody>
                  <a:tcPr/>
                </a:tc>
                <a:tc>
                  <a:txBody>
                    <a:bodyPr/>
                    <a:lstStyle/>
                    <a:p>
                      <a:endParaRPr lang="en-US" dirty="0"/>
                    </a:p>
                  </a:txBody>
                  <a:tcPr/>
                </a:tc>
                <a:extLst>
                  <a:ext uri="{0D108BD9-81ED-4DB2-BD59-A6C34878D82A}">
                    <a16:rowId xmlns:a16="http://schemas.microsoft.com/office/drawing/2014/main" val="1147983190"/>
                  </a:ext>
                </a:extLst>
              </a:tr>
              <a:tr h="370840">
                <a:tc>
                  <a:txBody>
                    <a:bodyPr/>
                    <a:lstStyle/>
                    <a:p>
                      <a:r>
                        <a:rPr lang="en-US" dirty="0"/>
                        <a:t>OWN</a:t>
                      </a:r>
                    </a:p>
                  </a:txBody>
                  <a:tcPr/>
                </a:tc>
                <a:tc>
                  <a:txBody>
                    <a:bodyPr/>
                    <a:lstStyle/>
                    <a:p>
                      <a:r>
                        <a:rPr lang="en-US" dirty="0"/>
                        <a:t>20</a:t>
                      </a:r>
                    </a:p>
                  </a:txBody>
                  <a:tcPr/>
                </a:tc>
                <a:tc>
                  <a:txBody>
                    <a:bodyPr/>
                    <a:lstStyle/>
                    <a:p>
                      <a:r>
                        <a:rPr lang="en-US" dirty="0"/>
                        <a:t>19</a:t>
                      </a:r>
                    </a:p>
                  </a:txBody>
                  <a:tcPr/>
                </a:tc>
                <a:tc>
                  <a:txBody>
                    <a:bodyPr/>
                    <a:lstStyle/>
                    <a:p>
                      <a:r>
                        <a:rPr lang="en-US" dirty="0"/>
                        <a:t>61</a:t>
                      </a:r>
                    </a:p>
                  </a:txBody>
                  <a:tcPr/>
                </a:tc>
                <a:tc>
                  <a:txBody>
                    <a:bodyPr/>
                    <a:lstStyle/>
                    <a:p>
                      <a:r>
                        <a:rPr lang="en-US" dirty="0"/>
                        <a:t>50 + (50 – 20) - 19 = 61</a:t>
                      </a:r>
                    </a:p>
                  </a:txBody>
                  <a:tcPr/>
                </a:tc>
                <a:extLst>
                  <a:ext uri="{0D108BD9-81ED-4DB2-BD59-A6C34878D82A}">
                    <a16:rowId xmlns:a16="http://schemas.microsoft.com/office/drawing/2014/main" val="2296073218"/>
                  </a:ext>
                </a:extLst>
              </a:tr>
              <a:tr h="370840">
                <a:tc>
                  <a:txBody>
                    <a:bodyPr/>
                    <a:lstStyle/>
                    <a:p>
                      <a:r>
                        <a:rPr lang="en-US" dirty="0"/>
                        <a:t>OPP</a:t>
                      </a:r>
                    </a:p>
                  </a:txBody>
                  <a:tcPr/>
                </a:tc>
                <a:tc>
                  <a:txBody>
                    <a:bodyPr/>
                    <a:lstStyle/>
                    <a:p>
                      <a:r>
                        <a:rPr lang="en-US" dirty="0"/>
                        <a:t>20</a:t>
                      </a:r>
                    </a:p>
                  </a:txBody>
                  <a:tcPr/>
                </a:tc>
                <a:tc>
                  <a:txBody>
                    <a:bodyPr/>
                    <a:lstStyle/>
                    <a:p>
                      <a:r>
                        <a:rPr lang="en-US" dirty="0"/>
                        <a:t>19</a:t>
                      </a:r>
                    </a:p>
                  </a:txBody>
                  <a:tcPr/>
                </a:tc>
                <a:tc>
                  <a:txBody>
                    <a:bodyPr/>
                    <a:lstStyle/>
                    <a:p>
                      <a:r>
                        <a:rPr lang="en-US" dirty="0"/>
                        <a:t>1</a:t>
                      </a:r>
                    </a:p>
                  </a:txBody>
                  <a:tcPr/>
                </a:tc>
                <a:tc>
                  <a:txBody>
                    <a:bodyPr/>
                    <a:lstStyle/>
                    <a:p>
                      <a:r>
                        <a:rPr lang="en-US" dirty="0"/>
                        <a:t>20 – 19 = 1</a:t>
                      </a:r>
                    </a:p>
                  </a:txBody>
                  <a:tcPr/>
                </a:tc>
                <a:extLst>
                  <a:ext uri="{0D108BD9-81ED-4DB2-BD59-A6C34878D82A}">
                    <a16:rowId xmlns:a16="http://schemas.microsoft.com/office/drawing/2014/main" val="1714032899"/>
                  </a:ext>
                </a:extLst>
              </a:tr>
              <a:tr h="370840">
                <a:tc>
                  <a:txBody>
                    <a:bodyPr/>
                    <a:lstStyle/>
                    <a:p>
                      <a:r>
                        <a:rPr lang="en-US" dirty="0"/>
                        <a:t>OWN</a:t>
                      </a:r>
                    </a:p>
                  </a:txBody>
                  <a:tcPr/>
                </a:tc>
                <a:tc>
                  <a:txBody>
                    <a:bodyPr/>
                    <a:lstStyle/>
                    <a:p>
                      <a:r>
                        <a:rPr lang="en-US" dirty="0"/>
                        <a:t>50</a:t>
                      </a:r>
                    </a:p>
                  </a:txBody>
                  <a:tcPr/>
                </a:tc>
                <a:tc>
                  <a:txBody>
                    <a:bodyPr/>
                    <a:lstStyle/>
                    <a:p>
                      <a:r>
                        <a:rPr lang="en-US" dirty="0"/>
                        <a:t>55</a:t>
                      </a:r>
                    </a:p>
                  </a:txBody>
                  <a:tcPr/>
                </a:tc>
                <a:tc>
                  <a:txBody>
                    <a:bodyPr/>
                    <a:lstStyle/>
                    <a:p>
                      <a:r>
                        <a:rPr lang="en-US" dirty="0"/>
                        <a:t>0</a:t>
                      </a:r>
                    </a:p>
                  </a:txBody>
                  <a:tcPr/>
                </a:tc>
                <a:tc>
                  <a:txBody>
                    <a:bodyPr/>
                    <a:lstStyle/>
                    <a:p>
                      <a:r>
                        <a:rPr lang="en-US" dirty="0"/>
                        <a:t>-5, so return 0</a:t>
                      </a:r>
                    </a:p>
                  </a:txBody>
                  <a:tcPr/>
                </a:tc>
                <a:extLst>
                  <a:ext uri="{0D108BD9-81ED-4DB2-BD59-A6C34878D82A}">
                    <a16:rowId xmlns:a16="http://schemas.microsoft.com/office/drawing/2014/main" val="4032736754"/>
                  </a:ext>
                </a:extLst>
              </a:tr>
              <a:tr h="370840">
                <a:tc>
                  <a:txBody>
                    <a:bodyPr/>
                    <a:lstStyle/>
                    <a:p>
                      <a:endParaRPr lang="en-US" dirty="0"/>
                    </a:p>
                  </a:txBody>
                  <a:tcPr/>
                </a:tc>
                <a:tc>
                  <a:txBody>
                    <a:bodyPr/>
                    <a:lstStyle/>
                    <a:p>
                      <a:r>
                        <a:rPr lang="en-US" dirty="0"/>
                        <a:t>50</a:t>
                      </a:r>
                    </a:p>
                  </a:txBody>
                  <a:tcPr/>
                </a:tc>
                <a:tc>
                  <a:txBody>
                    <a:bodyPr/>
                    <a:lstStyle/>
                    <a:p>
                      <a:r>
                        <a:rPr lang="en-US" dirty="0"/>
                        <a:t>55</a:t>
                      </a:r>
                    </a:p>
                  </a:txBody>
                  <a:tcPr/>
                </a:tc>
                <a:tc>
                  <a:txBody>
                    <a:bodyPr/>
                    <a:lstStyle/>
                    <a:p>
                      <a:r>
                        <a:rPr lang="en-US" dirty="0"/>
                        <a:t>0</a:t>
                      </a:r>
                    </a:p>
                  </a:txBody>
                  <a:tcPr/>
                </a:tc>
                <a:tc>
                  <a:txBody>
                    <a:bodyPr/>
                    <a:lstStyle/>
                    <a:p>
                      <a:r>
                        <a:rPr lang="en-US" dirty="0"/>
                        <a:t>-5, so return 0</a:t>
                      </a:r>
                    </a:p>
                  </a:txBody>
                  <a:tcPr/>
                </a:tc>
                <a:extLst>
                  <a:ext uri="{0D108BD9-81ED-4DB2-BD59-A6C34878D82A}">
                    <a16:rowId xmlns:a16="http://schemas.microsoft.com/office/drawing/2014/main" val="1236362750"/>
                  </a:ext>
                </a:extLst>
              </a:tr>
              <a:tr h="370840">
                <a:tc>
                  <a:txBody>
                    <a:bodyPr/>
                    <a:lstStyle/>
                    <a:p>
                      <a:r>
                        <a:rPr lang="en-US" dirty="0"/>
                        <a:t>OWN</a:t>
                      </a:r>
                    </a:p>
                  </a:txBody>
                  <a:tcPr/>
                </a:tc>
                <a:tc>
                  <a:txBody>
                    <a:bodyPr/>
                    <a:lstStyle/>
                    <a:p>
                      <a:r>
                        <a:rPr lang="en-US" dirty="0"/>
                        <a:t>20</a:t>
                      </a:r>
                    </a:p>
                  </a:txBody>
                  <a:tcPr/>
                </a:tc>
                <a:tc>
                  <a:txBody>
                    <a:bodyPr/>
                    <a:lstStyle/>
                    <a:p>
                      <a:r>
                        <a:rPr lang="en-US" dirty="0"/>
                        <a:t>-25</a:t>
                      </a:r>
                    </a:p>
                  </a:txBody>
                  <a:tcPr/>
                </a:tc>
                <a:tc>
                  <a:txBody>
                    <a:bodyPr/>
                    <a:lstStyle/>
                    <a:p>
                      <a:r>
                        <a:rPr lang="en-US" dirty="0"/>
                        <a:t>100</a:t>
                      </a:r>
                    </a:p>
                  </a:txBody>
                  <a:tcPr/>
                </a:tc>
                <a:tc>
                  <a:txBody>
                    <a:bodyPr/>
                    <a:lstStyle/>
                    <a:p>
                      <a:r>
                        <a:rPr lang="en-US" dirty="0"/>
                        <a:t>105, so return 100</a:t>
                      </a:r>
                    </a:p>
                  </a:txBody>
                  <a:tcPr/>
                </a:tc>
                <a:extLst>
                  <a:ext uri="{0D108BD9-81ED-4DB2-BD59-A6C34878D82A}">
                    <a16:rowId xmlns:a16="http://schemas.microsoft.com/office/drawing/2014/main" val="4218222016"/>
                  </a:ext>
                </a:extLst>
              </a:tr>
              <a:tr h="370840">
                <a:tc>
                  <a:txBody>
                    <a:bodyPr/>
                    <a:lstStyle/>
                    <a:p>
                      <a:r>
                        <a:rPr lang="en-US" dirty="0"/>
                        <a:t>OWN</a:t>
                      </a:r>
                    </a:p>
                  </a:txBody>
                  <a:tcPr/>
                </a:tc>
                <a:tc>
                  <a:txBody>
                    <a:bodyPr/>
                    <a:lstStyle/>
                    <a:p>
                      <a:r>
                        <a:rPr lang="en-US" dirty="0"/>
                        <a:t>-9</a:t>
                      </a:r>
                    </a:p>
                  </a:txBody>
                  <a:tcPr/>
                </a:tc>
                <a:tc>
                  <a:txBody>
                    <a:bodyPr/>
                    <a:lstStyle/>
                    <a:p>
                      <a:r>
                        <a:rPr lang="en-US" dirty="0"/>
                        <a:t>109</a:t>
                      </a:r>
                    </a:p>
                  </a:txBody>
                  <a:tcPr/>
                </a:tc>
                <a:tc>
                  <a:txBody>
                    <a:bodyPr/>
                    <a:lstStyle/>
                    <a:p>
                      <a:r>
                        <a:rPr lang="en-US" dirty="0"/>
                        <a:t>0</a:t>
                      </a:r>
                    </a:p>
                  </a:txBody>
                  <a:tcPr/>
                </a:tc>
                <a:tc>
                  <a:txBody>
                    <a:bodyPr/>
                    <a:lstStyle/>
                    <a:p>
                      <a:r>
                        <a:rPr lang="en-US" dirty="0"/>
                        <a:t>Longest run possible!</a:t>
                      </a:r>
                    </a:p>
                  </a:txBody>
                  <a:tcPr/>
                </a:tc>
                <a:extLst>
                  <a:ext uri="{0D108BD9-81ED-4DB2-BD59-A6C34878D82A}">
                    <a16:rowId xmlns:a16="http://schemas.microsoft.com/office/drawing/2014/main" val="3301807140"/>
                  </a:ext>
                </a:extLst>
              </a:tr>
              <a:tr h="370840">
                <a:tc>
                  <a:txBody>
                    <a:bodyPr/>
                    <a:lstStyle/>
                    <a:p>
                      <a:endParaRPr lang="en-US" dirty="0"/>
                    </a:p>
                  </a:txBody>
                  <a:tcPr/>
                </a:tc>
                <a:tc>
                  <a:txBody>
                    <a:bodyPr/>
                    <a:lstStyle/>
                    <a:p>
                      <a:r>
                        <a:rPr lang="en-US" dirty="0"/>
                        <a:t>20</a:t>
                      </a:r>
                    </a:p>
                  </a:txBody>
                  <a:tcPr/>
                </a:tc>
                <a:tc>
                  <a:txBody>
                    <a:bodyPr/>
                    <a:lstStyle/>
                    <a:p>
                      <a:r>
                        <a:rPr lang="en-US" dirty="0"/>
                        <a:t>10</a:t>
                      </a:r>
                    </a:p>
                  </a:txBody>
                  <a:tcPr/>
                </a:tc>
                <a:tc>
                  <a:txBody>
                    <a:bodyPr/>
                    <a:lstStyle/>
                    <a:p>
                      <a:r>
                        <a:rPr lang="en-US" dirty="0" err="1"/>
                        <a:t>ArgumentException</a:t>
                      </a:r>
                      <a:endParaRPr lang="en-US" dirty="0"/>
                    </a:p>
                  </a:txBody>
                  <a:tcPr/>
                </a:tc>
                <a:tc>
                  <a:txBody>
                    <a:bodyPr/>
                    <a:lstStyle/>
                    <a:p>
                      <a:r>
                        <a:rPr lang="en-US" dirty="0"/>
                        <a:t>Missing end</a:t>
                      </a:r>
                    </a:p>
                  </a:txBody>
                  <a:tcPr/>
                </a:tc>
                <a:extLst>
                  <a:ext uri="{0D108BD9-81ED-4DB2-BD59-A6C34878D82A}">
                    <a16:rowId xmlns:a16="http://schemas.microsoft.com/office/drawing/2014/main" val="249991600"/>
                  </a:ext>
                </a:extLst>
              </a:tr>
              <a:tr h="370840">
                <a:tc>
                  <a:txBody>
                    <a:bodyPr/>
                    <a:lstStyle/>
                    <a:p>
                      <a:r>
                        <a:rPr lang="en-US" dirty="0"/>
                        <a:t>OWN</a:t>
                      </a:r>
                    </a:p>
                  </a:txBody>
                  <a:tcPr/>
                </a:tc>
                <a:tc>
                  <a:txBody>
                    <a:bodyPr/>
                    <a:lstStyle/>
                    <a:p>
                      <a:r>
                        <a:rPr lang="en-US" dirty="0"/>
                        <a:t>51</a:t>
                      </a:r>
                    </a:p>
                  </a:txBody>
                  <a:tcPr/>
                </a:tc>
                <a:tc>
                  <a:txBody>
                    <a:bodyPr/>
                    <a:lstStyle/>
                    <a:p>
                      <a:r>
                        <a:rPr lang="en-US" dirty="0"/>
                        <a:t>10</a:t>
                      </a:r>
                    </a:p>
                  </a:txBody>
                  <a:tcPr/>
                </a:tc>
                <a:tc>
                  <a:txBody>
                    <a:bodyPr/>
                    <a:lstStyle/>
                    <a:p>
                      <a:r>
                        <a:rPr lang="en-US" dirty="0" err="1"/>
                        <a:t>ArgumentException</a:t>
                      </a:r>
                      <a:endParaRPr lang="en-US" dirty="0"/>
                    </a:p>
                  </a:txBody>
                  <a:tcPr/>
                </a:tc>
                <a:tc>
                  <a:txBody>
                    <a:bodyPr/>
                    <a:lstStyle/>
                    <a:p>
                      <a:r>
                        <a:rPr lang="en-US" dirty="0"/>
                        <a:t>51 is invalid</a:t>
                      </a:r>
                    </a:p>
                  </a:txBody>
                  <a:tcPr/>
                </a:tc>
                <a:extLst>
                  <a:ext uri="{0D108BD9-81ED-4DB2-BD59-A6C34878D82A}">
                    <a16:rowId xmlns:a16="http://schemas.microsoft.com/office/drawing/2014/main" val="3293991722"/>
                  </a:ext>
                </a:extLst>
              </a:tr>
              <a:tr h="370840">
                <a:tc>
                  <a:txBody>
                    <a:bodyPr/>
                    <a:lstStyle/>
                    <a:p>
                      <a:r>
                        <a:rPr lang="en-US" dirty="0"/>
                        <a:t>OWN</a:t>
                      </a:r>
                    </a:p>
                  </a:txBody>
                  <a:tcPr/>
                </a:tc>
                <a:tc>
                  <a:txBody>
                    <a:bodyPr/>
                    <a:lstStyle/>
                    <a:p>
                      <a:r>
                        <a:rPr lang="en-US" dirty="0"/>
                        <a:t>-10</a:t>
                      </a:r>
                    </a:p>
                  </a:txBody>
                  <a:tcPr/>
                </a:tc>
                <a:tc>
                  <a:txBody>
                    <a:bodyPr/>
                    <a:lstStyle/>
                    <a:p>
                      <a:r>
                        <a:rPr lang="en-US" dirty="0"/>
                        <a:t>10</a:t>
                      </a:r>
                    </a:p>
                  </a:txBody>
                  <a:tcPr/>
                </a:tc>
                <a:tc>
                  <a:txBody>
                    <a:bodyPr/>
                    <a:lstStyle/>
                    <a:p>
                      <a:r>
                        <a:rPr lang="en-US" dirty="0" err="1"/>
                        <a:t>ArgumentException</a:t>
                      </a:r>
                      <a:endParaRPr lang="en-US" dirty="0"/>
                    </a:p>
                  </a:txBody>
                  <a:tcPr/>
                </a:tc>
                <a:tc>
                  <a:txBody>
                    <a:bodyPr/>
                    <a:lstStyle/>
                    <a:p>
                      <a:r>
                        <a:rPr lang="en-US" dirty="0"/>
                        <a:t>-10 is invalid</a:t>
                      </a:r>
                    </a:p>
                  </a:txBody>
                  <a:tcPr/>
                </a:tc>
                <a:extLst>
                  <a:ext uri="{0D108BD9-81ED-4DB2-BD59-A6C34878D82A}">
                    <a16:rowId xmlns:a16="http://schemas.microsoft.com/office/drawing/2014/main" val="1350471867"/>
                  </a:ext>
                </a:extLst>
              </a:tr>
              <a:tr h="370840">
                <a:tc>
                  <a:txBody>
                    <a:bodyPr/>
                    <a:lstStyle/>
                    <a:p>
                      <a:r>
                        <a:rPr lang="en-US" dirty="0"/>
                        <a:t>OPP</a:t>
                      </a:r>
                    </a:p>
                  </a:txBody>
                  <a:tcPr/>
                </a:tc>
                <a:tc>
                  <a:txBody>
                    <a:bodyPr/>
                    <a:lstStyle/>
                    <a:p>
                      <a:r>
                        <a:rPr lang="en-US" dirty="0"/>
                        <a:t>-1</a:t>
                      </a:r>
                    </a:p>
                  </a:txBody>
                  <a:tcPr/>
                </a:tc>
                <a:tc>
                  <a:txBody>
                    <a:bodyPr/>
                    <a:lstStyle/>
                    <a:p>
                      <a:r>
                        <a:rPr lang="en-US" dirty="0"/>
                        <a:t>10</a:t>
                      </a:r>
                    </a:p>
                  </a:txBody>
                  <a:tcPr/>
                </a:tc>
                <a:tc>
                  <a:txBody>
                    <a:bodyPr/>
                    <a:lstStyle/>
                    <a:p>
                      <a:r>
                        <a:rPr lang="en-US" dirty="0" err="1"/>
                        <a:t>ArgumentException</a:t>
                      </a:r>
                      <a:endParaRPr lang="en-US" dirty="0"/>
                    </a:p>
                  </a:txBody>
                  <a:tcPr/>
                </a:tc>
                <a:tc>
                  <a:txBody>
                    <a:bodyPr/>
                    <a:lstStyle/>
                    <a:p>
                      <a:r>
                        <a:rPr lang="en-US" dirty="0"/>
                        <a:t>-1 is invalid for OPP</a:t>
                      </a:r>
                    </a:p>
                  </a:txBody>
                  <a:tcPr/>
                </a:tc>
                <a:extLst>
                  <a:ext uri="{0D108BD9-81ED-4DB2-BD59-A6C34878D82A}">
                    <a16:rowId xmlns:a16="http://schemas.microsoft.com/office/drawing/2014/main" val="3683822741"/>
                  </a:ext>
                </a:extLst>
              </a:tr>
              <a:tr h="370840">
                <a:tc>
                  <a:txBody>
                    <a:bodyPr/>
                    <a:lstStyle/>
                    <a:p>
                      <a:r>
                        <a:rPr lang="en-US" dirty="0"/>
                        <a:t>OPP</a:t>
                      </a:r>
                    </a:p>
                  </a:txBody>
                  <a:tcPr/>
                </a:tc>
                <a:tc>
                  <a:txBody>
                    <a:bodyPr/>
                    <a:lstStyle/>
                    <a:p>
                      <a:r>
                        <a:rPr lang="en-US" dirty="0"/>
                        <a:t>1</a:t>
                      </a:r>
                    </a:p>
                  </a:txBody>
                  <a:tcPr/>
                </a:tc>
                <a:tc>
                  <a:txBody>
                    <a:bodyPr/>
                    <a:lstStyle/>
                    <a:p>
                      <a:r>
                        <a:rPr lang="en-US" dirty="0"/>
                        <a:t>11</a:t>
                      </a:r>
                    </a:p>
                  </a:txBody>
                  <a:tcPr/>
                </a:tc>
                <a:tc>
                  <a:txBody>
                    <a:bodyPr/>
                    <a:lstStyle/>
                    <a:p>
                      <a:r>
                        <a:rPr lang="en-US" dirty="0" err="1"/>
                        <a:t>ApplicationException</a:t>
                      </a:r>
                      <a:endParaRPr lang="en-US" dirty="0"/>
                    </a:p>
                  </a:txBody>
                  <a:tcPr/>
                </a:tc>
                <a:tc>
                  <a:txBody>
                    <a:bodyPr/>
                    <a:lstStyle/>
                    <a:p>
                      <a:r>
                        <a:rPr lang="en-US" dirty="0"/>
                        <a:t>Returns -10.  Invalid.</a:t>
                      </a:r>
                    </a:p>
                  </a:txBody>
                  <a:tcPr/>
                </a:tc>
                <a:extLst>
                  <a:ext uri="{0D108BD9-81ED-4DB2-BD59-A6C34878D82A}">
                    <a16:rowId xmlns:a16="http://schemas.microsoft.com/office/drawing/2014/main" val="2919515439"/>
                  </a:ext>
                </a:extLst>
              </a:tr>
              <a:tr h="370840">
                <a:tc>
                  <a:txBody>
                    <a:bodyPr/>
                    <a:lstStyle/>
                    <a:p>
                      <a:r>
                        <a:rPr lang="en-US" dirty="0"/>
                        <a:t>OWN</a:t>
                      </a:r>
                    </a:p>
                  </a:txBody>
                  <a:tcPr/>
                </a:tc>
                <a:tc>
                  <a:txBody>
                    <a:bodyPr/>
                    <a:lstStyle/>
                    <a:p>
                      <a:r>
                        <a:rPr lang="en-US" dirty="0"/>
                        <a:t>15</a:t>
                      </a:r>
                    </a:p>
                  </a:txBody>
                  <a:tcPr/>
                </a:tc>
                <a:tc>
                  <a:txBody>
                    <a:bodyPr/>
                    <a:lstStyle/>
                    <a:p>
                      <a:r>
                        <a:rPr lang="en-US" dirty="0"/>
                        <a:t>109</a:t>
                      </a:r>
                    </a:p>
                  </a:txBody>
                  <a:tcPr/>
                </a:tc>
                <a:tc>
                  <a:txBody>
                    <a:bodyPr/>
                    <a:lstStyle/>
                    <a:p>
                      <a:r>
                        <a:rPr lang="en-US" dirty="0" err="1"/>
                        <a:t>ApplicationException</a:t>
                      </a:r>
                      <a:endParaRPr lang="en-US" dirty="0"/>
                    </a:p>
                  </a:txBody>
                  <a:tcPr/>
                </a:tc>
                <a:tc>
                  <a:txBody>
                    <a:bodyPr/>
                    <a:lstStyle/>
                    <a:p>
                      <a:r>
                        <a:rPr lang="en-US" dirty="0"/>
                        <a:t>Returns 124.  Invalid.</a:t>
                      </a:r>
                    </a:p>
                  </a:txBody>
                  <a:tcPr/>
                </a:tc>
                <a:extLst>
                  <a:ext uri="{0D108BD9-81ED-4DB2-BD59-A6C34878D82A}">
                    <a16:rowId xmlns:a16="http://schemas.microsoft.com/office/drawing/2014/main" val="2327274778"/>
                  </a:ext>
                </a:extLst>
              </a:tr>
            </a:tbl>
          </a:graphicData>
        </a:graphic>
      </p:graphicFrame>
    </p:spTree>
    <p:extLst>
      <p:ext uri="{BB962C8B-B14F-4D97-AF65-F5344CB8AC3E}">
        <p14:creationId xmlns:p14="http://schemas.microsoft.com/office/powerpoint/2010/main" val="103651434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82A89A-D959-4C69-BA0F-50F89279DE83}"/>
              </a:ext>
            </a:extLst>
          </p:cNvPr>
          <p:cNvSpPr>
            <a:spLocks noGrp="1"/>
          </p:cNvSpPr>
          <p:nvPr>
            <p:ph type="title"/>
          </p:nvPr>
        </p:nvSpPr>
        <p:spPr>
          <a:xfrm>
            <a:off x="687238" y="2333625"/>
            <a:ext cx="10515600" cy="1325563"/>
          </a:xfrm>
        </p:spPr>
        <p:txBody>
          <a:bodyPr/>
          <a:lstStyle/>
          <a:p>
            <a:r>
              <a:rPr lang="en-US" dirty="0" err="1"/>
              <a:t>DistanceToGoal</a:t>
            </a:r>
            <a:r>
              <a:rPr lang="en-US" dirty="0"/>
              <a:t> tests</a:t>
            </a:r>
          </a:p>
        </p:txBody>
      </p:sp>
    </p:spTree>
    <p:extLst>
      <p:ext uri="{BB962C8B-B14F-4D97-AF65-F5344CB8AC3E}">
        <p14:creationId xmlns:p14="http://schemas.microsoft.com/office/powerpoint/2010/main" val="387576668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D0AC8362-0409-44B3-B449-A5F22AEEF86A}"/>
              </a:ext>
            </a:extLst>
          </p:cNvPr>
          <p:cNvGraphicFramePr/>
          <p:nvPr/>
        </p:nvGraphicFramePr>
        <p:xfrm>
          <a:off x="2610757" y="1690688"/>
          <a:ext cx="6970486" cy="44476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FE8E3FB9-7DCA-4316-80E7-B4191D865A17}"/>
              </a:ext>
            </a:extLst>
          </p:cNvPr>
          <p:cNvSpPr/>
          <p:nvPr/>
        </p:nvSpPr>
        <p:spPr>
          <a:xfrm>
            <a:off x="5847644" y="3657600"/>
            <a:ext cx="3556000" cy="30944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8C02606-CBE8-4855-BB4F-C0C9D04821F7}"/>
              </a:ext>
            </a:extLst>
          </p:cNvPr>
          <p:cNvSpPr/>
          <p:nvPr/>
        </p:nvSpPr>
        <p:spPr>
          <a:xfrm>
            <a:off x="6649156" y="3567288"/>
            <a:ext cx="914400"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42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graphicEl>
                                              <a:dgm id="{B3AE03F5-295B-4D97-9176-C05C4A8293DE}"/>
                                            </p:graphicEl>
                                          </p:spTgt>
                                        </p:tgtEl>
                                        <p:attrNameLst>
                                          <p:attrName>style.visibility</p:attrName>
                                        </p:attrNameLst>
                                      </p:cBhvr>
                                      <p:to>
                                        <p:strVal val="visible"/>
                                      </p:to>
                                    </p:set>
                                    <p:animEffect transition="in" filter="fade">
                                      <p:cBhvr>
                                        <p:cTn id="7" dur="500"/>
                                        <p:tgtEl>
                                          <p:spTgt spid="3">
                                            <p:graphicEl>
                                              <a:dgm id="{B3AE03F5-295B-4D97-9176-C05C4A8293DE}"/>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graphicEl>
                                              <a:dgm id="{577977CE-FA06-4406-8C0A-D3F37B60187F}"/>
                                            </p:graphicEl>
                                          </p:spTgt>
                                        </p:tgtEl>
                                        <p:attrNameLst>
                                          <p:attrName>style.visibility</p:attrName>
                                        </p:attrNameLst>
                                      </p:cBhvr>
                                      <p:to>
                                        <p:strVal val="visible"/>
                                      </p:to>
                                    </p:set>
                                    <p:animEffect transition="in" filter="fade">
                                      <p:cBhvr>
                                        <p:cTn id="11" dur="500"/>
                                        <p:tgtEl>
                                          <p:spTgt spid="3">
                                            <p:graphicEl>
                                              <a:dgm id="{577977CE-FA06-4406-8C0A-D3F37B60187F}"/>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1" nodeType="clickEffect">
                                  <p:stCondLst>
                                    <p:cond delay="0"/>
                                  </p:stCondLst>
                                  <p:childTnLst>
                                    <p:set>
                                      <p:cBhvr>
                                        <p:cTn id="15" dur="1" fill="hold">
                                          <p:stCondLst>
                                            <p:cond delay="0"/>
                                          </p:stCondLst>
                                        </p:cTn>
                                        <p:tgtEl>
                                          <p:spTgt spid="3">
                                            <p:graphicEl>
                                              <a:dgm id="{B85CA444-8D0B-4CD2-A186-6BFBB4A5637D}"/>
                                            </p:graphicEl>
                                          </p:spTgt>
                                        </p:tgtEl>
                                        <p:attrNameLst>
                                          <p:attrName>style.visibility</p:attrName>
                                        </p:attrNameLst>
                                      </p:cBhvr>
                                      <p:to>
                                        <p:strVal val="visible"/>
                                      </p:to>
                                    </p:set>
                                    <p:animEffect transition="in" filter="fade">
                                      <p:cBhvr>
                                        <p:cTn id="16" dur="500"/>
                                        <p:tgtEl>
                                          <p:spTgt spid="3">
                                            <p:graphicEl>
                                              <a:dgm id="{B85CA444-8D0B-4CD2-A186-6BFBB4A5637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Graphic spid="3" grpId="1" uiExpand="1">
        <p:bldSub>
          <a:bldDgm bld="one"/>
        </p:bldSub>
      </p:bldGraphic>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F37B5-E659-4B72-A38F-3A7FB7282240}"/>
              </a:ext>
            </a:extLst>
          </p:cNvPr>
          <p:cNvSpPr>
            <a:spLocks noGrp="1"/>
          </p:cNvSpPr>
          <p:nvPr>
            <p:ph type="title"/>
          </p:nvPr>
        </p:nvSpPr>
        <p:spPr/>
        <p:txBody>
          <a:bodyPr/>
          <a:lstStyle/>
          <a:p>
            <a:r>
              <a:rPr lang="en-US" dirty="0" err="1"/>
              <a:t>DistanceToGoal</a:t>
            </a:r>
            <a:r>
              <a:rPr lang="en-US" dirty="0"/>
              <a:t> Implementation</a:t>
            </a:r>
          </a:p>
        </p:txBody>
      </p:sp>
    </p:spTree>
    <p:extLst>
      <p:ext uri="{BB962C8B-B14F-4D97-AF65-F5344CB8AC3E}">
        <p14:creationId xmlns:p14="http://schemas.microsoft.com/office/powerpoint/2010/main" val="32491126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D0AC8362-0409-44B3-B449-A5F22AEEF86A}"/>
              </a:ext>
            </a:extLst>
          </p:cNvPr>
          <p:cNvGraphicFramePr/>
          <p:nvPr/>
        </p:nvGraphicFramePr>
        <p:xfrm>
          <a:off x="2610757" y="1690688"/>
          <a:ext cx="6970486" cy="44476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a:extLst>
              <a:ext uri="{FF2B5EF4-FFF2-40B4-BE49-F238E27FC236}">
                <a16:creationId xmlns:a16="http://schemas.microsoft.com/office/drawing/2014/main" id="{224E8095-2316-48BF-BEB1-595B9E101BFB}"/>
              </a:ext>
            </a:extLst>
          </p:cNvPr>
          <p:cNvSpPr/>
          <p:nvPr/>
        </p:nvSpPr>
        <p:spPr>
          <a:xfrm>
            <a:off x="2765778" y="3657600"/>
            <a:ext cx="3680178" cy="30944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4190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B85CA444-8D0B-4CD2-A186-6BFBB4A5637D}"/>
                                            </p:graphicEl>
                                          </p:spTgt>
                                        </p:tgtEl>
                                        <p:attrNameLst>
                                          <p:attrName>style.visibility</p:attrName>
                                        </p:attrNameLst>
                                      </p:cBhvr>
                                      <p:to>
                                        <p:strVal val="visible"/>
                                      </p:to>
                                    </p:set>
                                    <p:animEffect transition="in" filter="fade">
                                      <p:cBhvr>
                                        <p:cTn id="7" dur="500"/>
                                        <p:tgtEl>
                                          <p:spTgt spid="3">
                                            <p:graphicEl>
                                              <a:dgm id="{B85CA444-8D0B-4CD2-A186-6BFBB4A5637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5BE5635C-DD69-422F-916F-91B582A4CAF6}"/>
                                            </p:graphicEl>
                                          </p:spTgt>
                                        </p:tgtEl>
                                        <p:attrNameLst>
                                          <p:attrName>style.visibility</p:attrName>
                                        </p:attrNameLst>
                                      </p:cBhvr>
                                      <p:to>
                                        <p:strVal val="visible"/>
                                      </p:to>
                                    </p:set>
                                    <p:animEffect transition="in" filter="fade">
                                      <p:cBhvr>
                                        <p:cTn id="12" dur="500"/>
                                        <p:tgtEl>
                                          <p:spTgt spid="3">
                                            <p:graphicEl>
                                              <a:dgm id="{5BE5635C-DD69-422F-916F-91B582A4CAF6}"/>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graphicEl>
                                              <a:dgm id="{27EB4F24-AA43-4FA5-8959-33687DAFBAF0}"/>
                                            </p:graphicEl>
                                          </p:spTgt>
                                        </p:tgtEl>
                                        <p:attrNameLst>
                                          <p:attrName>style.visibility</p:attrName>
                                        </p:attrNameLst>
                                      </p:cBhvr>
                                      <p:to>
                                        <p:strVal val="visible"/>
                                      </p:to>
                                    </p:set>
                                    <p:animEffect transition="in" filter="fade">
                                      <p:cBhvr>
                                        <p:cTn id="15" dur="500"/>
                                        <p:tgtEl>
                                          <p:spTgt spid="3">
                                            <p:graphicEl>
                                              <a:dgm id="{27EB4F24-AA43-4FA5-8959-33687DAFBAF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Validation &amp; Verification (</a:t>
            </a:r>
            <a:r>
              <a:rPr lang="en-US" sz="3200" dirty="0"/>
              <a:t>IEEE-STD-610</a:t>
            </a:r>
            <a:r>
              <a:rPr lang="en-US" dirty="0"/>
              <a:t>)</a:t>
            </a:r>
          </a:p>
        </p:txBody>
      </p:sp>
      <p:sp>
        <p:nvSpPr>
          <p:cNvPr id="3" name="Content Placeholder 2"/>
          <p:cNvSpPr>
            <a:spLocks noGrp="1"/>
          </p:cNvSpPr>
          <p:nvPr>
            <p:ph idx="1"/>
          </p:nvPr>
        </p:nvSpPr>
        <p:spPr>
          <a:solidFill>
            <a:schemeClr val="bg1"/>
          </a:solidFill>
          <a:effectLst/>
        </p:spPr>
        <p:txBody>
          <a:bodyPr/>
          <a:lstStyle/>
          <a:p>
            <a:r>
              <a:rPr lang="en-US" b="1" dirty="0">
                <a:solidFill>
                  <a:schemeClr val="accent1"/>
                </a:solidFill>
              </a:rPr>
              <a:t>Validation</a:t>
            </a:r>
            <a:r>
              <a:rPr lang="en-US" dirty="0"/>
              <a:t>: The process of evaluating software at the end of software development  to ensure compliance with intended usage</a:t>
            </a:r>
          </a:p>
          <a:p>
            <a:pPr lvl="1"/>
            <a:endParaRPr lang="en-US" dirty="0"/>
          </a:p>
          <a:p>
            <a:r>
              <a:rPr lang="en-US" b="1" dirty="0">
                <a:solidFill>
                  <a:schemeClr val="accent1"/>
                </a:solidFill>
              </a:rPr>
              <a:t>Verification</a:t>
            </a:r>
            <a:r>
              <a:rPr lang="en-US" dirty="0"/>
              <a:t>: The process of determining whether the products of a given phase of the software development process fulfill the requirements established during the previous phase</a:t>
            </a:r>
          </a:p>
          <a:p>
            <a:pPr lvl="1"/>
            <a:endParaRPr lang="en-US" dirty="0"/>
          </a:p>
          <a:p>
            <a:pPr lvl="1"/>
            <a:endParaRPr lang="en-US" dirty="0"/>
          </a:p>
          <a:p>
            <a:pPr algn="ctr">
              <a:buNone/>
            </a:pPr>
            <a:r>
              <a:rPr lang="en-US" b="1" dirty="0">
                <a:solidFill>
                  <a:schemeClr val="tx2"/>
                </a:solidFill>
              </a:rPr>
              <a:t>IV&amp;V:</a:t>
            </a:r>
            <a:r>
              <a:rPr lang="en-US" dirty="0">
                <a:solidFill>
                  <a:schemeClr val="tx2"/>
                </a:solidFill>
              </a:rPr>
              <a:t> “</a:t>
            </a:r>
            <a:r>
              <a:rPr lang="en-US" b="1" dirty="0">
                <a:solidFill>
                  <a:schemeClr val="tx2"/>
                </a:solidFill>
              </a:rPr>
              <a:t>independent </a:t>
            </a:r>
            <a:r>
              <a:rPr lang="en-US" dirty="0">
                <a:solidFill>
                  <a:schemeClr val="tx2"/>
                </a:solidFill>
              </a:rPr>
              <a:t>verification and validation”</a:t>
            </a:r>
          </a:p>
        </p:txBody>
      </p:sp>
      <p:sp>
        <p:nvSpPr>
          <p:cNvPr id="4" name="Date Placeholder 3"/>
          <p:cNvSpPr>
            <a:spLocks noGrp="1"/>
          </p:cNvSpPr>
          <p:nvPr>
            <p:ph type="dt" sz="half" idx="10"/>
          </p:nvPr>
        </p:nvSpPr>
        <p:spPr/>
        <p:txBody>
          <a:bodyPr/>
          <a:lstStyle/>
          <a:p>
            <a:pPr>
              <a:defRPr/>
            </a:pPr>
            <a:r>
              <a:rPr lang="en-US"/>
              <a:t>Introduction to Software Testing, Edition 2  (Ch 1)</a:t>
            </a:r>
            <a:endParaRPr lang="en-US" u="sng"/>
          </a:p>
        </p:txBody>
      </p:sp>
      <p:sp>
        <p:nvSpPr>
          <p:cNvPr id="5" name="Footer Placeholder 4"/>
          <p:cNvSpPr>
            <a:spLocks noGrp="1"/>
          </p:cNvSpPr>
          <p:nvPr>
            <p:ph type="ftr" sz="quarter" idx="11"/>
          </p:nvPr>
        </p:nvSpPr>
        <p:spPr/>
        <p:txBody>
          <a:bodyPr/>
          <a:lstStyle/>
          <a:p>
            <a:pPr>
              <a:defRPr/>
            </a:pPr>
            <a:r>
              <a:rPr lang="en-US"/>
              <a:t>© Ammann &amp; Offutt</a:t>
            </a:r>
          </a:p>
        </p:txBody>
      </p:sp>
      <p:sp>
        <p:nvSpPr>
          <p:cNvPr id="6" name="Slide Number Placeholder 5"/>
          <p:cNvSpPr>
            <a:spLocks noGrp="1"/>
          </p:cNvSpPr>
          <p:nvPr>
            <p:ph type="sldNum" sz="quarter" idx="12"/>
          </p:nvPr>
        </p:nvSpPr>
        <p:spPr/>
        <p:txBody>
          <a:bodyPr/>
          <a:lstStyle/>
          <a:p>
            <a:pPr>
              <a:defRPr/>
            </a:pPr>
            <a:fld id="{7F4B1FAA-A740-404F-BBC5-7C153B666279}" type="slidenum">
              <a:rPr lang="en-US" smtClean="0"/>
              <a:pPr>
                <a:defRPr/>
              </a:pPr>
              <a:t>15</a:t>
            </a:fld>
            <a:endParaRPr lang="en-US"/>
          </a:p>
        </p:txBody>
      </p:sp>
    </p:spTree>
    <p:extLst>
      <p:ext uri="{BB962C8B-B14F-4D97-AF65-F5344CB8AC3E}">
        <p14:creationId xmlns:p14="http://schemas.microsoft.com/office/powerpoint/2010/main" val="162395441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F37B5-E659-4B72-A38F-3A7FB7282240}"/>
              </a:ext>
            </a:extLst>
          </p:cNvPr>
          <p:cNvSpPr>
            <a:spLocks noGrp="1"/>
          </p:cNvSpPr>
          <p:nvPr>
            <p:ph type="title"/>
          </p:nvPr>
        </p:nvSpPr>
        <p:spPr/>
        <p:txBody>
          <a:bodyPr/>
          <a:lstStyle/>
          <a:p>
            <a:r>
              <a:rPr lang="en-US" dirty="0" err="1"/>
              <a:t>DistanceToGoal</a:t>
            </a:r>
            <a:r>
              <a:rPr lang="en-US" dirty="0"/>
              <a:t> Refactor</a:t>
            </a:r>
          </a:p>
        </p:txBody>
      </p:sp>
    </p:spTree>
    <p:extLst>
      <p:ext uri="{BB962C8B-B14F-4D97-AF65-F5344CB8AC3E}">
        <p14:creationId xmlns:p14="http://schemas.microsoft.com/office/powerpoint/2010/main" val="306090787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D0AC8362-0409-44B3-B449-A5F22AEEF86A}"/>
              </a:ext>
            </a:extLst>
          </p:cNvPr>
          <p:cNvGraphicFramePr/>
          <p:nvPr/>
        </p:nvGraphicFramePr>
        <p:xfrm>
          <a:off x="2610757" y="1690688"/>
          <a:ext cx="6970486" cy="44476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ED80BA4B-B15B-4820-9D19-783D0CE87E7E}"/>
              </a:ext>
            </a:extLst>
          </p:cNvPr>
          <p:cNvSpPr/>
          <p:nvPr/>
        </p:nvSpPr>
        <p:spPr>
          <a:xfrm>
            <a:off x="4831645" y="3612444"/>
            <a:ext cx="914400" cy="5305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BB23C0D-FD06-4162-8D9D-F19656480016}"/>
              </a:ext>
            </a:extLst>
          </p:cNvPr>
          <p:cNvSpPr/>
          <p:nvPr/>
        </p:nvSpPr>
        <p:spPr>
          <a:xfrm>
            <a:off x="5181600" y="3764844"/>
            <a:ext cx="914400" cy="5305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0C89AFC-E146-4BC3-B3F8-D991625AD74E}"/>
              </a:ext>
            </a:extLst>
          </p:cNvPr>
          <p:cNvSpPr/>
          <p:nvPr/>
        </p:nvSpPr>
        <p:spPr>
          <a:xfrm>
            <a:off x="2777067" y="1048607"/>
            <a:ext cx="6637866" cy="30944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7191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B85CA444-8D0B-4CD2-A186-6BFBB4A5637D}"/>
                                            </p:graphicEl>
                                          </p:spTgt>
                                        </p:tgtEl>
                                        <p:attrNameLst>
                                          <p:attrName>style.visibility</p:attrName>
                                        </p:attrNameLst>
                                      </p:cBhvr>
                                      <p:to>
                                        <p:strVal val="visible"/>
                                      </p:to>
                                    </p:set>
                                    <p:animEffect transition="in" filter="fade">
                                      <p:cBhvr>
                                        <p:cTn id="7" dur="500"/>
                                        <p:tgtEl>
                                          <p:spTgt spid="3">
                                            <p:graphicEl>
                                              <a:dgm id="{B85CA444-8D0B-4CD2-A186-6BFBB4A5637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5BE5635C-DD69-422F-916F-91B582A4CAF6}"/>
                                            </p:graphicEl>
                                          </p:spTgt>
                                        </p:tgtEl>
                                        <p:attrNameLst>
                                          <p:attrName>style.visibility</p:attrName>
                                        </p:attrNameLst>
                                      </p:cBhvr>
                                      <p:to>
                                        <p:strVal val="visible"/>
                                      </p:to>
                                    </p:set>
                                    <p:animEffect transition="in" filter="fade">
                                      <p:cBhvr>
                                        <p:cTn id="12" dur="500"/>
                                        <p:tgtEl>
                                          <p:spTgt spid="3">
                                            <p:graphicEl>
                                              <a:dgm id="{5BE5635C-DD69-422F-916F-91B582A4CAF6}"/>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graphicEl>
                                              <a:dgm id="{27EB4F24-AA43-4FA5-8959-33687DAFBAF0}"/>
                                            </p:graphicEl>
                                          </p:spTgt>
                                        </p:tgtEl>
                                        <p:attrNameLst>
                                          <p:attrName>style.visibility</p:attrName>
                                        </p:attrNameLst>
                                      </p:cBhvr>
                                      <p:to>
                                        <p:strVal val="visible"/>
                                      </p:to>
                                    </p:set>
                                    <p:animEffect transition="in" filter="fade">
                                      <p:cBhvr>
                                        <p:cTn id="15" dur="500"/>
                                        <p:tgtEl>
                                          <p:spTgt spid="3">
                                            <p:graphicEl>
                                              <a:dgm id="{27EB4F24-AA43-4FA5-8959-33687DAFBAF0}"/>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graphicEl>
                                              <a:dgm id="{B4029F4C-8A8E-41CB-B489-9E50E54213BE}"/>
                                            </p:graphicEl>
                                          </p:spTgt>
                                        </p:tgtEl>
                                        <p:attrNameLst>
                                          <p:attrName>style.visibility</p:attrName>
                                        </p:attrNameLst>
                                      </p:cBhvr>
                                      <p:to>
                                        <p:strVal val="visible"/>
                                      </p:to>
                                    </p:set>
                                    <p:animEffect transition="in" filter="fade">
                                      <p:cBhvr>
                                        <p:cTn id="20" dur="500"/>
                                        <p:tgtEl>
                                          <p:spTgt spid="3">
                                            <p:graphicEl>
                                              <a:dgm id="{B4029F4C-8A8E-41CB-B489-9E50E54213BE}"/>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graphicEl>
                                              <a:dgm id="{B3AE03F5-295B-4D97-9176-C05C4A8293DE}"/>
                                            </p:graphicEl>
                                          </p:spTgt>
                                        </p:tgtEl>
                                        <p:attrNameLst>
                                          <p:attrName>style.visibility</p:attrName>
                                        </p:attrNameLst>
                                      </p:cBhvr>
                                      <p:to>
                                        <p:strVal val="visible"/>
                                      </p:to>
                                    </p:set>
                                    <p:animEffect transition="in" filter="fade">
                                      <p:cBhvr>
                                        <p:cTn id="23" dur="500"/>
                                        <p:tgtEl>
                                          <p:spTgt spid="3">
                                            <p:graphicEl>
                                              <a:dgm id="{B3AE03F5-295B-4D97-9176-C05C4A8293DE}"/>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graphicEl>
                                              <a:dgm id="{577977CE-FA06-4406-8C0A-D3F37B60187F}"/>
                                            </p:graphicEl>
                                          </p:spTgt>
                                        </p:tgtEl>
                                        <p:attrNameLst>
                                          <p:attrName>style.visibility</p:attrName>
                                        </p:attrNameLst>
                                      </p:cBhvr>
                                      <p:to>
                                        <p:strVal val="visible"/>
                                      </p:to>
                                    </p:set>
                                    <p:animEffect transition="in" filter="fade">
                                      <p:cBhvr>
                                        <p:cTn id="26" dur="500"/>
                                        <p:tgtEl>
                                          <p:spTgt spid="3">
                                            <p:graphicEl>
                                              <a:dgm id="{577977CE-FA06-4406-8C0A-D3F37B60187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2873B7-E0C8-4E93-A8C5-8084C49321FA}"/>
              </a:ext>
            </a:extLst>
          </p:cNvPr>
          <p:cNvSpPr txBox="1"/>
          <p:nvPr/>
        </p:nvSpPr>
        <p:spPr>
          <a:xfrm>
            <a:off x="3245129" y="2062349"/>
            <a:ext cx="5701754" cy="830997"/>
          </a:xfrm>
          <a:prstGeom prst="rect">
            <a:avLst/>
          </a:prstGeom>
          <a:solidFill>
            <a:schemeClr val="bg1"/>
          </a:solidFill>
          <a:effectLst>
            <a:outerShdw blurRad="50800" dist="38100" dir="2700000" algn="tl" rotWithShape="0">
              <a:prstClr val="black">
                <a:alpha val="40000"/>
              </a:prstClr>
            </a:outerShdw>
          </a:effectLst>
        </p:spPr>
        <p:txBody>
          <a:bodyPr wrap="none" rtlCol="0">
            <a:spAutoFit/>
          </a:bodyPr>
          <a:lstStyle/>
          <a:p>
            <a:pPr algn="ctr"/>
            <a:r>
              <a:rPr lang="en-US" sz="4800" dirty="0">
                <a:solidFill>
                  <a:srgbClr val="002060"/>
                </a:solidFill>
              </a:rPr>
              <a:t>When to stop testing?</a:t>
            </a:r>
          </a:p>
        </p:txBody>
      </p:sp>
      <p:sp>
        <p:nvSpPr>
          <p:cNvPr id="7" name="TextBox 6">
            <a:extLst>
              <a:ext uri="{FF2B5EF4-FFF2-40B4-BE49-F238E27FC236}">
                <a16:creationId xmlns:a16="http://schemas.microsoft.com/office/drawing/2014/main" id="{8A27BCA9-2A40-4C70-A4CE-AFFF0DED224C}"/>
              </a:ext>
            </a:extLst>
          </p:cNvPr>
          <p:cNvSpPr txBox="1"/>
          <p:nvPr/>
        </p:nvSpPr>
        <p:spPr>
          <a:xfrm>
            <a:off x="1952413" y="4032662"/>
            <a:ext cx="8287205" cy="830997"/>
          </a:xfrm>
          <a:prstGeom prst="rect">
            <a:avLst/>
          </a:prstGeom>
          <a:solidFill>
            <a:srgbClr val="002060"/>
          </a:solidFill>
          <a:effectLst>
            <a:outerShdw blurRad="50800" dist="38100" dir="2700000" algn="tl" rotWithShape="0">
              <a:prstClr val="black">
                <a:alpha val="40000"/>
              </a:prstClr>
            </a:outerShdw>
          </a:effectLst>
        </p:spPr>
        <p:txBody>
          <a:bodyPr wrap="none" rtlCol="0">
            <a:spAutoFit/>
          </a:bodyPr>
          <a:lstStyle/>
          <a:p>
            <a:pPr algn="ctr"/>
            <a:r>
              <a:rPr lang="en-US" sz="4800" dirty="0">
                <a:solidFill>
                  <a:schemeClr val="bg1"/>
                </a:solidFill>
              </a:rPr>
              <a:t>Test until fear turns to boredom.</a:t>
            </a:r>
          </a:p>
        </p:txBody>
      </p:sp>
      <p:sp>
        <p:nvSpPr>
          <p:cNvPr id="3" name="TextBox 2">
            <a:extLst>
              <a:ext uri="{FF2B5EF4-FFF2-40B4-BE49-F238E27FC236}">
                <a16:creationId xmlns:a16="http://schemas.microsoft.com/office/drawing/2014/main" id="{B31EC696-BD68-4B8C-A21F-3E379FDA0988}"/>
              </a:ext>
            </a:extLst>
          </p:cNvPr>
          <p:cNvSpPr txBox="1"/>
          <p:nvPr/>
        </p:nvSpPr>
        <p:spPr>
          <a:xfrm>
            <a:off x="4060218" y="5431971"/>
            <a:ext cx="4071564" cy="461665"/>
          </a:xfrm>
          <a:prstGeom prst="rect">
            <a:avLst/>
          </a:prstGeom>
          <a:noFill/>
        </p:spPr>
        <p:txBody>
          <a:bodyPr wrap="none" rtlCol="0">
            <a:spAutoFit/>
          </a:bodyPr>
          <a:lstStyle/>
          <a:p>
            <a:r>
              <a:rPr lang="en-US" sz="2400" i="1" dirty="0"/>
              <a:t>…but code coverage helps, too.</a:t>
            </a:r>
          </a:p>
        </p:txBody>
      </p:sp>
    </p:spTree>
    <p:extLst>
      <p:ext uri="{BB962C8B-B14F-4D97-AF65-F5344CB8AC3E}">
        <p14:creationId xmlns:p14="http://schemas.microsoft.com/office/powerpoint/2010/main" val="3464449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26A62-29BE-4C15-B9A4-C0111B2F0762}"/>
              </a:ext>
            </a:extLst>
          </p:cNvPr>
          <p:cNvSpPr>
            <a:spLocks noGrp="1"/>
          </p:cNvSpPr>
          <p:nvPr>
            <p:ph type="title"/>
          </p:nvPr>
        </p:nvSpPr>
        <p:spPr/>
        <p:txBody>
          <a:bodyPr/>
          <a:lstStyle/>
          <a:p>
            <a:r>
              <a:rPr lang="en-US" dirty="0"/>
              <a:t>Potpourri on TDD</a:t>
            </a:r>
          </a:p>
        </p:txBody>
      </p:sp>
      <p:sp>
        <p:nvSpPr>
          <p:cNvPr id="5" name="Content Placeholder 4">
            <a:extLst>
              <a:ext uri="{FF2B5EF4-FFF2-40B4-BE49-F238E27FC236}">
                <a16:creationId xmlns:a16="http://schemas.microsoft.com/office/drawing/2014/main" id="{2EB35AD8-D60D-4DCE-AE83-B721C63D7385}"/>
              </a:ext>
            </a:extLst>
          </p:cNvPr>
          <p:cNvSpPr>
            <a:spLocks noGrp="1"/>
          </p:cNvSpPr>
          <p:nvPr>
            <p:ph idx="1"/>
          </p:nvPr>
        </p:nvSpPr>
        <p:spPr/>
        <p:txBody>
          <a:bodyPr/>
          <a:lstStyle/>
          <a:p>
            <a:r>
              <a:rPr lang="en-US" dirty="0"/>
              <a:t>TDD is not the answer for everything (multi-threading, security options, complex configs, UX, etc.)</a:t>
            </a:r>
          </a:p>
          <a:p>
            <a:r>
              <a:rPr lang="en-US" dirty="0"/>
              <a:t>TDD is just a part of this complete (testing) breakfast</a:t>
            </a:r>
          </a:p>
          <a:p>
            <a:r>
              <a:rPr lang="en-US" dirty="0"/>
              <a:t>What about private methods?  Generally, test the public ones.</a:t>
            </a:r>
          </a:p>
          <a:p>
            <a:r>
              <a:rPr lang="en-US" dirty="0"/>
              <a:t>Tests should be able to run in any order; no dependencies</a:t>
            </a:r>
          </a:p>
        </p:txBody>
      </p:sp>
    </p:spTree>
    <p:extLst>
      <p:ext uri="{BB962C8B-B14F-4D97-AF65-F5344CB8AC3E}">
        <p14:creationId xmlns:p14="http://schemas.microsoft.com/office/powerpoint/2010/main" val="277914227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A3A19-552B-4082-9649-8276E0A59354}"/>
              </a:ext>
            </a:extLst>
          </p:cNvPr>
          <p:cNvSpPr>
            <a:spLocks noGrp="1"/>
          </p:cNvSpPr>
          <p:nvPr>
            <p:ph type="title"/>
          </p:nvPr>
        </p:nvSpPr>
        <p:spPr/>
        <p:txBody>
          <a:bodyPr/>
          <a:lstStyle/>
          <a:p>
            <a:r>
              <a:rPr lang="en-US" dirty="0"/>
              <a:t>More to come with </a:t>
            </a:r>
            <a:r>
              <a:rPr lang="en-US" b="1" dirty="0"/>
              <a:t>Test Doubles</a:t>
            </a:r>
            <a:r>
              <a:rPr lang="en-US" dirty="0"/>
              <a:t>:</a:t>
            </a:r>
            <a:br>
              <a:rPr lang="en-US" dirty="0"/>
            </a:br>
            <a:r>
              <a:rPr lang="en-US" dirty="0"/>
              <a:t>Mocks, Fakes, Stubs, Shims</a:t>
            </a:r>
          </a:p>
        </p:txBody>
      </p:sp>
      <p:sp>
        <p:nvSpPr>
          <p:cNvPr id="3" name="Content Placeholder 2">
            <a:extLst>
              <a:ext uri="{FF2B5EF4-FFF2-40B4-BE49-F238E27FC236}">
                <a16:creationId xmlns:a16="http://schemas.microsoft.com/office/drawing/2014/main" id="{9F651139-71D0-4DC9-AB25-37EFB0A4613C}"/>
              </a:ext>
            </a:extLst>
          </p:cNvPr>
          <p:cNvSpPr>
            <a:spLocks noGrp="1"/>
          </p:cNvSpPr>
          <p:nvPr>
            <p:ph idx="1"/>
          </p:nvPr>
        </p:nvSpPr>
        <p:spPr>
          <a:xfrm>
            <a:off x="838200" y="1919288"/>
            <a:ext cx="10515600" cy="3907973"/>
          </a:xfrm>
        </p:spPr>
        <p:txBody>
          <a:bodyPr>
            <a:normAutofit lnSpcReduction="10000"/>
          </a:bodyPr>
          <a:lstStyle/>
          <a:p>
            <a:r>
              <a:rPr lang="en-US" dirty="0"/>
              <a:t>Object doesn’t exist</a:t>
            </a:r>
          </a:p>
          <a:p>
            <a:r>
              <a:rPr lang="en-US" dirty="0"/>
              <a:t>Behavior is indeterminate</a:t>
            </a:r>
          </a:p>
          <a:p>
            <a:r>
              <a:rPr lang="en-US" dirty="0"/>
              <a:t>Human interaction-dependent</a:t>
            </a:r>
          </a:p>
          <a:p>
            <a:r>
              <a:rPr lang="en-US" dirty="0"/>
              <a:t>Hard to set up</a:t>
            </a:r>
          </a:p>
          <a:p>
            <a:r>
              <a:rPr lang="en-US" dirty="0"/>
              <a:t>Mimic external resources (database, network, etc.)</a:t>
            </a:r>
          </a:p>
          <a:p>
            <a:r>
              <a:rPr lang="en-US" dirty="0"/>
              <a:t>General test isolation</a:t>
            </a:r>
          </a:p>
          <a:p>
            <a:endParaRPr lang="en-US" dirty="0"/>
          </a:p>
          <a:p>
            <a:pPr marL="0" indent="0">
              <a:buNone/>
            </a:pPr>
            <a:r>
              <a:rPr lang="en-US" b="1" i="1" dirty="0"/>
              <a:t>We’ll experiment with these later</a:t>
            </a:r>
          </a:p>
          <a:p>
            <a:endParaRPr lang="en-US" dirty="0"/>
          </a:p>
          <a:p>
            <a:pPr marL="0" indent="0">
              <a:buNone/>
            </a:pPr>
            <a:endParaRPr lang="en-US" dirty="0"/>
          </a:p>
        </p:txBody>
      </p:sp>
    </p:spTree>
    <p:extLst>
      <p:ext uri="{BB962C8B-B14F-4D97-AF65-F5344CB8AC3E}">
        <p14:creationId xmlns:p14="http://schemas.microsoft.com/office/powerpoint/2010/main" val="420935540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ctr">
            <a:normAutofit/>
          </a:bodyPr>
          <a:lstStyle/>
          <a:p>
            <a:r>
              <a:rPr lang="en-US" b="1" dirty="0"/>
              <a:t>ISIT 324</a:t>
            </a:r>
            <a:br>
              <a:rPr lang="en-US" b="1" dirty="0"/>
            </a:br>
            <a:r>
              <a:rPr lang="en-US" dirty="0"/>
              <a:t>Software Testing</a:t>
            </a:r>
          </a:p>
        </p:txBody>
      </p:sp>
      <p:sp>
        <p:nvSpPr>
          <p:cNvPr id="3" name="Subtitle 2"/>
          <p:cNvSpPr>
            <a:spLocks noGrp="1"/>
          </p:cNvSpPr>
          <p:nvPr>
            <p:ph type="subTitle" idx="1"/>
          </p:nvPr>
        </p:nvSpPr>
        <p:spPr/>
        <p:txBody>
          <a:bodyPr/>
          <a:lstStyle/>
          <a:p>
            <a:r>
              <a:rPr lang="en-US" dirty="0"/>
              <a:t>2020.02.05</a:t>
            </a:r>
          </a:p>
          <a:p>
            <a:r>
              <a:rPr lang="en-US" dirty="0"/>
              <a:t>Fakes, Stubs, Shims, Mocks</a:t>
            </a:r>
          </a:p>
        </p:txBody>
      </p:sp>
    </p:spTree>
    <p:extLst>
      <p:ext uri="{BB962C8B-B14F-4D97-AF65-F5344CB8AC3E}">
        <p14:creationId xmlns:p14="http://schemas.microsoft.com/office/powerpoint/2010/main" val="357723530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things first…</a:t>
            </a:r>
          </a:p>
        </p:txBody>
      </p:sp>
      <p:sp>
        <p:nvSpPr>
          <p:cNvPr id="3" name="Content Placeholder 2"/>
          <p:cNvSpPr>
            <a:spLocks noGrp="1"/>
          </p:cNvSpPr>
          <p:nvPr>
            <p:ph idx="1"/>
          </p:nvPr>
        </p:nvSpPr>
        <p:spPr/>
        <p:txBody>
          <a:bodyPr>
            <a:normAutofit/>
          </a:bodyPr>
          <a:lstStyle/>
          <a:p>
            <a:r>
              <a:rPr lang="en-US" dirty="0"/>
              <a:t>A new software disaster!</a:t>
            </a:r>
          </a:p>
          <a:p>
            <a:pPr marL="457200" lvl="1" indent="0">
              <a:buNone/>
            </a:pPr>
            <a:r>
              <a:rPr lang="en-US" b="1" dirty="0">
                <a:latin typeface="Times New Roman" panose="02020603050405020304" pitchFamily="18" charset="0"/>
                <a:cs typeface="Times New Roman" panose="02020603050405020304" pitchFamily="18" charset="0"/>
              </a:rPr>
              <a:t>The big picture:</a:t>
            </a:r>
            <a:r>
              <a:rPr lang="en-US" dirty="0">
                <a:latin typeface="Times New Roman" panose="02020603050405020304" pitchFamily="18" charset="0"/>
                <a:cs typeface="Times New Roman" panose="02020603050405020304" pitchFamily="18" charset="0"/>
              </a:rPr>
              <a:t> Coding disasters have been with us as long as there's been software, and in the past they've led to </a:t>
            </a:r>
            <a:r>
              <a:rPr lang="en-US" dirty="0">
                <a:latin typeface="Times New Roman" panose="02020603050405020304" pitchFamily="18" charset="0"/>
                <a:cs typeface="Times New Roman" panose="02020603050405020304" pitchFamily="18" charset="0"/>
                <a:hlinkClick r:id="rId2"/>
              </a:rPr>
              <a:t>exploding space missions</a:t>
            </a:r>
            <a:r>
              <a:rPr lang="en-US" dirty="0">
                <a:latin typeface="Times New Roman" panose="02020603050405020304" pitchFamily="18" charset="0"/>
                <a:cs typeface="Times New Roman" panose="02020603050405020304" pitchFamily="18" charset="0"/>
              </a:rPr>
              <a:t> and </a:t>
            </a:r>
            <a:r>
              <a:rPr lang="en-US" dirty="0">
                <a:latin typeface="Times New Roman" panose="02020603050405020304" pitchFamily="18" charset="0"/>
                <a:cs typeface="Times New Roman" panose="02020603050405020304" pitchFamily="18" charset="0"/>
                <a:hlinkClick r:id="rId3"/>
              </a:rPr>
              <a:t>lethal doses of radiation</a:t>
            </a:r>
            <a:r>
              <a:rPr lang="en-US" dirty="0">
                <a:latin typeface="Times New Roman" panose="02020603050405020304" pitchFamily="18" charset="0"/>
                <a:cs typeface="Times New Roman" panose="02020603050405020304" pitchFamily="18" charset="0"/>
              </a:rPr>
              <a:t> for cancer patients. In this case, the failure of a new app, followed by long delays with a phone-reporting backup system, seems to have crippled the calendar-leading Iowa Democratic caucuses — adding a fresh element of instability to our troubled election system.</a:t>
            </a:r>
          </a:p>
          <a:p>
            <a:pPr marL="457200" lvl="1"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Axios</a:t>
            </a:r>
            <a:r>
              <a:rPr lang="en-US" dirty="0">
                <a:latin typeface="Times New Roman" panose="02020603050405020304" pitchFamily="18" charset="0"/>
                <a:cs typeface="Times New Roman" panose="02020603050405020304" pitchFamily="18" charset="0"/>
              </a:rPr>
              <a:t>, 2/4/2020: </a:t>
            </a:r>
            <a:r>
              <a:rPr lang="en-US" dirty="0">
                <a:hlinkClick r:id="rId4"/>
              </a:rPr>
              <a:t>Software disaster sinks Iowa caucus</a:t>
            </a:r>
            <a:endParaRPr lang="en-US"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07310925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 the Docket  </a:t>
            </a:r>
          </a:p>
        </p:txBody>
      </p:sp>
      <p:sp>
        <p:nvSpPr>
          <p:cNvPr id="3" name="Content Placeholder 2"/>
          <p:cNvSpPr>
            <a:spLocks noGrp="1"/>
          </p:cNvSpPr>
          <p:nvPr>
            <p:ph idx="1"/>
          </p:nvPr>
        </p:nvSpPr>
        <p:spPr/>
        <p:txBody>
          <a:bodyPr>
            <a:normAutofit lnSpcReduction="10000"/>
          </a:bodyPr>
          <a:lstStyle/>
          <a:p>
            <a:r>
              <a:rPr lang="en-US" dirty="0"/>
              <a:t>About the midterm</a:t>
            </a:r>
          </a:p>
          <a:p>
            <a:r>
              <a:rPr lang="en-US" dirty="0"/>
              <a:t>HW3 Post Mortem comments  + HW4 one-day amnesty</a:t>
            </a:r>
          </a:p>
          <a:p>
            <a:r>
              <a:rPr lang="en-US" dirty="0"/>
              <a:t>HW4 review</a:t>
            </a:r>
          </a:p>
          <a:p>
            <a:r>
              <a:rPr lang="en-US" dirty="0"/>
              <a:t>Closing remarks on TDD</a:t>
            </a:r>
          </a:p>
          <a:p>
            <a:r>
              <a:rPr lang="en-US" dirty="0"/>
              <a:t>Test Doubles: Principles</a:t>
            </a:r>
          </a:p>
          <a:p>
            <a:r>
              <a:rPr lang="en-US" dirty="0"/>
              <a:t>Shims ride-along (maybe…)</a:t>
            </a:r>
          </a:p>
          <a:p>
            <a:r>
              <a:rPr lang="en-US" dirty="0"/>
              <a:t>Stubs ride-along </a:t>
            </a:r>
          </a:p>
          <a:p>
            <a:r>
              <a:rPr lang="en-US" dirty="0"/>
              <a:t>Mock object (via </a:t>
            </a:r>
            <a:r>
              <a:rPr lang="en-US" dirty="0" err="1"/>
              <a:t>Moq</a:t>
            </a:r>
            <a:r>
              <a:rPr lang="en-US" dirty="0"/>
              <a:t>) ride-along</a:t>
            </a:r>
          </a:p>
          <a:p>
            <a:r>
              <a:rPr lang="en-US" dirty="0"/>
              <a:t>In-Class Discussion?</a:t>
            </a:r>
          </a:p>
          <a:p>
            <a:endParaRPr lang="en-US" dirty="0"/>
          </a:p>
          <a:p>
            <a:endParaRPr lang="en-US" dirty="0"/>
          </a:p>
          <a:p>
            <a:endParaRPr lang="en-US" dirty="0"/>
          </a:p>
        </p:txBody>
      </p:sp>
    </p:spTree>
    <p:extLst>
      <p:ext uri="{BB962C8B-B14F-4D97-AF65-F5344CB8AC3E}">
        <p14:creationId xmlns:p14="http://schemas.microsoft.com/office/powerpoint/2010/main" val="303536906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8E1F2-03BD-478F-AB80-5EB8EF996B24}"/>
              </a:ext>
            </a:extLst>
          </p:cNvPr>
          <p:cNvSpPr>
            <a:spLocks noGrp="1"/>
          </p:cNvSpPr>
          <p:nvPr>
            <p:ph type="title"/>
          </p:nvPr>
        </p:nvSpPr>
        <p:spPr/>
        <p:txBody>
          <a:bodyPr/>
          <a:lstStyle/>
          <a:p>
            <a:r>
              <a:rPr lang="en-US" dirty="0"/>
              <a:t>Midterm Notes</a:t>
            </a:r>
          </a:p>
        </p:txBody>
      </p:sp>
      <p:sp>
        <p:nvSpPr>
          <p:cNvPr id="3" name="Content Placeholder 2">
            <a:extLst>
              <a:ext uri="{FF2B5EF4-FFF2-40B4-BE49-F238E27FC236}">
                <a16:creationId xmlns:a16="http://schemas.microsoft.com/office/drawing/2014/main" id="{3EC6A721-6359-44DB-9FEA-B06B76A44F2C}"/>
              </a:ext>
            </a:extLst>
          </p:cNvPr>
          <p:cNvSpPr>
            <a:spLocks noGrp="1"/>
          </p:cNvSpPr>
          <p:nvPr>
            <p:ph idx="1"/>
          </p:nvPr>
        </p:nvSpPr>
        <p:spPr>
          <a:xfrm>
            <a:off x="838200" y="1690687"/>
            <a:ext cx="10515600" cy="5044963"/>
          </a:xfrm>
        </p:spPr>
        <p:txBody>
          <a:bodyPr>
            <a:normAutofit/>
          </a:bodyPr>
          <a:lstStyle/>
          <a:p>
            <a:r>
              <a:rPr lang="en-US" dirty="0"/>
              <a:t>In-Class test </a:t>
            </a:r>
            <a:r>
              <a:rPr lang="en-US" b="1" dirty="0"/>
              <a:t>next Wednesday, 2/12</a:t>
            </a:r>
          </a:p>
          <a:p>
            <a:pPr lvl="1"/>
            <a:r>
              <a:rPr lang="en-US" dirty="0"/>
              <a:t>Complete test in class for full credit</a:t>
            </a:r>
          </a:p>
          <a:p>
            <a:pPr lvl="1"/>
            <a:r>
              <a:rPr lang="en-US" dirty="0"/>
              <a:t>Turn in after class ends, receive 15% deduction</a:t>
            </a:r>
          </a:p>
          <a:p>
            <a:r>
              <a:rPr lang="en-US" dirty="0"/>
              <a:t>Covers everything through </a:t>
            </a:r>
            <a:r>
              <a:rPr lang="en-US" b="1" dirty="0"/>
              <a:t>Test-Driven Development</a:t>
            </a:r>
          </a:p>
          <a:p>
            <a:r>
              <a:rPr lang="en-US" dirty="0"/>
              <a:t>Use whatever resources you want except for live humans (in class or online!)</a:t>
            </a:r>
          </a:p>
          <a:p>
            <a:r>
              <a:rPr lang="en-US" b="1" dirty="0"/>
              <a:t>No submissions will be accepted after 2/12 at 11:59pm.</a:t>
            </a:r>
          </a:p>
          <a:p>
            <a:r>
              <a:rPr lang="en-US" dirty="0"/>
              <a:t>Format of test:</a:t>
            </a:r>
          </a:p>
          <a:p>
            <a:pPr lvl="1"/>
            <a:r>
              <a:rPr lang="en-US" dirty="0"/>
              <a:t>12 questions.  </a:t>
            </a:r>
          </a:p>
          <a:p>
            <a:pPr lvl="1"/>
            <a:r>
              <a:rPr lang="en-US" b="1" i="1" dirty="0"/>
              <a:t>8 through 12 </a:t>
            </a:r>
            <a:r>
              <a:rPr lang="en-US" i="1" dirty="0"/>
              <a:t>include a coding problem and require you to build a unit test</a:t>
            </a:r>
            <a:endParaRPr lang="en-US" dirty="0"/>
          </a:p>
          <a:p>
            <a:endParaRPr lang="en-US" dirty="0"/>
          </a:p>
        </p:txBody>
      </p:sp>
    </p:spTree>
    <p:extLst>
      <p:ext uri="{BB962C8B-B14F-4D97-AF65-F5344CB8AC3E}">
        <p14:creationId xmlns:p14="http://schemas.microsoft.com/office/powerpoint/2010/main" val="298482677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C69AA-A8B8-46FE-BC5B-37FD8B96FFB4}"/>
              </a:ext>
            </a:extLst>
          </p:cNvPr>
          <p:cNvSpPr>
            <a:spLocks noGrp="1"/>
          </p:cNvSpPr>
          <p:nvPr>
            <p:ph type="title"/>
          </p:nvPr>
        </p:nvSpPr>
        <p:spPr/>
        <p:txBody>
          <a:bodyPr/>
          <a:lstStyle/>
          <a:p>
            <a:r>
              <a:rPr lang="en-US" dirty="0"/>
              <a:t>Coding tips for the Midterm</a:t>
            </a:r>
          </a:p>
        </p:txBody>
      </p:sp>
      <p:sp>
        <p:nvSpPr>
          <p:cNvPr id="3" name="Content Placeholder 2">
            <a:extLst>
              <a:ext uri="{FF2B5EF4-FFF2-40B4-BE49-F238E27FC236}">
                <a16:creationId xmlns:a16="http://schemas.microsoft.com/office/drawing/2014/main" id="{09F2B184-5BF9-4664-87B0-6BB6CB66782F}"/>
              </a:ext>
            </a:extLst>
          </p:cNvPr>
          <p:cNvSpPr>
            <a:spLocks noGrp="1"/>
          </p:cNvSpPr>
          <p:nvPr>
            <p:ph idx="1"/>
          </p:nvPr>
        </p:nvSpPr>
        <p:spPr/>
        <p:txBody>
          <a:bodyPr/>
          <a:lstStyle/>
          <a:p>
            <a:r>
              <a:rPr lang="en-US" dirty="0"/>
              <a:t>Remember the remainder (%) operator?</a:t>
            </a:r>
          </a:p>
          <a:p>
            <a:r>
              <a:rPr lang="en-US" dirty="0"/>
              <a:t>How to specify an array in a [</a:t>
            </a:r>
            <a:r>
              <a:rPr lang="en-US" dirty="0" err="1"/>
              <a:t>DataRow</a:t>
            </a:r>
            <a:r>
              <a:rPr lang="en-US" dirty="0"/>
              <a:t>]?</a:t>
            </a:r>
          </a:p>
          <a:p>
            <a:r>
              <a:rPr lang="en-US" dirty="0"/>
              <a:t>What does “executing a defect” mean?</a:t>
            </a:r>
          </a:p>
          <a:p>
            <a:endParaRPr lang="en-US" dirty="0"/>
          </a:p>
          <a:p>
            <a:r>
              <a:rPr lang="en-US" b="1" dirty="0"/>
              <a:t>Note: </a:t>
            </a:r>
            <a:r>
              <a:rPr lang="en-US" dirty="0"/>
              <a:t>There is an example helper file on the Test Doubles module page you might find useful!</a:t>
            </a:r>
            <a:endParaRPr lang="en-US" b="1" dirty="0"/>
          </a:p>
        </p:txBody>
      </p:sp>
    </p:spTree>
    <p:extLst>
      <p:ext uri="{BB962C8B-B14F-4D97-AF65-F5344CB8AC3E}">
        <p14:creationId xmlns:p14="http://schemas.microsoft.com/office/powerpoint/2010/main" val="24057943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3" name="Rectangle 2"/>
          <p:cNvSpPr>
            <a:spLocks noGrp="1" noChangeArrowheads="1"/>
          </p:cNvSpPr>
          <p:nvPr>
            <p:ph type="title"/>
          </p:nvPr>
        </p:nvSpPr>
        <p:spPr/>
        <p:txBody>
          <a:bodyPr/>
          <a:lstStyle/>
          <a:p>
            <a:r>
              <a:rPr lang="en-US" dirty="0"/>
              <a:t>Testing Goals Based on Test Process Maturity</a:t>
            </a:r>
            <a:br>
              <a:rPr lang="en-US" dirty="0"/>
            </a:br>
            <a:r>
              <a:rPr lang="en-US" sz="1600" dirty="0"/>
              <a:t>Derived from SEI Capability Maturity Model</a:t>
            </a:r>
          </a:p>
        </p:txBody>
      </p:sp>
      <p:sp>
        <p:nvSpPr>
          <p:cNvPr id="78854" name="Rectangle 3"/>
          <p:cNvSpPr>
            <a:spLocks noGrp="1" noChangeArrowheads="1"/>
          </p:cNvSpPr>
          <p:nvPr>
            <p:ph idx="1"/>
          </p:nvPr>
        </p:nvSpPr>
        <p:spPr/>
        <p:txBody>
          <a:bodyPr>
            <a:normAutofit/>
          </a:bodyPr>
          <a:lstStyle/>
          <a:p>
            <a:pPr marL="0" indent="0">
              <a:buClr>
                <a:schemeClr val="tx1"/>
              </a:buClr>
              <a:buNone/>
            </a:pPr>
            <a:r>
              <a:rPr lang="en-US" b="1" dirty="0"/>
              <a:t>Level 0: </a:t>
            </a:r>
            <a:r>
              <a:rPr lang="en-US" dirty="0"/>
              <a:t>There’s no difference between testing and debugging</a:t>
            </a:r>
          </a:p>
          <a:p>
            <a:pPr marL="0" indent="0">
              <a:spcBef>
                <a:spcPct val="30000"/>
              </a:spcBef>
              <a:buNone/>
            </a:pPr>
            <a:r>
              <a:rPr lang="en-US" b="1" dirty="0"/>
              <a:t>Level 1: </a:t>
            </a:r>
            <a:r>
              <a:rPr lang="en-US" dirty="0">
                <a:cs typeface="Arial" pitchFamily="34" charset="0"/>
              </a:rPr>
              <a:t>The purpose of testing is to show correctness</a:t>
            </a:r>
          </a:p>
          <a:p>
            <a:pPr marL="1201738" indent="-1201738">
              <a:spcBef>
                <a:spcPct val="30000"/>
              </a:spcBef>
              <a:buNone/>
            </a:pPr>
            <a:r>
              <a:rPr lang="en-US" b="1" dirty="0"/>
              <a:t>Level 2: </a:t>
            </a:r>
            <a:r>
              <a:rPr lang="en-US" dirty="0">
                <a:cs typeface="Arial" pitchFamily="34" charset="0"/>
              </a:rPr>
              <a:t>The purpose of testing is to show that the software doesn’t work</a:t>
            </a:r>
          </a:p>
          <a:p>
            <a:pPr marL="1201738" indent="-1201738">
              <a:spcBef>
                <a:spcPct val="30000"/>
              </a:spcBef>
              <a:buNone/>
            </a:pPr>
            <a:r>
              <a:rPr lang="en-US" b="1" dirty="0"/>
              <a:t>Level 3: </a:t>
            </a:r>
            <a:r>
              <a:rPr lang="en-US" dirty="0">
                <a:cs typeface="Arial" pitchFamily="34" charset="0"/>
              </a:rPr>
              <a:t>The purpose of testing is not to prove anything specific, but to reduce the risk of using the software</a:t>
            </a:r>
          </a:p>
          <a:p>
            <a:pPr marL="1201738" indent="-1201738">
              <a:spcBef>
                <a:spcPct val="30000"/>
              </a:spcBef>
              <a:buNone/>
            </a:pPr>
            <a:r>
              <a:rPr lang="en-US" b="1" dirty="0"/>
              <a:t>Level 4: </a:t>
            </a:r>
            <a:r>
              <a:rPr lang="en-US" dirty="0">
                <a:cs typeface="Arial" pitchFamily="34" charset="0"/>
              </a:rPr>
              <a:t>Testing is a mental discipline that helps all IT professionals develop higher quality software</a:t>
            </a:r>
          </a:p>
          <a:p>
            <a:pPr marL="0" indent="0">
              <a:buClr>
                <a:schemeClr val="tx1"/>
              </a:buClr>
              <a:buNone/>
            </a:pPr>
            <a:endParaRPr lang="en-US" dirty="0"/>
          </a:p>
          <a:p>
            <a:pPr marL="0" indent="0">
              <a:buClr>
                <a:schemeClr val="tx1"/>
              </a:buClr>
              <a:buSzTx/>
              <a:buNone/>
            </a:pPr>
            <a:endParaRPr lang="en-US" dirty="0"/>
          </a:p>
        </p:txBody>
      </p:sp>
      <p:sp>
        <p:nvSpPr>
          <p:cNvPr id="78850"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Introduction to Software Testing, Edition 2  (Ch 1)</a:t>
            </a:r>
          </a:p>
        </p:txBody>
      </p:sp>
      <p:sp>
        <p:nvSpPr>
          <p:cNvPr id="78851"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 Ammann &amp; Offutt</a:t>
            </a:r>
          </a:p>
        </p:txBody>
      </p:sp>
      <p:sp>
        <p:nvSpPr>
          <p:cNvPr id="7885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fld id="{3880BC41-283A-455D-A71A-0C159BA1AF18}" type="slidenum">
              <a:rPr lang="en-US" sz="900" b="0">
                <a:solidFill>
                  <a:schemeClr val="tx1"/>
                </a:solidFill>
              </a:rPr>
              <a:pPr/>
              <a:t>16</a:t>
            </a:fld>
            <a:endParaRPr lang="en-US" sz="900" b="0">
              <a:solidFill>
                <a:schemeClr val="tx1"/>
              </a:solidFill>
            </a:endParaRPr>
          </a:p>
        </p:txBody>
      </p:sp>
    </p:spTree>
    <p:extLst>
      <p:ext uri="{BB962C8B-B14F-4D97-AF65-F5344CB8AC3E}">
        <p14:creationId xmlns:p14="http://schemas.microsoft.com/office/powerpoint/2010/main" val="248562463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A179D-B13C-4746-B9F1-4DDD2BD7A8AC}"/>
              </a:ext>
            </a:extLst>
          </p:cNvPr>
          <p:cNvSpPr>
            <a:spLocks noGrp="1"/>
          </p:cNvSpPr>
          <p:nvPr>
            <p:ph type="title"/>
          </p:nvPr>
        </p:nvSpPr>
        <p:spPr>
          <a:xfrm>
            <a:off x="838200" y="130704"/>
            <a:ext cx="10515600" cy="1325563"/>
          </a:xfrm>
        </p:spPr>
        <p:txBody>
          <a:bodyPr/>
          <a:lstStyle/>
          <a:p>
            <a:r>
              <a:rPr lang="en-US" dirty="0"/>
              <a:t>Accurate and Efficient Range Checking</a:t>
            </a:r>
          </a:p>
        </p:txBody>
      </p:sp>
      <p:sp>
        <p:nvSpPr>
          <p:cNvPr id="3" name="Content Placeholder 2">
            <a:extLst>
              <a:ext uri="{FF2B5EF4-FFF2-40B4-BE49-F238E27FC236}">
                <a16:creationId xmlns:a16="http://schemas.microsoft.com/office/drawing/2014/main" id="{C9FDBF17-E8D8-487E-83D8-2CEB74815061}"/>
              </a:ext>
            </a:extLst>
          </p:cNvPr>
          <p:cNvSpPr>
            <a:spLocks noGrp="1"/>
          </p:cNvSpPr>
          <p:nvPr>
            <p:ph idx="1"/>
          </p:nvPr>
        </p:nvSpPr>
        <p:spPr>
          <a:xfrm>
            <a:off x="838200" y="1377245"/>
            <a:ext cx="10515600" cy="5079117"/>
          </a:xfrm>
        </p:spPr>
        <p:txBody>
          <a:bodyPr>
            <a:normAutofit/>
          </a:bodyPr>
          <a:lstStyle/>
          <a:p>
            <a:r>
              <a:rPr lang="en-US" dirty="0"/>
              <a:t>Main lesson applicable to all languages: when checking ranges, don’t test the same boundary in two conditions</a:t>
            </a:r>
          </a:p>
          <a:p>
            <a:r>
              <a:rPr lang="en-US" dirty="0"/>
              <a:t>Two versions: nested-ifs and array-based</a:t>
            </a:r>
          </a:p>
          <a:p>
            <a:r>
              <a:rPr lang="en-US" dirty="0"/>
              <a:t>Hint: in the nested-if version, you know something is amiss when:</a:t>
            </a:r>
          </a:p>
          <a:p>
            <a:pPr lvl="1"/>
            <a:r>
              <a:rPr lang="en-US" dirty="0"/>
              <a:t>You use an AND or an OR in your condition, or</a:t>
            </a:r>
          </a:p>
          <a:p>
            <a:pPr lvl="1"/>
            <a:r>
              <a:rPr lang="en-US" dirty="0"/>
              <a:t>You have inequality operators going in different directions (&lt; and &gt;=, for instance.)</a:t>
            </a:r>
          </a:p>
          <a:p>
            <a:pPr marL="0" indent="0">
              <a:buNone/>
            </a:pPr>
            <a:endParaRPr lang="en-US" dirty="0"/>
          </a:p>
          <a:p>
            <a:pPr marL="0" indent="0">
              <a:buNone/>
            </a:pPr>
            <a:endParaRPr lang="en-US" dirty="0"/>
          </a:p>
          <a:p>
            <a:endParaRPr lang="en-US" dirty="0"/>
          </a:p>
          <a:p>
            <a:pPr marL="0" indent="0">
              <a:buNone/>
            </a:pPr>
            <a:endParaRPr lang="en-US" dirty="0"/>
          </a:p>
          <a:p>
            <a:endParaRPr lang="en-US" dirty="0"/>
          </a:p>
          <a:p>
            <a:endParaRPr lang="en-US" dirty="0"/>
          </a:p>
        </p:txBody>
      </p:sp>
      <p:sp>
        <p:nvSpPr>
          <p:cNvPr id="4" name="Rectangle 3">
            <a:extLst>
              <a:ext uri="{FF2B5EF4-FFF2-40B4-BE49-F238E27FC236}">
                <a16:creationId xmlns:a16="http://schemas.microsoft.com/office/drawing/2014/main" id="{7FAE7905-F8FF-4F34-82CC-BA7D93DDB808}"/>
              </a:ext>
            </a:extLst>
          </p:cNvPr>
          <p:cNvSpPr/>
          <p:nvPr/>
        </p:nvSpPr>
        <p:spPr>
          <a:xfrm>
            <a:off x="838200" y="4718756"/>
            <a:ext cx="3172177" cy="4854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 Range checking</a:t>
            </a:r>
          </a:p>
        </p:txBody>
      </p:sp>
    </p:spTree>
    <p:extLst>
      <p:ext uri="{BB962C8B-B14F-4D97-AF65-F5344CB8AC3E}">
        <p14:creationId xmlns:p14="http://schemas.microsoft.com/office/powerpoint/2010/main" val="17061538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F23A7-277B-440D-8CBA-769F963D56F0}"/>
              </a:ext>
            </a:extLst>
          </p:cNvPr>
          <p:cNvSpPr>
            <a:spLocks noGrp="1"/>
          </p:cNvSpPr>
          <p:nvPr>
            <p:ph type="title"/>
          </p:nvPr>
        </p:nvSpPr>
        <p:spPr/>
        <p:txBody>
          <a:bodyPr/>
          <a:lstStyle/>
          <a:p>
            <a:r>
              <a:rPr lang="en-US" dirty="0"/>
              <a:t>Errors not to be repeated</a:t>
            </a:r>
          </a:p>
        </p:txBody>
      </p:sp>
      <p:sp>
        <p:nvSpPr>
          <p:cNvPr id="3" name="Content Placeholder 2">
            <a:extLst>
              <a:ext uri="{FF2B5EF4-FFF2-40B4-BE49-F238E27FC236}">
                <a16:creationId xmlns:a16="http://schemas.microsoft.com/office/drawing/2014/main" id="{4430EF2F-ADCA-429D-88F2-77B4C9935D92}"/>
              </a:ext>
            </a:extLst>
          </p:cNvPr>
          <p:cNvSpPr>
            <a:spLocks noGrp="1"/>
          </p:cNvSpPr>
          <p:nvPr>
            <p:ph idx="1"/>
          </p:nvPr>
        </p:nvSpPr>
        <p:spPr/>
        <p:txBody>
          <a:bodyPr/>
          <a:lstStyle/>
          <a:p>
            <a:r>
              <a:rPr lang="en-US" dirty="0"/>
              <a:t>Use </a:t>
            </a:r>
            <a:r>
              <a:rPr lang="en-US" b="1" dirty="0"/>
              <a:t>.NET Framework, </a:t>
            </a:r>
            <a:r>
              <a:rPr lang="en-US" dirty="0"/>
              <a:t>not </a:t>
            </a:r>
            <a:r>
              <a:rPr lang="en-US" b="1" dirty="0"/>
              <a:t>.NET Core </a:t>
            </a:r>
            <a:r>
              <a:rPr lang="en-US" dirty="0"/>
              <a:t>for </a:t>
            </a:r>
            <a:r>
              <a:rPr lang="en-US" i="1" dirty="0"/>
              <a:t>all </a:t>
            </a:r>
            <a:r>
              <a:rPr lang="en-US" dirty="0"/>
              <a:t>your projects!  </a:t>
            </a:r>
            <a:r>
              <a:rPr lang="en-US" i="1" dirty="0"/>
              <a:t>After HW3, you’ll receive a deduction if you do not.</a:t>
            </a:r>
          </a:p>
          <a:p>
            <a:r>
              <a:rPr lang="en-US" dirty="0"/>
              <a:t>Write your tests to pass!  Some students wrote tests where the expectation was that a test would fail.</a:t>
            </a:r>
          </a:p>
          <a:p>
            <a:r>
              <a:rPr lang="en-US" dirty="0"/>
              <a:t>If your code doesn’t compile, you’ll receive a zero on the coding portion</a:t>
            </a:r>
          </a:p>
          <a:p>
            <a:r>
              <a:rPr lang="en-US" dirty="0"/>
              <a:t>Use the formulation I specified for test class and method naming…</a:t>
            </a:r>
          </a:p>
          <a:p>
            <a:endParaRPr lang="en-US" dirty="0"/>
          </a:p>
        </p:txBody>
      </p:sp>
    </p:spTree>
    <p:extLst>
      <p:ext uri="{BB962C8B-B14F-4D97-AF65-F5344CB8AC3E}">
        <p14:creationId xmlns:p14="http://schemas.microsoft.com/office/powerpoint/2010/main" val="426994639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F36E8-1F84-499D-A2A1-0ED2421C9733}"/>
              </a:ext>
            </a:extLst>
          </p:cNvPr>
          <p:cNvSpPr>
            <a:spLocks noGrp="1"/>
          </p:cNvSpPr>
          <p:nvPr>
            <p:ph type="title"/>
          </p:nvPr>
        </p:nvSpPr>
        <p:spPr/>
        <p:txBody>
          <a:bodyPr/>
          <a:lstStyle/>
          <a:p>
            <a:r>
              <a:rPr lang="en-US" i="1" dirty="0"/>
              <a:t>From the Testing Frameworks lecture</a:t>
            </a:r>
            <a:br>
              <a:rPr lang="en-US" dirty="0"/>
            </a:br>
            <a:r>
              <a:rPr lang="en-US" b="1" dirty="0"/>
              <a:t>In this class I want you to use this convention:</a:t>
            </a:r>
          </a:p>
        </p:txBody>
      </p:sp>
      <p:sp>
        <p:nvSpPr>
          <p:cNvPr id="3" name="Content Placeholder 2">
            <a:extLst>
              <a:ext uri="{FF2B5EF4-FFF2-40B4-BE49-F238E27FC236}">
                <a16:creationId xmlns:a16="http://schemas.microsoft.com/office/drawing/2014/main" id="{C92ACF76-B574-4C16-8AA9-03F39A3832A2}"/>
              </a:ext>
            </a:extLst>
          </p:cNvPr>
          <p:cNvSpPr>
            <a:spLocks noGrp="1"/>
          </p:cNvSpPr>
          <p:nvPr>
            <p:ph idx="1"/>
          </p:nvPr>
        </p:nvSpPr>
        <p:spPr/>
        <p:txBody>
          <a:bodyPr>
            <a:normAutofit lnSpcReduction="10000"/>
          </a:bodyPr>
          <a:lstStyle/>
          <a:p>
            <a:r>
              <a:rPr lang="en-US" dirty="0"/>
              <a:t>Put all tests of a method in the same class named </a:t>
            </a:r>
            <a:r>
              <a:rPr lang="en-US" b="1" dirty="0"/>
              <a:t>&lt;method&gt;_Should</a:t>
            </a:r>
            <a:endParaRPr lang="en-US" dirty="0"/>
          </a:p>
          <a:p>
            <a:r>
              <a:rPr lang="en-US" dirty="0"/>
              <a:t>Each test is a </a:t>
            </a:r>
            <a:r>
              <a:rPr lang="en-US" dirty="0" err="1"/>
              <a:t>TestMethod</a:t>
            </a:r>
            <a:r>
              <a:rPr lang="en-US" dirty="0"/>
              <a:t> and is named </a:t>
            </a:r>
            <a:br>
              <a:rPr lang="en-US" dirty="0"/>
            </a:br>
            <a:r>
              <a:rPr lang="en-US" b="1" dirty="0"/>
              <a:t>&lt;expected behavior&gt;_When&lt;state being tested&gt;</a:t>
            </a:r>
          </a:p>
          <a:p>
            <a:endParaRPr lang="en-US" b="1" dirty="0"/>
          </a:p>
          <a:p>
            <a:pPr marL="0" indent="0">
              <a:buNone/>
            </a:pPr>
            <a:r>
              <a:rPr lang="en-US" dirty="0"/>
              <a:t>Examples:</a:t>
            </a:r>
          </a:p>
          <a:p>
            <a:pPr marL="0" indent="0">
              <a:buNone/>
            </a:pPr>
            <a:r>
              <a:rPr lang="en-US" dirty="0"/>
              <a:t>	</a:t>
            </a:r>
            <a:r>
              <a:rPr lang="en-US" i="1" dirty="0" err="1"/>
              <a:t>TestClass</a:t>
            </a:r>
            <a:r>
              <a:rPr lang="en-US" i="1" dirty="0"/>
              <a:t> </a:t>
            </a:r>
            <a:r>
              <a:rPr lang="en-US" dirty="0"/>
              <a:t>public class </a:t>
            </a:r>
            <a:r>
              <a:rPr lang="en-US" dirty="0" err="1"/>
              <a:t>FahrenheitToCelsius_Should</a:t>
            </a:r>
            <a:endParaRPr lang="en-US" dirty="0"/>
          </a:p>
          <a:p>
            <a:pPr marL="0" indent="0">
              <a:buNone/>
            </a:pPr>
            <a:r>
              <a:rPr lang="en-US" dirty="0"/>
              <a:t>		</a:t>
            </a:r>
            <a:r>
              <a:rPr lang="en-US" i="1" dirty="0" err="1"/>
              <a:t>TestMethod</a:t>
            </a:r>
            <a:r>
              <a:rPr lang="en-US" dirty="0"/>
              <a:t> ReturnZero_WhenInputIs32</a:t>
            </a:r>
          </a:p>
          <a:p>
            <a:pPr marL="0" indent="0">
              <a:buNone/>
            </a:pPr>
            <a:r>
              <a:rPr lang="en-US" dirty="0"/>
              <a:t>		</a:t>
            </a:r>
            <a:r>
              <a:rPr lang="en-US" i="1" dirty="0" err="1"/>
              <a:t>TestMethod</a:t>
            </a:r>
            <a:r>
              <a:rPr lang="en-US" dirty="0"/>
              <a:t> Return100_WhenInputIs212</a:t>
            </a:r>
          </a:p>
          <a:p>
            <a:pPr marL="0" indent="0">
              <a:buNone/>
            </a:pPr>
            <a:r>
              <a:rPr lang="en-US" dirty="0"/>
              <a:t>		</a:t>
            </a:r>
            <a:r>
              <a:rPr lang="en-US" i="1" dirty="0" err="1"/>
              <a:t>TestMethod</a:t>
            </a:r>
            <a:r>
              <a:rPr lang="en-US" dirty="0"/>
              <a:t> ThrowException_WhenInputIsMinus1000 	</a:t>
            </a:r>
          </a:p>
          <a:p>
            <a:endParaRPr lang="en-US" dirty="0"/>
          </a:p>
        </p:txBody>
      </p:sp>
    </p:spTree>
    <p:extLst>
      <p:ext uri="{BB962C8B-B14F-4D97-AF65-F5344CB8AC3E}">
        <p14:creationId xmlns:p14="http://schemas.microsoft.com/office/powerpoint/2010/main" val="225529703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2A6C6-C71D-46D1-93EB-A80576672AEB}"/>
              </a:ext>
            </a:extLst>
          </p:cNvPr>
          <p:cNvSpPr>
            <a:spLocks noGrp="1"/>
          </p:cNvSpPr>
          <p:nvPr>
            <p:ph type="title"/>
          </p:nvPr>
        </p:nvSpPr>
        <p:spPr/>
        <p:txBody>
          <a:bodyPr/>
          <a:lstStyle/>
          <a:p>
            <a:r>
              <a:rPr lang="en-US" dirty="0"/>
              <a:t>HW4 One-Day Amnesty</a:t>
            </a:r>
          </a:p>
        </p:txBody>
      </p:sp>
      <p:sp>
        <p:nvSpPr>
          <p:cNvPr id="3" name="Content Placeholder 2">
            <a:extLst>
              <a:ext uri="{FF2B5EF4-FFF2-40B4-BE49-F238E27FC236}">
                <a16:creationId xmlns:a16="http://schemas.microsoft.com/office/drawing/2014/main" id="{9A817ECB-C8A1-420B-9F36-1106FFE58B47}"/>
              </a:ext>
            </a:extLst>
          </p:cNvPr>
          <p:cNvSpPr>
            <a:spLocks noGrp="1"/>
          </p:cNvSpPr>
          <p:nvPr>
            <p:ph idx="1"/>
          </p:nvPr>
        </p:nvSpPr>
        <p:spPr>
          <a:xfrm>
            <a:off x="838200" y="1588559"/>
            <a:ext cx="10515600" cy="4351338"/>
          </a:xfrm>
        </p:spPr>
        <p:txBody>
          <a:bodyPr/>
          <a:lstStyle/>
          <a:p>
            <a:r>
              <a:rPr lang="en-US" b="1" dirty="0"/>
              <a:t>If </a:t>
            </a:r>
            <a:r>
              <a:rPr lang="en-US" dirty="0"/>
              <a:t>you have already turned in HW4, and</a:t>
            </a:r>
          </a:p>
          <a:p>
            <a:r>
              <a:rPr lang="en-US" b="1" dirty="0"/>
              <a:t>If </a:t>
            </a:r>
            <a:r>
              <a:rPr lang="en-US" dirty="0"/>
              <a:t>you have any of the issues on the “Errors not to be repeated” slides, </a:t>
            </a:r>
          </a:p>
          <a:p>
            <a:r>
              <a:rPr lang="en-US" b="1" dirty="0"/>
              <a:t>Then </a:t>
            </a:r>
            <a:r>
              <a:rPr lang="en-US" dirty="0"/>
              <a:t>you may correct the errors and turn in your homework again tonight with no additional penalty.</a:t>
            </a:r>
            <a:endParaRPr lang="en-US" b="1" dirty="0"/>
          </a:p>
        </p:txBody>
      </p:sp>
    </p:spTree>
    <p:extLst>
      <p:ext uri="{BB962C8B-B14F-4D97-AF65-F5344CB8AC3E}">
        <p14:creationId xmlns:p14="http://schemas.microsoft.com/office/powerpoint/2010/main" val="54780307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B7CE-1170-4FA5-BFFD-01797CE1C72B}"/>
              </a:ext>
            </a:extLst>
          </p:cNvPr>
          <p:cNvSpPr>
            <a:spLocks noGrp="1"/>
          </p:cNvSpPr>
          <p:nvPr>
            <p:ph type="title"/>
          </p:nvPr>
        </p:nvSpPr>
        <p:spPr/>
        <p:txBody>
          <a:bodyPr/>
          <a:lstStyle/>
          <a:p>
            <a:r>
              <a:rPr lang="en-US" dirty="0"/>
              <a:t>Homework 4 Review Notes</a:t>
            </a:r>
          </a:p>
        </p:txBody>
      </p:sp>
      <p:pic>
        <p:nvPicPr>
          <p:cNvPr id="4" name="Content Placeholder 3">
            <a:extLst>
              <a:ext uri="{FF2B5EF4-FFF2-40B4-BE49-F238E27FC236}">
                <a16:creationId xmlns:a16="http://schemas.microsoft.com/office/drawing/2014/main" id="{E85CD8F8-B996-4E16-92E3-2DDFC32408A9}"/>
              </a:ext>
            </a:extLst>
          </p:cNvPr>
          <p:cNvPicPr>
            <a:picLocks noGrp="1" noChangeAspect="1"/>
          </p:cNvPicPr>
          <p:nvPr>
            <p:ph idx="1"/>
          </p:nvPr>
        </p:nvPicPr>
        <p:blipFill>
          <a:blip r:embed="rId2"/>
          <a:stretch>
            <a:fillRect/>
          </a:stretch>
        </p:blipFill>
        <p:spPr>
          <a:xfrm>
            <a:off x="975448" y="1543085"/>
            <a:ext cx="6398568" cy="4351338"/>
          </a:xfrm>
          <a:prstGeom prst="rect">
            <a:avLst/>
          </a:prstGeom>
        </p:spPr>
      </p:pic>
    </p:spTree>
    <p:extLst>
      <p:ext uri="{BB962C8B-B14F-4D97-AF65-F5344CB8AC3E}">
        <p14:creationId xmlns:p14="http://schemas.microsoft.com/office/powerpoint/2010/main" val="243496851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97B80-DFCE-4058-97E5-5178EDDB1184}"/>
              </a:ext>
            </a:extLst>
          </p:cNvPr>
          <p:cNvSpPr>
            <a:spLocks noGrp="1"/>
          </p:cNvSpPr>
          <p:nvPr>
            <p:ph type="title"/>
          </p:nvPr>
        </p:nvSpPr>
        <p:spPr/>
        <p:txBody>
          <a:bodyPr/>
          <a:lstStyle/>
          <a:p>
            <a:r>
              <a:rPr lang="en-US" dirty="0"/>
              <a:t>TDD Summary and Wrap-Up</a:t>
            </a:r>
          </a:p>
        </p:txBody>
      </p:sp>
      <p:sp>
        <p:nvSpPr>
          <p:cNvPr id="3" name="Text Placeholder 2">
            <a:extLst>
              <a:ext uri="{FF2B5EF4-FFF2-40B4-BE49-F238E27FC236}">
                <a16:creationId xmlns:a16="http://schemas.microsoft.com/office/drawing/2014/main" id="{C8B2DFA9-01A5-429C-A01C-E1D10EDF4F4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7636153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B3D0B6-D93D-4D53-8858-1D211EA27D3C}"/>
              </a:ext>
            </a:extLst>
          </p:cNvPr>
          <p:cNvSpPr>
            <a:spLocks noGrp="1"/>
          </p:cNvSpPr>
          <p:nvPr>
            <p:ph type="title"/>
          </p:nvPr>
        </p:nvSpPr>
        <p:spPr>
          <a:xfrm>
            <a:off x="863029" y="1012004"/>
            <a:ext cx="3416158" cy="4795408"/>
          </a:xfrm>
          <a:solidFill>
            <a:schemeClr val="tx1">
              <a:lumMod val="75000"/>
              <a:lumOff val="25000"/>
            </a:schemeClr>
          </a:solidFill>
        </p:spPr>
        <p:txBody>
          <a:bodyPr>
            <a:normAutofit/>
          </a:bodyPr>
          <a:lstStyle/>
          <a:p>
            <a:pPr algn="ctr"/>
            <a:r>
              <a:rPr lang="en-US" dirty="0">
                <a:solidFill>
                  <a:srgbClr val="FFFFFF"/>
                </a:solidFill>
              </a:rPr>
              <a:t>How?  Why?</a:t>
            </a:r>
          </a:p>
        </p:txBody>
      </p:sp>
      <p:graphicFrame>
        <p:nvGraphicFramePr>
          <p:cNvPr id="7" name="Content Placeholder 2">
            <a:extLst>
              <a:ext uri="{FF2B5EF4-FFF2-40B4-BE49-F238E27FC236}">
                <a16:creationId xmlns:a16="http://schemas.microsoft.com/office/drawing/2014/main" id="{2A1429E4-D48A-4311-A0C9-2D2B663AF1A0}"/>
              </a:ext>
            </a:extLst>
          </p:cNvPr>
          <p:cNvGraphicFramePr>
            <a:graphicFrameLocks noGrp="1"/>
          </p:cNvGraphicFramePr>
          <p:nvPr>
            <p:ph idx="1"/>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33882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F2928ECF-8BD1-4024-85D8-6B38387AFE59}"/>
                                            </p:graphicEl>
                                          </p:spTgt>
                                        </p:tgtEl>
                                        <p:attrNameLst>
                                          <p:attrName>style.visibility</p:attrName>
                                        </p:attrNameLst>
                                      </p:cBhvr>
                                      <p:to>
                                        <p:strVal val="visible"/>
                                      </p:to>
                                    </p:set>
                                    <p:animEffect transition="in" filter="fade">
                                      <p:cBhvr>
                                        <p:cTn id="7" dur="500"/>
                                        <p:tgtEl>
                                          <p:spTgt spid="7">
                                            <p:graphicEl>
                                              <a:dgm id="{F2928ECF-8BD1-4024-85D8-6B38387AFE59}"/>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graphicEl>
                                              <a:dgm id="{3890A194-0ADB-4EA2-95B1-0ED17DDA1132}"/>
                                            </p:graphicEl>
                                          </p:spTgt>
                                        </p:tgtEl>
                                        <p:attrNameLst>
                                          <p:attrName>style.visibility</p:attrName>
                                        </p:attrNameLst>
                                      </p:cBhvr>
                                      <p:to>
                                        <p:strVal val="visible"/>
                                      </p:to>
                                    </p:set>
                                    <p:animEffect transition="in" filter="fade">
                                      <p:cBhvr>
                                        <p:cTn id="12" dur="500"/>
                                        <p:tgtEl>
                                          <p:spTgt spid="7">
                                            <p:graphicEl>
                                              <a:dgm id="{3890A194-0ADB-4EA2-95B1-0ED17DDA1132}"/>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graphicEl>
                                              <a:dgm id="{8B964421-3AFC-4F90-97B9-3D2909486DA9}"/>
                                            </p:graphicEl>
                                          </p:spTgt>
                                        </p:tgtEl>
                                        <p:attrNameLst>
                                          <p:attrName>style.visibility</p:attrName>
                                        </p:attrNameLst>
                                      </p:cBhvr>
                                      <p:to>
                                        <p:strVal val="visible"/>
                                      </p:to>
                                    </p:set>
                                    <p:animEffect transition="in" filter="fade">
                                      <p:cBhvr>
                                        <p:cTn id="17" dur="500"/>
                                        <p:tgtEl>
                                          <p:spTgt spid="7">
                                            <p:graphicEl>
                                              <a:dgm id="{8B964421-3AFC-4F90-97B9-3D2909486DA9}"/>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graphicEl>
                                              <a:dgm id="{D807F218-3118-4886-95BF-9F70D5B8A19B}"/>
                                            </p:graphicEl>
                                          </p:spTgt>
                                        </p:tgtEl>
                                        <p:attrNameLst>
                                          <p:attrName>style.visibility</p:attrName>
                                        </p:attrNameLst>
                                      </p:cBhvr>
                                      <p:to>
                                        <p:strVal val="visible"/>
                                      </p:to>
                                    </p:set>
                                    <p:animEffect transition="in" filter="fade">
                                      <p:cBhvr>
                                        <p:cTn id="22" dur="500"/>
                                        <p:tgtEl>
                                          <p:spTgt spid="7">
                                            <p:graphicEl>
                                              <a:dgm id="{D807F218-3118-4886-95BF-9F70D5B8A19B}"/>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graphicEl>
                                              <a:dgm id="{CDB906BF-2A37-4DCB-A1D1-5D4152638022}"/>
                                            </p:graphicEl>
                                          </p:spTgt>
                                        </p:tgtEl>
                                        <p:attrNameLst>
                                          <p:attrName>style.visibility</p:attrName>
                                        </p:attrNameLst>
                                      </p:cBhvr>
                                      <p:to>
                                        <p:strVal val="visible"/>
                                      </p:to>
                                    </p:set>
                                    <p:animEffect transition="in" filter="fade">
                                      <p:cBhvr>
                                        <p:cTn id="27" dur="500"/>
                                        <p:tgtEl>
                                          <p:spTgt spid="7">
                                            <p:graphicEl>
                                              <a:dgm id="{CDB906BF-2A37-4DCB-A1D1-5D4152638022}"/>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graphicEl>
                                              <a:dgm id="{78490496-0CC4-46A3-BC1B-BFDAEDB7DDEA}"/>
                                            </p:graphicEl>
                                          </p:spTgt>
                                        </p:tgtEl>
                                        <p:attrNameLst>
                                          <p:attrName>style.visibility</p:attrName>
                                        </p:attrNameLst>
                                      </p:cBhvr>
                                      <p:to>
                                        <p:strVal val="visible"/>
                                      </p:to>
                                    </p:set>
                                    <p:animEffect transition="in" filter="fade">
                                      <p:cBhvr>
                                        <p:cTn id="32" dur="500"/>
                                        <p:tgtEl>
                                          <p:spTgt spid="7">
                                            <p:graphicEl>
                                              <a:dgm id="{78490496-0CC4-46A3-BC1B-BFDAEDB7DDE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lvlOne"/>
        </p:bldSub>
      </p:bldGraphic>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D12119-4931-4A75-9CD4-5AC976C855BD}"/>
              </a:ext>
            </a:extLst>
          </p:cNvPr>
          <p:cNvSpPr>
            <a:spLocks noGrp="1"/>
          </p:cNvSpPr>
          <p:nvPr>
            <p:ph type="title"/>
          </p:nvPr>
        </p:nvSpPr>
        <p:spPr/>
        <p:txBody>
          <a:bodyPr/>
          <a:lstStyle/>
          <a:p>
            <a:r>
              <a:rPr lang="en-US" dirty="0"/>
              <a:t>TDD promotes optimal software development</a:t>
            </a:r>
          </a:p>
        </p:txBody>
      </p:sp>
      <p:sp>
        <p:nvSpPr>
          <p:cNvPr id="5" name="Content Placeholder 4">
            <a:extLst>
              <a:ext uri="{FF2B5EF4-FFF2-40B4-BE49-F238E27FC236}">
                <a16:creationId xmlns:a16="http://schemas.microsoft.com/office/drawing/2014/main" id="{F99C869D-5151-45FE-8E8C-17E0D8AAC7B6}"/>
              </a:ext>
            </a:extLst>
          </p:cNvPr>
          <p:cNvSpPr>
            <a:spLocks noGrp="1"/>
          </p:cNvSpPr>
          <p:nvPr>
            <p:ph idx="1"/>
          </p:nvPr>
        </p:nvSpPr>
        <p:spPr>
          <a:xfrm>
            <a:off x="838200" y="1825624"/>
            <a:ext cx="10668000" cy="2931433"/>
          </a:xfrm>
        </p:spPr>
        <p:txBody>
          <a:bodyPr>
            <a:normAutofit fontScale="77500" lnSpcReduction="20000"/>
          </a:bodyPr>
          <a:lstStyle/>
          <a:p>
            <a:r>
              <a:rPr lang="en-US" sz="3800" dirty="0"/>
              <a:t>TDD made simple</a:t>
            </a:r>
          </a:p>
          <a:p>
            <a:pPr lvl="1"/>
            <a:r>
              <a:rPr lang="en-US" sz="3300" dirty="0"/>
              <a:t>Write unit tests first (</a:t>
            </a:r>
            <a:r>
              <a:rPr lang="en-US" sz="3300" dirty="0" err="1"/>
              <a:t>MSTest</a:t>
            </a:r>
            <a:r>
              <a:rPr lang="en-US" sz="3300" dirty="0"/>
              <a:t>, </a:t>
            </a:r>
            <a:r>
              <a:rPr lang="en-US" sz="3300" dirty="0" err="1"/>
              <a:t>NUnit</a:t>
            </a:r>
            <a:r>
              <a:rPr lang="en-US" sz="3300" dirty="0"/>
              <a:t>, JUnit, </a:t>
            </a:r>
            <a:r>
              <a:rPr lang="en-US" sz="3300" dirty="0" err="1"/>
              <a:t>xUnit</a:t>
            </a:r>
            <a:r>
              <a:rPr lang="en-US" sz="3300" dirty="0"/>
              <a:t>, …)</a:t>
            </a:r>
          </a:p>
          <a:p>
            <a:pPr lvl="1"/>
            <a:r>
              <a:rPr lang="en-US" sz="3300" dirty="0"/>
              <a:t>Handle dependencies on external elements (MOQ, </a:t>
            </a:r>
            <a:r>
              <a:rPr lang="en-US" sz="3300" dirty="0" err="1"/>
              <a:t>FakeItEasy</a:t>
            </a:r>
            <a:r>
              <a:rPr lang="en-US" sz="3300" dirty="0"/>
              <a:t>, Mockito)*</a:t>
            </a:r>
          </a:p>
          <a:p>
            <a:pPr lvl="1"/>
            <a:r>
              <a:rPr lang="en-US" sz="3300" dirty="0"/>
              <a:t>Get a clue about completeness of tests using code coverage</a:t>
            </a:r>
          </a:p>
          <a:p>
            <a:r>
              <a:rPr lang="en-US" sz="3800" dirty="0"/>
              <a:t>Optimal because:</a:t>
            </a:r>
          </a:p>
          <a:p>
            <a:pPr lvl="1"/>
            <a:r>
              <a:rPr lang="en-US" sz="3300" dirty="0"/>
              <a:t>Test cases first: you’ll miss fewer</a:t>
            </a:r>
          </a:p>
          <a:p>
            <a:pPr lvl="1"/>
            <a:r>
              <a:rPr lang="en-US" sz="3300" dirty="0"/>
              <a:t>YAGNI**: You’re encouraged not to write extra code “just in case”</a:t>
            </a:r>
          </a:p>
          <a:p>
            <a:pPr lvl="1" algn="r"/>
            <a:endParaRPr lang="en-US" dirty="0"/>
          </a:p>
          <a:p>
            <a:pPr marL="457200" lvl="1" indent="0" algn="r">
              <a:buNone/>
            </a:pPr>
            <a:endParaRPr lang="en-US" sz="1600" dirty="0"/>
          </a:p>
          <a:p>
            <a:pPr lvl="1"/>
            <a:endParaRPr lang="en-US" dirty="0"/>
          </a:p>
        </p:txBody>
      </p:sp>
      <p:sp>
        <p:nvSpPr>
          <p:cNvPr id="2" name="TextBox 1">
            <a:extLst>
              <a:ext uri="{FF2B5EF4-FFF2-40B4-BE49-F238E27FC236}">
                <a16:creationId xmlns:a16="http://schemas.microsoft.com/office/drawing/2014/main" id="{4735D9A9-36A4-4306-8729-0593906DBF2B}"/>
              </a:ext>
            </a:extLst>
          </p:cNvPr>
          <p:cNvSpPr txBox="1"/>
          <p:nvPr/>
        </p:nvSpPr>
        <p:spPr>
          <a:xfrm>
            <a:off x="8675283" y="6274480"/>
            <a:ext cx="2504020" cy="307777"/>
          </a:xfrm>
          <a:prstGeom prst="rect">
            <a:avLst/>
          </a:prstGeom>
          <a:noFill/>
        </p:spPr>
        <p:txBody>
          <a:bodyPr wrap="none" rtlCol="0">
            <a:spAutoFit/>
          </a:bodyPr>
          <a:lstStyle/>
          <a:p>
            <a:pPr lvl="1" algn="r"/>
            <a:r>
              <a:rPr lang="en-US" sz="1400" dirty="0"/>
              <a:t>**You </a:t>
            </a:r>
            <a:r>
              <a:rPr lang="en-US" sz="1400" dirty="0" err="1"/>
              <a:t>ain’t</a:t>
            </a:r>
            <a:r>
              <a:rPr lang="en-US" sz="1400" dirty="0"/>
              <a:t> </a:t>
            </a:r>
            <a:r>
              <a:rPr lang="en-US" sz="1400" dirty="0" err="1"/>
              <a:t>gonna</a:t>
            </a:r>
            <a:r>
              <a:rPr lang="en-US" sz="1400" dirty="0"/>
              <a:t> need it</a:t>
            </a:r>
          </a:p>
        </p:txBody>
      </p:sp>
      <p:sp>
        <p:nvSpPr>
          <p:cNvPr id="3" name="Rectangle 2">
            <a:extLst>
              <a:ext uri="{FF2B5EF4-FFF2-40B4-BE49-F238E27FC236}">
                <a16:creationId xmlns:a16="http://schemas.microsoft.com/office/drawing/2014/main" id="{B08CAED6-E6EC-4662-922F-4DC956B41980}"/>
              </a:ext>
            </a:extLst>
          </p:cNvPr>
          <p:cNvSpPr/>
          <p:nvPr/>
        </p:nvSpPr>
        <p:spPr>
          <a:xfrm>
            <a:off x="838200" y="4517571"/>
            <a:ext cx="10515600" cy="1431018"/>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solidFill>
                  <a:srgbClr val="FFFF00"/>
                </a:solidFill>
                <a:effectLst>
                  <a:outerShdw blurRad="38100" dist="38100" dir="2700000" algn="tl">
                    <a:srgbClr val="000000">
                      <a:alpha val="43137"/>
                    </a:srgbClr>
                  </a:outerShdw>
                </a:effectLst>
              </a:rPr>
              <a:t>When using agile methods, software is deemed correct when it behaves correctly on a specific set of tests.  </a:t>
            </a:r>
            <a:br>
              <a:rPr lang="en-US" sz="2800" dirty="0">
                <a:solidFill>
                  <a:srgbClr val="FFFF00"/>
                </a:solidFill>
                <a:effectLst>
                  <a:outerShdw blurRad="38100" dist="38100" dir="2700000" algn="tl">
                    <a:srgbClr val="000000">
                      <a:alpha val="43137"/>
                    </a:srgbClr>
                  </a:outerShdw>
                </a:effectLst>
              </a:rPr>
            </a:br>
            <a:r>
              <a:rPr lang="en-US" sz="2800" b="1" i="1" dirty="0">
                <a:solidFill>
                  <a:srgbClr val="FFFF00"/>
                </a:solidFill>
                <a:effectLst>
                  <a:outerShdw blurRad="38100" dist="38100" dir="2700000" algn="tl">
                    <a:srgbClr val="000000">
                      <a:alpha val="43137"/>
                    </a:srgbClr>
                  </a:outerShdw>
                </a:effectLst>
              </a:rPr>
              <a:t>TDD encourages creation of the right set of tests.  </a:t>
            </a:r>
          </a:p>
        </p:txBody>
      </p:sp>
      <p:sp>
        <p:nvSpPr>
          <p:cNvPr id="8" name="TextBox 7">
            <a:extLst>
              <a:ext uri="{FF2B5EF4-FFF2-40B4-BE49-F238E27FC236}">
                <a16:creationId xmlns:a16="http://schemas.microsoft.com/office/drawing/2014/main" id="{D7E4D778-C3BA-41D3-8147-33209DAFB39A}"/>
              </a:ext>
            </a:extLst>
          </p:cNvPr>
          <p:cNvSpPr txBox="1"/>
          <p:nvPr/>
        </p:nvSpPr>
        <p:spPr>
          <a:xfrm>
            <a:off x="8476512" y="6066161"/>
            <a:ext cx="2702791" cy="307777"/>
          </a:xfrm>
          <a:prstGeom prst="rect">
            <a:avLst/>
          </a:prstGeom>
          <a:noFill/>
        </p:spPr>
        <p:txBody>
          <a:bodyPr wrap="none" rtlCol="0">
            <a:spAutoFit/>
          </a:bodyPr>
          <a:lstStyle/>
          <a:p>
            <a:pPr lvl="1" algn="r"/>
            <a:r>
              <a:rPr lang="en-US" sz="1400" dirty="0"/>
              <a:t>*Covered later in the course</a:t>
            </a:r>
          </a:p>
        </p:txBody>
      </p:sp>
    </p:spTree>
    <p:extLst>
      <p:ext uri="{BB962C8B-B14F-4D97-AF65-F5344CB8AC3E}">
        <p14:creationId xmlns:p14="http://schemas.microsoft.com/office/powerpoint/2010/main" val="108177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9" presetClass="emph" presetSubtype="0" fill="hold" nodeType="clickEffect">
                                  <p:stCondLst>
                                    <p:cond delay="0"/>
                                  </p:stCondLst>
                                  <p:childTnLst>
                                    <p:animClr clrSpc="rgb" dir="cw">
                                      <p:cBhvr override="childStyle">
                                        <p:cTn id="20" dur="500" fill="hold"/>
                                        <p:tgtEl>
                                          <p:spTgt spid="5">
                                            <p:txEl>
                                              <p:pRg st="2" end="2"/>
                                            </p:txEl>
                                          </p:spTgt>
                                        </p:tgtEl>
                                        <p:attrNameLst>
                                          <p:attrName>style.color</p:attrName>
                                        </p:attrNameLst>
                                      </p:cBhvr>
                                      <p:to>
                                        <a:srgbClr val="F32B3E"/>
                                      </p:to>
                                    </p:animClr>
                                    <p:animClr clrSpc="rgb" dir="cw">
                                      <p:cBhvr>
                                        <p:cTn id="21" dur="500" fill="hold"/>
                                        <p:tgtEl>
                                          <p:spTgt spid="5">
                                            <p:txEl>
                                              <p:pRg st="2" end="2"/>
                                            </p:txEl>
                                          </p:spTgt>
                                        </p:tgtEl>
                                        <p:attrNameLst>
                                          <p:attrName>fillcolor</p:attrName>
                                        </p:attrNameLst>
                                      </p:cBhvr>
                                      <p:to>
                                        <a:srgbClr val="F32B3E"/>
                                      </p:to>
                                    </p:animClr>
                                    <p:set>
                                      <p:cBhvr>
                                        <p:cTn id="22" dur="500" fill="hold"/>
                                        <p:tgtEl>
                                          <p:spTgt spid="5">
                                            <p:txEl>
                                              <p:pRg st="2" end="2"/>
                                            </p:txEl>
                                          </p:spTgt>
                                        </p:tgtEl>
                                        <p:attrNameLst>
                                          <p:attrName>fill.type</p:attrName>
                                        </p:attrNameLst>
                                      </p:cBhvr>
                                      <p:to>
                                        <p:strVal val="solid"/>
                                      </p:to>
                                    </p:set>
                                    <p:set>
                                      <p:cBhvr>
                                        <p:cTn id="23" dur="500" fill="hold"/>
                                        <p:tgtEl>
                                          <p:spTgt spid="5">
                                            <p:txEl>
                                              <p:pRg st="2" end="2"/>
                                            </p:txEl>
                                          </p:spTgt>
                                        </p:tgtEl>
                                        <p:attrNameLst>
                                          <p:attrName>fill.on</p:attrName>
                                        </p:attrNameLst>
                                      </p:cBhvr>
                                      <p:to>
                                        <p:strVal val="true"/>
                                      </p:to>
                                    </p:se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Effect transition="in" filter="fade">
                                      <p:cBhvr>
                                        <p:cTn id="31" dur="500"/>
                                        <p:tgtEl>
                                          <p:spTgt spid="5">
                                            <p:txEl>
                                              <p:pRg st="4" end="4"/>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xEl>
                                              <p:pRg st="5" end="5"/>
                                            </p:txEl>
                                          </p:spTgt>
                                        </p:tgtEl>
                                        <p:attrNameLst>
                                          <p:attrName>style.visibility</p:attrName>
                                        </p:attrNameLst>
                                      </p:cBhvr>
                                      <p:to>
                                        <p:strVal val="visible"/>
                                      </p:to>
                                    </p:set>
                                    <p:animEffect transition="in" filter="fade">
                                      <p:cBhvr>
                                        <p:cTn id="34" dur="500"/>
                                        <p:tgtEl>
                                          <p:spTgt spid="5">
                                            <p:txEl>
                                              <p:pRg st="5" end="5"/>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500"/>
                                        <p:tgtEl>
                                          <p:spTgt spid="2"/>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3"/>
                                        </p:tgtEl>
                                        <p:attrNameLst>
                                          <p:attrName>style.visibility</p:attrName>
                                        </p:attrNameLst>
                                      </p:cBhvr>
                                      <p:to>
                                        <p:strVal val="visible"/>
                                      </p:to>
                                    </p:set>
                                    <p:anim calcmode="lin" valueType="num">
                                      <p:cBhvr>
                                        <p:cTn id="45" dur="500" fill="hold"/>
                                        <p:tgtEl>
                                          <p:spTgt spid="3"/>
                                        </p:tgtEl>
                                        <p:attrNameLst>
                                          <p:attrName>ppt_w</p:attrName>
                                        </p:attrNameLst>
                                      </p:cBhvr>
                                      <p:tavLst>
                                        <p:tav tm="0">
                                          <p:val>
                                            <p:fltVal val="0"/>
                                          </p:val>
                                        </p:tav>
                                        <p:tav tm="100000">
                                          <p:val>
                                            <p:strVal val="#ppt_w"/>
                                          </p:val>
                                        </p:tav>
                                      </p:tavLst>
                                    </p:anim>
                                    <p:anim calcmode="lin" valueType="num">
                                      <p:cBhvr>
                                        <p:cTn id="46" dur="500" fill="hold"/>
                                        <p:tgtEl>
                                          <p:spTgt spid="3"/>
                                        </p:tgtEl>
                                        <p:attrNameLst>
                                          <p:attrName>ppt_h</p:attrName>
                                        </p:attrNameLst>
                                      </p:cBhvr>
                                      <p:tavLst>
                                        <p:tav tm="0">
                                          <p:val>
                                            <p:fltVal val="0"/>
                                          </p:val>
                                        </p:tav>
                                        <p:tav tm="100000">
                                          <p:val>
                                            <p:strVal val="#ppt_h"/>
                                          </p:val>
                                        </p:tav>
                                      </p:tavLst>
                                    </p:anim>
                                    <p:animEffect transition="in" filter="fad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2" grpId="0"/>
      <p:bldP spid="3" grpId="0" animBg="1"/>
      <p:bldP spid="8"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7C9BD-0B61-4B1A-B466-FC1C23EE1BE8}"/>
              </a:ext>
            </a:extLst>
          </p:cNvPr>
          <p:cNvSpPr>
            <a:spLocks noGrp="1"/>
          </p:cNvSpPr>
          <p:nvPr>
            <p:ph type="title"/>
          </p:nvPr>
        </p:nvSpPr>
        <p:spPr/>
        <p:txBody>
          <a:bodyPr/>
          <a:lstStyle/>
          <a:p>
            <a:r>
              <a:rPr lang="en-US" dirty="0"/>
              <a:t>The TDD Process: Red, Green, Refactor</a:t>
            </a:r>
          </a:p>
        </p:txBody>
      </p:sp>
      <p:graphicFrame>
        <p:nvGraphicFramePr>
          <p:cNvPr id="3" name="Diagram 2">
            <a:extLst>
              <a:ext uri="{FF2B5EF4-FFF2-40B4-BE49-F238E27FC236}">
                <a16:creationId xmlns:a16="http://schemas.microsoft.com/office/drawing/2014/main" id="{D0AC8362-0409-44B3-B449-A5F22AEEF86A}"/>
              </a:ext>
            </a:extLst>
          </p:cNvPr>
          <p:cNvGraphicFramePr/>
          <p:nvPr/>
        </p:nvGraphicFramePr>
        <p:xfrm>
          <a:off x="2610757" y="1690688"/>
          <a:ext cx="6970486" cy="44476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5F5601C0-6D78-415B-8F6D-22F6AD780BB2}"/>
              </a:ext>
            </a:extLst>
          </p:cNvPr>
          <p:cNvSpPr txBox="1"/>
          <p:nvPr/>
        </p:nvSpPr>
        <p:spPr>
          <a:xfrm>
            <a:off x="7259529" y="2286001"/>
            <a:ext cx="4140388" cy="587828"/>
          </a:xfrm>
          <a:prstGeom prst="rect">
            <a:avLst/>
          </a:prstGeom>
          <a:solidFill>
            <a:srgbClr val="FF9999"/>
          </a:solidFill>
          <a:ln>
            <a:noFill/>
          </a:ln>
          <a:effectLst>
            <a:outerShdw blurRad="50800" dist="38100" dir="2700000" algn="tl" rotWithShape="0">
              <a:prstClr val="black">
                <a:alpha val="40000"/>
              </a:prstClr>
            </a:outerShdw>
          </a:effectLst>
          <a:scene3d>
            <a:camera prst="orthographicFront">
              <a:rot lat="0" lon="0" rev="0"/>
            </a:camera>
            <a:lightRig rig="contrasting" dir="t">
              <a:rot lat="0" lon="0" rev="1200000"/>
            </a:lightRig>
          </a:scene3d>
          <a:sp3d contourW="19050" prstMaterial="metal">
            <a:bevelT w="88900" h="203200"/>
            <a:bevelB w="165100" h="254000"/>
          </a:sp3d>
        </p:spPr>
        <p:txBody>
          <a:bodyPr spcFirstLastPara="0" vert="horz" wrap="square" lIns="36830" tIns="36830" rIns="36830" bIns="36830" numCol="1" spcCol="1270" anchor="ctr" anchorCtr="0">
            <a:noAutofit/>
          </a:bodyPr>
          <a:lstStyle/>
          <a:p>
            <a:pPr algn="ctr"/>
            <a:r>
              <a:rPr lang="en-US" sz="2000" dirty="0"/>
              <a:t> Write a correct test that fails…</a:t>
            </a:r>
          </a:p>
        </p:txBody>
      </p:sp>
      <p:sp>
        <p:nvSpPr>
          <p:cNvPr id="5" name="TextBox 4">
            <a:extLst>
              <a:ext uri="{FF2B5EF4-FFF2-40B4-BE49-F238E27FC236}">
                <a16:creationId xmlns:a16="http://schemas.microsoft.com/office/drawing/2014/main" id="{9080A4EE-22B0-4DBD-8608-A5667FC57AA7}"/>
              </a:ext>
            </a:extLst>
          </p:cNvPr>
          <p:cNvSpPr txBox="1"/>
          <p:nvPr/>
        </p:nvSpPr>
        <p:spPr>
          <a:xfrm>
            <a:off x="8654142" y="4789715"/>
            <a:ext cx="3363687" cy="587828"/>
          </a:xfrm>
          <a:prstGeom prst="rect">
            <a:avLst/>
          </a:prstGeom>
          <a:solidFill>
            <a:srgbClr val="99FFCC"/>
          </a:solidFill>
          <a:ln>
            <a:noFill/>
          </a:ln>
          <a:effectLst>
            <a:outerShdw blurRad="50800" dist="38100" dir="2700000" algn="tl" rotWithShape="0">
              <a:prstClr val="black">
                <a:alpha val="40000"/>
              </a:prstClr>
            </a:outerShdw>
          </a:effectLst>
          <a:scene3d>
            <a:camera prst="orthographicFront">
              <a:rot lat="0" lon="0" rev="0"/>
            </a:camera>
            <a:lightRig rig="contrasting" dir="t">
              <a:rot lat="0" lon="0" rev="1200000"/>
            </a:lightRig>
          </a:scene3d>
          <a:sp3d contourW="19050" prstMaterial="metal">
            <a:bevelT w="88900" h="203200"/>
            <a:bevelB w="165100" h="254000"/>
          </a:sp3d>
        </p:spPr>
        <p:txBody>
          <a:bodyPr spcFirstLastPara="0" vert="horz" wrap="square" lIns="36830" tIns="36830" rIns="36830" bIns="36830" numCol="1" spcCol="1270" anchor="ctr" anchorCtr="0">
            <a:noAutofit/>
          </a:bodyPr>
          <a:lstStyle/>
          <a:p>
            <a:pPr algn="ctr"/>
            <a:r>
              <a:rPr lang="en-US" dirty="0"/>
              <a:t>Add code to enable test to pass…</a:t>
            </a:r>
          </a:p>
        </p:txBody>
      </p:sp>
      <p:sp>
        <p:nvSpPr>
          <p:cNvPr id="6" name="TextBox 5">
            <a:extLst>
              <a:ext uri="{FF2B5EF4-FFF2-40B4-BE49-F238E27FC236}">
                <a16:creationId xmlns:a16="http://schemas.microsoft.com/office/drawing/2014/main" id="{CD62E253-B3CD-48E5-B7DD-35137FBC0B96}"/>
              </a:ext>
            </a:extLst>
          </p:cNvPr>
          <p:cNvSpPr txBox="1"/>
          <p:nvPr/>
        </p:nvSpPr>
        <p:spPr>
          <a:xfrm>
            <a:off x="174172" y="4873398"/>
            <a:ext cx="3363687" cy="587828"/>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a:scene3d>
            <a:camera prst="orthographicFront">
              <a:rot lat="0" lon="0" rev="0"/>
            </a:camera>
            <a:lightRig rig="contrasting" dir="t">
              <a:rot lat="0" lon="0" rev="1200000"/>
            </a:lightRig>
          </a:scene3d>
          <a:sp3d contourW="19050" prstMaterial="metal">
            <a:bevelT w="88900" h="203200"/>
            <a:bevelB w="165100" h="254000"/>
          </a:sp3d>
        </p:spPr>
        <p:txBody>
          <a:bodyPr spcFirstLastPara="0" vert="horz" wrap="square" lIns="30480" tIns="30480" rIns="30480" bIns="30480" numCol="1" spcCol="1270" anchor="ctr" anchorCtr="0">
            <a:noAutofit/>
          </a:bodyPr>
          <a:lstStyle>
            <a:lvl1pPr>
              <a:defRPr>
                <a:effectLst>
                  <a:outerShdw blurRad="38100" dist="38100" dir="2700000" algn="tl">
                    <a:srgbClr val="000000">
                      <a:alpha val="43137"/>
                    </a:srgbClr>
                  </a:outerShdw>
                </a:effectLst>
              </a:defRPr>
            </a:lvl1pPr>
          </a:lstStyle>
          <a:p>
            <a:pPr algn="ctr"/>
            <a:r>
              <a:rPr lang="en-US" dirty="0">
                <a:effectLst/>
              </a:rPr>
              <a:t>Improve code quality…</a:t>
            </a:r>
          </a:p>
        </p:txBody>
      </p:sp>
      <p:sp>
        <p:nvSpPr>
          <p:cNvPr id="7" name="TextBox 6">
            <a:extLst>
              <a:ext uri="{FF2B5EF4-FFF2-40B4-BE49-F238E27FC236}">
                <a16:creationId xmlns:a16="http://schemas.microsoft.com/office/drawing/2014/main" id="{596DF00F-7B5B-4F39-A00C-2EA2BE7523F9}"/>
              </a:ext>
            </a:extLst>
          </p:cNvPr>
          <p:cNvSpPr txBox="1"/>
          <p:nvPr/>
        </p:nvSpPr>
        <p:spPr>
          <a:xfrm>
            <a:off x="1175658" y="2304370"/>
            <a:ext cx="3363687" cy="587828"/>
          </a:xfrm>
          <a:prstGeom prst="rect">
            <a:avLst/>
          </a:prstGeom>
          <a:solidFill>
            <a:schemeClr val="accent4">
              <a:lumMod val="20000"/>
              <a:lumOff val="80000"/>
            </a:schemeClr>
          </a:solidFill>
          <a:ln>
            <a:noFill/>
          </a:ln>
          <a:effectLst>
            <a:outerShdw blurRad="50800" dist="38100" dir="2700000" algn="tl" rotWithShape="0">
              <a:prstClr val="black">
                <a:alpha val="40000"/>
              </a:prstClr>
            </a:outerShdw>
          </a:effectLst>
          <a:scene3d>
            <a:camera prst="orthographicFront">
              <a:rot lat="0" lon="0" rev="0"/>
            </a:camera>
            <a:lightRig rig="contrasting" dir="t">
              <a:rot lat="0" lon="0" rev="1200000"/>
            </a:lightRig>
          </a:scene3d>
          <a:sp3d z="-182000" contourW="19050" prstMaterial="metal">
            <a:bevelT w="88900" h="203200"/>
            <a:bevelB w="165100" h="254000"/>
          </a:sp3d>
        </p:spPr>
        <p:txBody>
          <a:bodyPr spcFirstLastPara="0" vert="horz" wrap="square" lIns="0" tIns="0" rIns="0" bIns="0" numCol="1" spcCol="1270" anchor="ctr" anchorCtr="0">
            <a:noAutofit/>
          </a:bodyPr>
          <a:lstStyle>
            <a:lvl1pPr>
              <a:defRPr>
                <a:effectLst>
                  <a:outerShdw blurRad="38100" dist="38100" dir="2700000" algn="tl">
                    <a:srgbClr val="000000">
                      <a:alpha val="43137"/>
                    </a:srgbClr>
                  </a:outerShdw>
                </a:effectLst>
              </a:defRPr>
            </a:lvl1pPr>
          </a:lstStyle>
          <a:p>
            <a:pPr algn="ctr"/>
            <a:r>
              <a:rPr lang="en-US" dirty="0"/>
              <a:t>…and do it again</a:t>
            </a:r>
          </a:p>
        </p:txBody>
      </p:sp>
    </p:spTree>
    <p:extLst>
      <p:ext uri="{BB962C8B-B14F-4D97-AF65-F5344CB8AC3E}">
        <p14:creationId xmlns:p14="http://schemas.microsoft.com/office/powerpoint/2010/main" val="3922963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B85CA444-8D0B-4CD2-A186-6BFBB4A5637D}"/>
                                            </p:graphicEl>
                                          </p:spTgt>
                                        </p:tgtEl>
                                        <p:attrNameLst>
                                          <p:attrName>style.visibility</p:attrName>
                                        </p:attrNameLst>
                                      </p:cBhvr>
                                      <p:to>
                                        <p:strVal val="visible"/>
                                      </p:to>
                                    </p:set>
                                    <p:animEffect transition="in" filter="fade">
                                      <p:cBhvr>
                                        <p:cTn id="7" dur="500"/>
                                        <p:tgtEl>
                                          <p:spTgt spid="3">
                                            <p:graphicEl>
                                              <a:dgm id="{B85CA444-8D0B-4CD2-A186-6BFBB4A5637D}"/>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graphicEl>
                                              <a:dgm id="{5BE5635C-DD69-422F-916F-91B582A4CAF6}"/>
                                            </p:graphicEl>
                                          </p:spTgt>
                                        </p:tgtEl>
                                        <p:attrNameLst>
                                          <p:attrName>style.visibility</p:attrName>
                                        </p:attrNameLst>
                                      </p:cBhvr>
                                      <p:to>
                                        <p:strVal val="visible"/>
                                      </p:to>
                                    </p:set>
                                    <p:animEffect transition="in" filter="fade">
                                      <p:cBhvr>
                                        <p:cTn id="15" dur="500"/>
                                        <p:tgtEl>
                                          <p:spTgt spid="3">
                                            <p:graphicEl>
                                              <a:dgm id="{5BE5635C-DD69-422F-916F-91B582A4CAF6}"/>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graphicEl>
                                              <a:dgm id="{27EB4F24-AA43-4FA5-8959-33687DAFBAF0}"/>
                                            </p:graphicEl>
                                          </p:spTgt>
                                        </p:tgtEl>
                                        <p:attrNameLst>
                                          <p:attrName>style.visibility</p:attrName>
                                        </p:attrNameLst>
                                      </p:cBhvr>
                                      <p:to>
                                        <p:strVal val="visible"/>
                                      </p:to>
                                    </p:set>
                                    <p:animEffect transition="in" filter="fade">
                                      <p:cBhvr>
                                        <p:cTn id="18" dur="500"/>
                                        <p:tgtEl>
                                          <p:spTgt spid="3">
                                            <p:graphicEl>
                                              <a:dgm id="{27EB4F24-AA43-4FA5-8959-33687DAFBAF0}"/>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graphicEl>
                                              <a:dgm id="{B4029F4C-8A8E-41CB-B489-9E50E54213BE}"/>
                                            </p:graphicEl>
                                          </p:spTgt>
                                        </p:tgtEl>
                                        <p:attrNameLst>
                                          <p:attrName>style.visibility</p:attrName>
                                        </p:attrNameLst>
                                      </p:cBhvr>
                                      <p:to>
                                        <p:strVal val="visible"/>
                                      </p:to>
                                    </p:set>
                                    <p:animEffect transition="in" filter="fade">
                                      <p:cBhvr>
                                        <p:cTn id="26" dur="500"/>
                                        <p:tgtEl>
                                          <p:spTgt spid="3">
                                            <p:graphicEl>
                                              <a:dgm id="{B4029F4C-8A8E-41CB-B489-9E50E54213BE}"/>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graphicEl>
                                              <a:dgm id="{B3AE03F5-295B-4D97-9176-C05C4A8293DE}"/>
                                            </p:graphicEl>
                                          </p:spTgt>
                                        </p:tgtEl>
                                        <p:attrNameLst>
                                          <p:attrName>style.visibility</p:attrName>
                                        </p:attrNameLst>
                                      </p:cBhvr>
                                      <p:to>
                                        <p:strVal val="visible"/>
                                      </p:to>
                                    </p:set>
                                    <p:animEffect transition="in" filter="fade">
                                      <p:cBhvr>
                                        <p:cTn id="29" dur="500"/>
                                        <p:tgtEl>
                                          <p:spTgt spid="3">
                                            <p:graphicEl>
                                              <a:dgm id="{B3AE03F5-295B-4D97-9176-C05C4A8293DE}"/>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graphicEl>
                                              <a:dgm id="{577977CE-FA06-4406-8C0A-D3F37B60187F}"/>
                                            </p:graphicEl>
                                          </p:spTgt>
                                        </p:tgtEl>
                                        <p:attrNameLst>
                                          <p:attrName>style.visibility</p:attrName>
                                        </p:attrNameLst>
                                      </p:cBhvr>
                                      <p:to>
                                        <p:strVal val="visible"/>
                                      </p:to>
                                    </p:set>
                                    <p:animEffect transition="in" filter="fade">
                                      <p:cBhvr>
                                        <p:cTn id="35" dur="500"/>
                                        <p:tgtEl>
                                          <p:spTgt spid="3">
                                            <p:graphicEl>
                                              <a:dgm id="{577977CE-FA06-4406-8C0A-D3F37B60187F}"/>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P spid="4" grpId="0" animBg="1"/>
      <p:bldP spid="5" grpId="0" animBg="1"/>
      <p:bldP spid="6" grpId="0" animBg="1"/>
      <p:bldP spid="7"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2873B7-E0C8-4E93-A8C5-8084C49321FA}"/>
              </a:ext>
            </a:extLst>
          </p:cNvPr>
          <p:cNvSpPr txBox="1"/>
          <p:nvPr/>
        </p:nvSpPr>
        <p:spPr>
          <a:xfrm>
            <a:off x="3245129" y="2062349"/>
            <a:ext cx="5701754" cy="830997"/>
          </a:xfrm>
          <a:prstGeom prst="rect">
            <a:avLst/>
          </a:prstGeom>
          <a:solidFill>
            <a:schemeClr val="bg1"/>
          </a:solidFill>
          <a:effectLst>
            <a:outerShdw blurRad="50800" dist="38100" dir="2700000" algn="tl" rotWithShape="0">
              <a:prstClr val="black">
                <a:alpha val="40000"/>
              </a:prstClr>
            </a:outerShdw>
          </a:effectLst>
        </p:spPr>
        <p:txBody>
          <a:bodyPr wrap="none" rtlCol="0">
            <a:spAutoFit/>
          </a:bodyPr>
          <a:lstStyle/>
          <a:p>
            <a:pPr algn="ctr"/>
            <a:r>
              <a:rPr lang="en-US" sz="4800" dirty="0">
                <a:solidFill>
                  <a:srgbClr val="002060"/>
                </a:solidFill>
              </a:rPr>
              <a:t>When to stop testing?</a:t>
            </a:r>
          </a:p>
        </p:txBody>
      </p:sp>
      <p:sp>
        <p:nvSpPr>
          <p:cNvPr id="7" name="TextBox 6">
            <a:extLst>
              <a:ext uri="{FF2B5EF4-FFF2-40B4-BE49-F238E27FC236}">
                <a16:creationId xmlns:a16="http://schemas.microsoft.com/office/drawing/2014/main" id="{8A27BCA9-2A40-4C70-A4CE-AFFF0DED224C}"/>
              </a:ext>
            </a:extLst>
          </p:cNvPr>
          <p:cNvSpPr txBox="1"/>
          <p:nvPr/>
        </p:nvSpPr>
        <p:spPr>
          <a:xfrm>
            <a:off x="1799295" y="4032662"/>
            <a:ext cx="8593379" cy="830997"/>
          </a:xfrm>
          <a:prstGeom prst="rect">
            <a:avLst/>
          </a:prstGeom>
          <a:solidFill>
            <a:srgbClr val="002060"/>
          </a:solidFill>
          <a:effectLst>
            <a:outerShdw blurRad="50800" dist="38100" dir="2700000" algn="tl" rotWithShape="0">
              <a:prstClr val="black">
                <a:alpha val="40000"/>
              </a:prstClr>
            </a:outerShdw>
          </a:effectLst>
        </p:spPr>
        <p:txBody>
          <a:bodyPr wrap="none" rtlCol="0">
            <a:spAutoFit/>
          </a:bodyPr>
          <a:lstStyle/>
          <a:p>
            <a:pPr algn="ctr"/>
            <a:r>
              <a:rPr lang="en-US" sz="4800" dirty="0">
                <a:solidFill>
                  <a:schemeClr val="bg1"/>
                </a:solidFill>
              </a:rPr>
              <a:t>Test until fear turns to boredom.*</a:t>
            </a:r>
          </a:p>
        </p:txBody>
      </p:sp>
      <p:sp>
        <p:nvSpPr>
          <p:cNvPr id="3" name="TextBox 2">
            <a:extLst>
              <a:ext uri="{FF2B5EF4-FFF2-40B4-BE49-F238E27FC236}">
                <a16:creationId xmlns:a16="http://schemas.microsoft.com/office/drawing/2014/main" id="{B31EC696-BD68-4B8C-A21F-3E379FDA0988}"/>
              </a:ext>
            </a:extLst>
          </p:cNvPr>
          <p:cNvSpPr txBox="1"/>
          <p:nvPr/>
        </p:nvSpPr>
        <p:spPr>
          <a:xfrm>
            <a:off x="4060218" y="5431971"/>
            <a:ext cx="4071564" cy="461665"/>
          </a:xfrm>
          <a:prstGeom prst="rect">
            <a:avLst/>
          </a:prstGeom>
          <a:noFill/>
        </p:spPr>
        <p:txBody>
          <a:bodyPr wrap="none" rtlCol="0">
            <a:spAutoFit/>
          </a:bodyPr>
          <a:lstStyle/>
          <a:p>
            <a:r>
              <a:rPr lang="en-US" sz="2400" i="1" dirty="0"/>
              <a:t>…but code coverage helps, too.</a:t>
            </a:r>
          </a:p>
        </p:txBody>
      </p:sp>
      <p:sp>
        <p:nvSpPr>
          <p:cNvPr id="5" name="TextBox 4">
            <a:extLst>
              <a:ext uri="{FF2B5EF4-FFF2-40B4-BE49-F238E27FC236}">
                <a16:creationId xmlns:a16="http://schemas.microsoft.com/office/drawing/2014/main" id="{3A2AF586-B7F2-483D-B340-A1A0F9E556A0}"/>
              </a:ext>
            </a:extLst>
          </p:cNvPr>
          <p:cNvSpPr txBox="1"/>
          <p:nvPr/>
        </p:nvSpPr>
        <p:spPr>
          <a:xfrm>
            <a:off x="1799295" y="4032662"/>
            <a:ext cx="8593379" cy="830997"/>
          </a:xfrm>
          <a:prstGeom prst="rect">
            <a:avLst/>
          </a:prstGeom>
          <a:solidFill>
            <a:srgbClr val="002060"/>
          </a:solidFill>
          <a:effectLst>
            <a:outerShdw blurRad="50800" dist="38100" dir="2700000" algn="tl" rotWithShape="0">
              <a:prstClr val="black">
                <a:alpha val="40000"/>
              </a:prstClr>
            </a:outerShdw>
          </a:effectLst>
        </p:spPr>
        <p:txBody>
          <a:bodyPr wrap="square" rtlCol="0">
            <a:spAutoFit/>
          </a:bodyPr>
          <a:lstStyle/>
          <a:p>
            <a:pPr algn="ctr"/>
            <a:r>
              <a:rPr lang="en-US" sz="4800" dirty="0">
                <a:solidFill>
                  <a:schemeClr val="bg1"/>
                </a:solidFill>
              </a:rPr>
              <a:t>How long is a piece of string?</a:t>
            </a:r>
          </a:p>
        </p:txBody>
      </p:sp>
      <p:sp>
        <p:nvSpPr>
          <p:cNvPr id="2" name="TextBox 1">
            <a:extLst>
              <a:ext uri="{FF2B5EF4-FFF2-40B4-BE49-F238E27FC236}">
                <a16:creationId xmlns:a16="http://schemas.microsoft.com/office/drawing/2014/main" id="{7338FC38-9C0A-4E26-A719-29E897018AD4}"/>
              </a:ext>
            </a:extLst>
          </p:cNvPr>
          <p:cNvSpPr txBox="1"/>
          <p:nvPr/>
        </p:nvSpPr>
        <p:spPr>
          <a:xfrm>
            <a:off x="10239935" y="6447865"/>
            <a:ext cx="1223540" cy="369332"/>
          </a:xfrm>
          <a:prstGeom prst="rect">
            <a:avLst/>
          </a:prstGeom>
          <a:noFill/>
        </p:spPr>
        <p:txBody>
          <a:bodyPr wrap="none" rtlCol="0">
            <a:spAutoFit/>
          </a:bodyPr>
          <a:lstStyle/>
          <a:p>
            <a:r>
              <a:rPr lang="en-US" dirty="0"/>
              <a:t>*Kent Beck</a:t>
            </a:r>
          </a:p>
        </p:txBody>
      </p:sp>
    </p:spTree>
    <p:extLst>
      <p:ext uri="{BB962C8B-B14F-4D97-AF65-F5344CB8AC3E}">
        <p14:creationId xmlns:p14="http://schemas.microsoft.com/office/powerpoint/2010/main" val="3208666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xit" presetSubtype="0" fill="hold" grpId="0" nodeType="clickEffect">
                                  <p:stCondLst>
                                    <p:cond delay="0"/>
                                  </p:stCondLst>
                                  <p:childTnLst>
                                    <p:animEffect transition="out" filter="dissolve">
                                      <p:cBhvr>
                                        <p:cTn id="15" dur="500"/>
                                        <p:tgtEl>
                                          <p:spTgt spid="5"/>
                                        </p:tgtEl>
                                      </p:cBhvr>
                                    </p:animEffect>
                                    <p:set>
                                      <p:cBhvr>
                                        <p:cTn id="16" dur="1" fill="hold">
                                          <p:stCondLst>
                                            <p:cond delay="499"/>
                                          </p:stCondLst>
                                        </p:cTn>
                                        <p:tgtEl>
                                          <p:spTgt spid="5"/>
                                        </p:tgtEl>
                                        <p:attrNameLst>
                                          <p:attrName>style.visibility</p:attrName>
                                        </p:attrNameLst>
                                      </p:cBhvr>
                                      <p:to>
                                        <p:strVal val="hidden"/>
                                      </p:to>
                                    </p:set>
                                  </p:childTnLst>
                                </p:cTn>
                              </p:par>
                              <p:par>
                                <p:cTn id="17" presetID="10"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p:bldP spid="5" grpId="0" animBg="1"/>
      <p:bldP spid="5" grpId="1" animBg="1"/>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Rectangle 2"/>
          <p:cNvSpPr>
            <a:spLocks noGrp="1" noChangeArrowheads="1"/>
          </p:cNvSpPr>
          <p:nvPr>
            <p:ph type="title"/>
          </p:nvPr>
        </p:nvSpPr>
        <p:spPr/>
        <p:txBody>
          <a:bodyPr/>
          <a:lstStyle/>
          <a:p>
            <a:r>
              <a:rPr lang="en-US" dirty="0"/>
              <a:t>Level 0 Thinking</a:t>
            </a:r>
          </a:p>
        </p:txBody>
      </p:sp>
      <p:sp>
        <p:nvSpPr>
          <p:cNvPr id="79878" name="Rectangle 3"/>
          <p:cNvSpPr>
            <a:spLocks noGrp="1" noChangeArrowheads="1"/>
          </p:cNvSpPr>
          <p:nvPr>
            <p:ph idx="1"/>
          </p:nvPr>
        </p:nvSpPr>
        <p:spPr/>
        <p:txBody>
          <a:bodyPr/>
          <a:lstStyle/>
          <a:p>
            <a:r>
              <a:rPr lang="en-US" sz="3200" dirty="0"/>
              <a:t>Testing is the same as debugging</a:t>
            </a:r>
          </a:p>
          <a:p>
            <a:pPr lvl="1"/>
            <a:endParaRPr lang="en-US" dirty="0"/>
          </a:p>
          <a:p>
            <a:r>
              <a:rPr lang="en-US" sz="3200" dirty="0"/>
              <a:t>Does </a:t>
            </a:r>
            <a:r>
              <a:rPr lang="en-US" sz="3200" u="sng" dirty="0"/>
              <a:t>not</a:t>
            </a:r>
            <a:r>
              <a:rPr lang="en-US" sz="3200" dirty="0"/>
              <a:t> distinguish between incorrect behavior and mistakes in the program</a:t>
            </a:r>
          </a:p>
          <a:p>
            <a:pPr lvl="1"/>
            <a:endParaRPr lang="en-US" dirty="0"/>
          </a:p>
          <a:p>
            <a:r>
              <a:rPr lang="en-US" sz="3200" dirty="0"/>
              <a:t>Does </a:t>
            </a:r>
            <a:r>
              <a:rPr lang="en-US" sz="3200" u="sng" dirty="0"/>
              <a:t>not</a:t>
            </a:r>
            <a:r>
              <a:rPr lang="en-US" sz="3200" dirty="0"/>
              <a:t> help develop software that is reliable or safe</a:t>
            </a:r>
          </a:p>
        </p:txBody>
      </p:sp>
      <p:sp>
        <p:nvSpPr>
          <p:cNvPr id="79874"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Introduction to Software Testing, Edition 2  (Ch 1)</a:t>
            </a:r>
          </a:p>
        </p:txBody>
      </p:sp>
      <p:sp>
        <p:nvSpPr>
          <p:cNvPr id="79875"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 Ammann &amp; Offutt</a:t>
            </a:r>
          </a:p>
        </p:txBody>
      </p:sp>
      <p:sp>
        <p:nvSpPr>
          <p:cNvPr id="7987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fld id="{FEDF5CD7-993B-4CB0-8E0E-8808ED7C024C}" type="slidenum">
              <a:rPr lang="en-US" sz="900" b="0">
                <a:solidFill>
                  <a:schemeClr val="tx1"/>
                </a:solidFill>
              </a:rPr>
              <a:pPr/>
              <a:t>17</a:t>
            </a:fld>
            <a:endParaRPr lang="en-US" sz="900" b="0">
              <a:solidFill>
                <a:schemeClr val="tx1"/>
              </a:solidFill>
            </a:endParaRPr>
          </a:p>
        </p:txBody>
      </p:sp>
    </p:spTree>
    <p:extLst>
      <p:ext uri="{BB962C8B-B14F-4D97-AF65-F5344CB8AC3E}">
        <p14:creationId xmlns:p14="http://schemas.microsoft.com/office/powerpoint/2010/main" val="263154808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26A62-29BE-4C15-B9A4-C0111B2F0762}"/>
              </a:ext>
            </a:extLst>
          </p:cNvPr>
          <p:cNvSpPr>
            <a:spLocks noGrp="1"/>
          </p:cNvSpPr>
          <p:nvPr>
            <p:ph type="title"/>
          </p:nvPr>
        </p:nvSpPr>
        <p:spPr/>
        <p:txBody>
          <a:bodyPr/>
          <a:lstStyle/>
          <a:p>
            <a:r>
              <a:rPr lang="en-US" dirty="0"/>
              <a:t>Potpourri on TDD</a:t>
            </a:r>
          </a:p>
        </p:txBody>
      </p:sp>
      <p:sp>
        <p:nvSpPr>
          <p:cNvPr id="5" name="Content Placeholder 4">
            <a:extLst>
              <a:ext uri="{FF2B5EF4-FFF2-40B4-BE49-F238E27FC236}">
                <a16:creationId xmlns:a16="http://schemas.microsoft.com/office/drawing/2014/main" id="{2EB35AD8-D60D-4DCE-AE83-B721C63D7385}"/>
              </a:ext>
            </a:extLst>
          </p:cNvPr>
          <p:cNvSpPr>
            <a:spLocks noGrp="1"/>
          </p:cNvSpPr>
          <p:nvPr>
            <p:ph idx="1"/>
          </p:nvPr>
        </p:nvSpPr>
        <p:spPr/>
        <p:txBody>
          <a:bodyPr/>
          <a:lstStyle/>
          <a:p>
            <a:r>
              <a:rPr lang="en-US" dirty="0"/>
              <a:t>TDD is not the answer for everything (multi-threading, security options, complex configs, UX, etc.)</a:t>
            </a:r>
          </a:p>
          <a:p>
            <a:r>
              <a:rPr lang="en-US" dirty="0"/>
              <a:t>TDD is just a part of this complete (testing) breakfast</a:t>
            </a:r>
          </a:p>
          <a:p>
            <a:r>
              <a:rPr lang="en-US" dirty="0"/>
              <a:t>What about private methods?  Generally, test through public ones.</a:t>
            </a:r>
          </a:p>
          <a:p>
            <a:r>
              <a:rPr lang="en-US" dirty="0"/>
              <a:t>Tests should be able to run in any order; no dependencies</a:t>
            </a:r>
          </a:p>
        </p:txBody>
      </p:sp>
    </p:spTree>
    <p:extLst>
      <p:ext uri="{BB962C8B-B14F-4D97-AF65-F5344CB8AC3E}">
        <p14:creationId xmlns:p14="http://schemas.microsoft.com/office/powerpoint/2010/main" val="107716346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BF14A-9528-44C9-BE00-690DB4EAAF58}"/>
              </a:ext>
            </a:extLst>
          </p:cNvPr>
          <p:cNvSpPr>
            <a:spLocks noGrp="1"/>
          </p:cNvSpPr>
          <p:nvPr>
            <p:ph type="title"/>
          </p:nvPr>
        </p:nvSpPr>
        <p:spPr/>
        <p:txBody>
          <a:bodyPr/>
          <a:lstStyle/>
          <a:p>
            <a:r>
              <a:rPr lang="en-US" dirty="0"/>
              <a:t>Test Doubles</a:t>
            </a:r>
          </a:p>
        </p:txBody>
      </p:sp>
      <p:sp>
        <p:nvSpPr>
          <p:cNvPr id="3" name="Text Placeholder 2">
            <a:extLst>
              <a:ext uri="{FF2B5EF4-FFF2-40B4-BE49-F238E27FC236}">
                <a16:creationId xmlns:a16="http://schemas.microsoft.com/office/drawing/2014/main" id="{9F86B895-3E05-4CD5-ABE0-5F38556B1A22}"/>
              </a:ext>
            </a:extLst>
          </p:cNvPr>
          <p:cNvSpPr>
            <a:spLocks noGrp="1"/>
          </p:cNvSpPr>
          <p:nvPr>
            <p:ph type="body" idx="1"/>
          </p:nvPr>
        </p:nvSpPr>
        <p:spPr/>
        <p:txBody>
          <a:bodyPr/>
          <a:lstStyle/>
          <a:p>
            <a:r>
              <a:rPr lang="en-US" dirty="0"/>
              <a:t>Simulating dependencies on external elements</a:t>
            </a:r>
          </a:p>
        </p:txBody>
      </p:sp>
    </p:spTree>
    <p:extLst>
      <p:ext uri="{BB962C8B-B14F-4D97-AF65-F5344CB8AC3E}">
        <p14:creationId xmlns:p14="http://schemas.microsoft.com/office/powerpoint/2010/main" val="110230449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A3A19-552B-4082-9649-8276E0A59354}"/>
              </a:ext>
            </a:extLst>
          </p:cNvPr>
          <p:cNvSpPr>
            <a:spLocks noGrp="1"/>
          </p:cNvSpPr>
          <p:nvPr>
            <p:ph type="title"/>
          </p:nvPr>
        </p:nvSpPr>
        <p:spPr/>
        <p:txBody>
          <a:bodyPr/>
          <a:lstStyle/>
          <a:p>
            <a:r>
              <a:rPr lang="en-US" dirty="0"/>
              <a:t>Test Doubles: Mocks, Fakes, Stubs, Shims</a:t>
            </a:r>
          </a:p>
        </p:txBody>
      </p:sp>
      <p:sp>
        <p:nvSpPr>
          <p:cNvPr id="3" name="Content Placeholder 2">
            <a:extLst>
              <a:ext uri="{FF2B5EF4-FFF2-40B4-BE49-F238E27FC236}">
                <a16:creationId xmlns:a16="http://schemas.microsoft.com/office/drawing/2014/main" id="{9F651139-71D0-4DC9-AB25-37EFB0A4613C}"/>
              </a:ext>
            </a:extLst>
          </p:cNvPr>
          <p:cNvSpPr>
            <a:spLocks noGrp="1"/>
          </p:cNvSpPr>
          <p:nvPr>
            <p:ph idx="1"/>
          </p:nvPr>
        </p:nvSpPr>
        <p:spPr>
          <a:xfrm>
            <a:off x="838200" y="1919288"/>
            <a:ext cx="10515600" cy="4274683"/>
          </a:xfrm>
        </p:spPr>
        <p:txBody>
          <a:bodyPr>
            <a:normAutofit/>
          </a:bodyPr>
          <a:lstStyle/>
          <a:p>
            <a:r>
              <a:rPr lang="en-US" dirty="0"/>
              <a:t>Object doesn’t exist</a:t>
            </a:r>
          </a:p>
          <a:p>
            <a:r>
              <a:rPr lang="en-US" dirty="0"/>
              <a:t>Behavior is indeterminate</a:t>
            </a:r>
          </a:p>
          <a:p>
            <a:r>
              <a:rPr lang="en-US" dirty="0"/>
              <a:t>Human interaction-dependent</a:t>
            </a:r>
          </a:p>
          <a:p>
            <a:r>
              <a:rPr lang="en-US" dirty="0"/>
              <a:t>Hard to set up</a:t>
            </a:r>
          </a:p>
          <a:p>
            <a:r>
              <a:rPr lang="en-US" dirty="0"/>
              <a:t>Mimic external resources (database, network, etc.)</a:t>
            </a:r>
          </a:p>
          <a:p>
            <a:r>
              <a:rPr lang="en-US" dirty="0"/>
              <a:t>General test isolation</a:t>
            </a:r>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23426416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E898E-E624-4CE4-974B-4022E21CB362}"/>
              </a:ext>
            </a:extLst>
          </p:cNvPr>
          <p:cNvSpPr>
            <a:spLocks noGrp="1"/>
          </p:cNvSpPr>
          <p:nvPr>
            <p:ph type="title"/>
          </p:nvPr>
        </p:nvSpPr>
        <p:spPr/>
        <p:txBody>
          <a:bodyPr/>
          <a:lstStyle/>
          <a:p>
            <a:r>
              <a:rPr lang="en-US" dirty="0"/>
              <a:t>Tenuous Definitions</a:t>
            </a:r>
          </a:p>
        </p:txBody>
      </p:sp>
      <p:sp>
        <p:nvSpPr>
          <p:cNvPr id="3" name="Content Placeholder 2">
            <a:extLst>
              <a:ext uri="{FF2B5EF4-FFF2-40B4-BE49-F238E27FC236}">
                <a16:creationId xmlns:a16="http://schemas.microsoft.com/office/drawing/2014/main" id="{C665929F-4DCE-4C11-BF50-F8AF92C585A8}"/>
              </a:ext>
            </a:extLst>
          </p:cNvPr>
          <p:cNvSpPr>
            <a:spLocks noGrp="1"/>
          </p:cNvSpPr>
          <p:nvPr>
            <p:ph idx="1"/>
          </p:nvPr>
        </p:nvSpPr>
        <p:spPr>
          <a:xfrm>
            <a:off x="838200" y="1604338"/>
            <a:ext cx="10515600" cy="4888537"/>
          </a:xfrm>
        </p:spPr>
        <p:txBody>
          <a:bodyPr>
            <a:normAutofit/>
          </a:bodyPr>
          <a:lstStyle/>
          <a:p>
            <a:r>
              <a:rPr lang="en-US" b="1" dirty="0"/>
              <a:t>Double</a:t>
            </a:r>
            <a:r>
              <a:rPr lang="en-US" dirty="0"/>
              <a:t> = a replacement for a production module in testing</a:t>
            </a:r>
          </a:p>
          <a:p>
            <a:r>
              <a:rPr lang="en-US" b="1" dirty="0"/>
              <a:t>Fake</a:t>
            </a:r>
            <a:r>
              <a:rPr lang="en-US" dirty="0"/>
              <a:t> = a simple replacement for some component</a:t>
            </a:r>
          </a:p>
          <a:p>
            <a:r>
              <a:rPr lang="en-US" b="1" dirty="0"/>
              <a:t>Shim</a:t>
            </a:r>
            <a:r>
              <a:rPr lang="en-US" dirty="0"/>
              <a:t> = a fake that doubles for a system component</a:t>
            </a:r>
          </a:p>
          <a:p>
            <a:r>
              <a:rPr lang="en-US" b="1" dirty="0"/>
              <a:t>Stub</a:t>
            </a:r>
            <a:r>
              <a:rPr lang="en-US" dirty="0"/>
              <a:t> = a simple fake that doubles for a custom component</a:t>
            </a:r>
          </a:p>
          <a:p>
            <a:r>
              <a:rPr lang="en-US" b="1" dirty="0"/>
              <a:t>Mock</a:t>
            </a:r>
            <a:r>
              <a:rPr lang="en-US" dirty="0"/>
              <a:t> = a complex double that dynamically mimics the behavior of the item being mocked</a:t>
            </a:r>
          </a:p>
          <a:p>
            <a:endParaRPr lang="en-US" dirty="0"/>
          </a:p>
          <a:p>
            <a:r>
              <a:rPr lang="en-US" dirty="0"/>
              <a:t>Can be generated by hand or generated by using a fake or mocking framework.</a:t>
            </a:r>
          </a:p>
          <a:p>
            <a:r>
              <a:rPr lang="en-US" dirty="0"/>
              <a:t>Here are some </a:t>
            </a:r>
            <a:r>
              <a:rPr lang="en-US" dirty="0">
                <a:hlinkClick r:id="rId2"/>
              </a:rPr>
              <a:t>alternative taxonomies.</a:t>
            </a:r>
            <a:endParaRPr lang="en-US" dirty="0"/>
          </a:p>
          <a:p>
            <a:endParaRPr lang="en-US" dirty="0"/>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3135661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B37C7E-AE8C-47A8-846A-A3973C1C953C}"/>
              </a:ext>
            </a:extLst>
          </p:cNvPr>
          <p:cNvPicPr>
            <a:picLocks noChangeAspect="1"/>
          </p:cNvPicPr>
          <p:nvPr/>
        </p:nvPicPr>
        <p:blipFill>
          <a:blip r:embed="rId2"/>
          <a:stretch>
            <a:fillRect/>
          </a:stretch>
        </p:blipFill>
        <p:spPr>
          <a:xfrm>
            <a:off x="827065" y="1806222"/>
            <a:ext cx="11027484" cy="4109157"/>
          </a:xfrm>
          <a:prstGeom prst="rect">
            <a:avLst/>
          </a:prstGeom>
        </p:spPr>
      </p:pic>
      <p:sp>
        <p:nvSpPr>
          <p:cNvPr id="2" name="Title 1">
            <a:extLst>
              <a:ext uri="{FF2B5EF4-FFF2-40B4-BE49-F238E27FC236}">
                <a16:creationId xmlns:a16="http://schemas.microsoft.com/office/drawing/2014/main" id="{40E58E89-6ADA-44A3-89FD-5AD957493F8C}"/>
              </a:ext>
            </a:extLst>
          </p:cNvPr>
          <p:cNvSpPr>
            <a:spLocks noGrp="1"/>
          </p:cNvSpPr>
          <p:nvPr>
            <p:ph type="title"/>
          </p:nvPr>
        </p:nvSpPr>
        <p:spPr/>
        <p:txBody>
          <a:bodyPr/>
          <a:lstStyle/>
          <a:p>
            <a:r>
              <a:rPr lang="en-US" dirty="0"/>
              <a:t>Shims and Stubs</a:t>
            </a:r>
          </a:p>
        </p:txBody>
      </p:sp>
    </p:spTree>
    <p:extLst>
      <p:ext uri="{BB962C8B-B14F-4D97-AF65-F5344CB8AC3E}">
        <p14:creationId xmlns:p14="http://schemas.microsoft.com/office/powerpoint/2010/main" val="328559308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8EE6D-24EC-41CF-B073-DB49076FCABC}"/>
              </a:ext>
            </a:extLst>
          </p:cNvPr>
          <p:cNvSpPr>
            <a:spLocks noGrp="1"/>
          </p:cNvSpPr>
          <p:nvPr>
            <p:ph type="title"/>
          </p:nvPr>
        </p:nvSpPr>
        <p:spPr/>
        <p:txBody>
          <a:bodyPr/>
          <a:lstStyle/>
          <a:p>
            <a:r>
              <a:rPr lang="en-US" dirty="0"/>
              <a:t>Ride-</a:t>
            </a:r>
            <a:r>
              <a:rPr lang="en-US" dirty="0" err="1"/>
              <a:t>Alongs</a:t>
            </a:r>
            <a:r>
              <a:rPr lang="en-US" dirty="0"/>
              <a:t> using </a:t>
            </a:r>
            <a:r>
              <a:rPr lang="en-US" b="1" dirty="0"/>
              <a:t>Microsoft Fakes</a:t>
            </a:r>
          </a:p>
        </p:txBody>
      </p:sp>
      <p:sp>
        <p:nvSpPr>
          <p:cNvPr id="3" name="Content Placeholder 2">
            <a:extLst>
              <a:ext uri="{FF2B5EF4-FFF2-40B4-BE49-F238E27FC236}">
                <a16:creationId xmlns:a16="http://schemas.microsoft.com/office/drawing/2014/main" id="{F74E2B61-FD21-47C6-BA93-D5ED4528F530}"/>
              </a:ext>
            </a:extLst>
          </p:cNvPr>
          <p:cNvSpPr>
            <a:spLocks noGrp="1"/>
          </p:cNvSpPr>
          <p:nvPr>
            <p:ph idx="1"/>
          </p:nvPr>
        </p:nvSpPr>
        <p:spPr/>
        <p:txBody>
          <a:bodyPr/>
          <a:lstStyle/>
          <a:p>
            <a:r>
              <a:rPr lang="en-US" dirty="0"/>
              <a:t>Shim ride-along: Fake out system date</a:t>
            </a:r>
          </a:p>
          <a:p>
            <a:r>
              <a:rPr lang="en-US" dirty="0"/>
              <a:t>Stub ride-along: Fake out a component somebody else is building (in our case, a file system)</a:t>
            </a:r>
          </a:p>
        </p:txBody>
      </p:sp>
    </p:spTree>
    <p:extLst>
      <p:ext uri="{BB962C8B-B14F-4D97-AF65-F5344CB8AC3E}">
        <p14:creationId xmlns:p14="http://schemas.microsoft.com/office/powerpoint/2010/main" val="105615165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94126-FB00-4151-9277-7273801E0A7B}"/>
              </a:ext>
            </a:extLst>
          </p:cNvPr>
          <p:cNvSpPr>
            <a:spLocks noGrp="1"/>
          </p:cNvSpPr>
          <p:nvPr>
            <p:ph type="title"/>
          </p:nvPr>
        </p:nvSpPr>
        <p:spPr/>
        <p:txBody>
          <a:bodyPr/>
          <a:lstStyle/>
          <a:p>
            <a:r>
              <a:rPr lang="en-US" dirty="0"/>
              <a:t>Date Checker: using a shim</a:t>
            </a:r>
          </a:p>
        </p:txBody>
      </p:sp>
      <p:sp>
        <p:nvSpPr>
          <p:cNvPr id="3" name="Content Placeholder 2">
            <a:extLst>
              <a:ext uri="{FF2B5EF4-FFF2-40B4-BE49-F238E27FC236}">
                <a16:creationId xmlns:a16="http://schemas.microsoft.com/office/drawing/2014/main" id="{F9764DED-6B69-4CE5-A704-D7C550E758C1}"/>
              </a:ext>
            </a:extLst>
          </p:cNvPr>
          <p:cNvSpPr>
            <a:spLocks noGrp="1"/>
          </p:cNvSpPr>
          <p:nvPr>
            <p:ph idx="1"/>
          </p:nvPr>
        </p:nvSpPr>
        <p:spPr/>
        <p:txBody>
          <a:bodyPr>
            <a:normAutofit/>
          </a:bodyPr>
          <a:lstStyle/>
          <a:p>
            <a:pPr marL="0" indent="0">
              <a:buNone/>
            </a:pPr>
            <a:r>
              <a:rPr lang="en-US" sz="2000" b="1" dirty="0"/>
              <a:t>Class: </a:t>
            </a:r>
          </a:p>
          <a:p>
            <a:pPr marL="0" indent="0">
              <a:buNone/>
            </a:pPr>
            <a:r>
              <a:rPr lang="en-US" sz="1800" b="1" dirty="0">
                <a:solidFill>
                  <a:srgbClr val="0000FF"/>
                </a:solidFill>
                <a:latin typeface="Consolas" panose="020B0609020204030204" pitchFamily="49" charset="0"/>
              </a:rPr>
              <a:t>	</a:t>
            </a:r>
            <a:r>
              <a:rPr lang="en-US" sz="1800" dirty="0">
                <a:solidFill>
                  <a:srgbClr val="0000FF"/>
                </a:solidFill>
                <a:latin typeface="Consolas" panose="020B0609020204030204" pitchFamily="49" charset="0"/>
              </a:rPr>
              <a:t>public</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static</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class</a:t>
            </a:r>
            <a:r>
              <a:rPr lang="en-US" sz="1800" dirty="0">
                <a:solidFill>
                  <a:srgbClr val="000000"/>
                </a:solidFill>
                <a:latin typeface="Consolas" panose="020B0609020204030204" pitchFamily="49" charset="0"/>
              </a:rPr>
              <a:t> </a:t>
            </a:r>
            <a:r>
              <a:rPr lang="en-US" sz="1800" dirty="0" err="1">
                <a:solidFill>
                  <a:srgbClr val="2B91AF"/>
                </a:solidFill>
                <a:latin typeface="Consolas" panose="020B0609020204030204" pitchFamily="49" charset="0"/>
              </a:rPr>
              <a:t>SpecialDateChecker</a:t>
            </a:r>
            <a:endParaRPr lang="en-US" sz="1800" dirty="0">
              <a:solidFill>
                <a:srgbClr val="000000"/>
              </a:solidFill>
              <a:latin typeface="Consolas" panose="020B0609020204030204" pitchFamily="49" charset="0"/>
            </a:endParaRPr>
          </a:p>
          <a:p>
            <a:pPr marL="0" indent="0">
              <a:buNone/>
            </a:pPr>
            <a:r>
              <a:rPr lang="en-US" sz="2000" b="1" dirty="0"/>
              <a:t>Methods</a:t>
            </a:r>
            <a:r>
              <a:rPr lang="en-US" sz="2000" b="1" dirty="0">
                <a:solidFill>
                  <a:srgbClr val="0000FF"/>
                </a:solidFill>
              </a:rPr>
              <a:t>:</a:t>
            </a:r>
            <a:r>
              <a:rPr lang="en-US" sz="2000" dirty="0">
                <a:solidFill>
                  <a:srgbClr val="0000FF"/>
                </a:solidFill>
              </a:rPr>
              <a:t>	</a:t>
            </a:r>
          </a:p>
          <a:p>
            <a:pPr marL="0" indent="0">
              <a:buNone/>
            </a:pPr>
            <a:r>
              <a:rPr lang="en-US" sz="1800" dirty="0">
                <a:solidFill>
                  <a:srgbClr val="0000FF"/>
                </a:solidFill>
                <a:latin typeface="Consolas" panose="020B0609020204030204" pitchFamily="49" charset="0"/>
              </a:rPr>
              <a:t>	public</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static</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string</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CheckNewYear</a:t>
            </a:r>
            <a:r>
              <a:rPr lang="en-US" sz="1800" dirty="0">
                <a:solidFill>
                  <a:srgbClr val="000000"/>
                </a:solidFill>
                <a:latin typeface="Consolas" panose="020B0609020204030204" pitchFamily="49" charset="0"/>
              </a:rPr>
              <a:t>()</a:t>
            </a:r>
          </a:p>
          <a:p>
            <a:pPr marL="0" indent="0">
              <a:buNone/>
            </a:pPr>
            <a:r>
              <a:rPr lang="en-US" sz="1800" dirty="0">
                <a:solidFill>
                  <a:srgbClr val="000000"/>
                </a:solidFill>
                <a:latin typeface="Consolas" panose="020B0609020204030204" pitchFamily="49" charset="0"/>
              </a:rPr>
              <a:t>		returns MSG_HAPPY_NEW_YEAR if today is New Year’s Day</a:t>
            </a:r>
          </a:p>
          <a:p>
            <a:pPr marL="0" indent="0">
              <a:buNone/>
            </a:pPr>
            <a:r>
              <a:rPr lang="en-US" sz="1800" dirty="0">
                <a:solidFill>
                  <a:srgbClr val="000000"/>
                </a:solidFill>
                <a:latin typeface="Consolas" panose="020B0609020204030204" pitchFamily="49" charset="0"/>
              </a:rPr>
              <a:t>		returns MSG_BORED if today isn’t New Year’s Day</a:t>
            </a:r>
          </a:p>
          <a:p>
            <a:pPr marL="0" indent="0">
              <a:buNone/>
            </a:pP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public</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static</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string</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CheckTuesday</a:t>
            </a:r>
            <a:r>
              <a:rPr lang="en-US" sz="1800" dirty="0">
                <a:solidFill>
                  <a:srgbClr val="000000"/>
                </a:solidFill>
                <a:latin typeface="Consolas" panose="020B0609020204030204" pitchFamily="49" charset="0"/>
              </a:rPr>
              <a:t>()</a:t>
            </a:r>
          </a:p>
          <a:p>
            <a:pPr marL="0" indent="0">
              <a:buNone/>
            </a:pPr>
            <a:r>
              <a:rPr lang="en-US" sz="1800" dirty="0">
                <a:solidFill>
                  <a:srgbClr val="000000"/>
                </a:solidFill>
                <a:latin typeface="Consolas" panose="020B0609020204030204" pitchFamily="49" charset="0"/>
              </a:rPr>
              <a:t>		returns MSG_TUESDAY if today is Tuesday</a:t>
            </a:r>
          </a:p>
          <a:p>
            <a:pPr marL="0" indent="0">
              <a:buNone/>
            </a:pPr>
            <a:r>
              <a:rPr lang="en-US" sz="1800" dirty="0">
                <a:solidFill>
                  <a:srgbClr val="000000"/>
                </a:solidFill>
                <a:latin typeface="Consolas" panose="020B0609020204030204" pitchFamily="49" charset="0"/>
              </a:rPr>
              <a:t>		returns MSG_SAD if today isn’t Tuesday</a:t>
            </a:r>
          </a:p>
          <a:p>
            <a:pPr marL="0" indent="0">
              <a:buNone/>
            </a:pPr>
            <a:endParaRPr lang="en-US" sz="1800" b="1" dirty="0"/>
          </a:p>
          <a:p>
            <a:pPr lvl="2"/>
            <a:endParaRPr lang="en-US" sz="1000" dirty="0"/>
          </a:p>
        </p:txBody>
      </p:sp>
    </p:spTree>
    <p:extLst>
      <p:ext uri="{BB962C8B-B14F-4D97-AF65-F5344CB8AC3E}">
        <p14:creationId xmlns:p14="http://schemas.microsoft.com/office/powerpoint/2010/main" val="389468700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0BA64-E5D3-4B3D-BC57-456E62FF4486}"/>
              </a:ext>
            </a:extLst>
          </p:cNvPr>
          <p:cNvSpPr>
            <a:spLocks noGrp="1"/>
          </p:cNvSpPr>
          <p:nvPr>
            <p:ph type="title"/>
          </p:nvPr>
        </p:nvSpPr>
        <p:spPr/>
        <p:txBody>
          <a:bodyPr/>
          <a:lstStyle/>
          <a:p>
            <a:r>
              <a:rPr lang="en-US" dirty="0"/>
              <a:t>Shim Ride-Along (TDD)</a:t>
            </a:r>
          </a:p>
        </p:txBody>
      </p:sp>
      <p:sp>
        <p:nvSpPr>
          <p:cNvPr id="3" name="Content Placeholder 2">
            <a:extLst>
              <a:ext uri="{FF2B5EF4-FFF2-40B4-BE49-F238E27FC236}">
                <a16:creationId xmlns:a16="http://schemas.microsoft.com/office/drawing/2014/main" id="{09608C2C-2C05-4312-A694-39FCC049DF54}"/>
              </a:ext>
            </a:extLst>
          </p:cNvPr>
          <p:cNvSpPr>
            <a:spLocks noGrp="1"/>
          </p:cNvSpPr>
          <p:nvPr>
            <p:ph idx="1"/>
          </p:nvPr>
        </p:nvSpPr>
        <p:spPr/>
        <p:txBody>
          <a:bodyPr/>
          <a:lstStyle/>
          <a:p>
            <a:r>
              <a:rPr lang="en-US" dirty="0"/>
              <a:t>Create Unit Test project</a:t>
            </a:r>
          </a:p>
          <a:p>
            <a:r>
              <a:rPr lang="en-US" dirty="0"/>
              <a:t>Under the Unit Test References, right-click on System and select “Add Fakes Assembly”.  </a:t>
            </a:r>
            <a:r>
              <a:rPr lang="en-US" i="1" dirty="0"/>
              <a:t>Wait for System.4.0.0.0.Fakes to appear.</a:t>
            </a:r>
          </a:p>
          <a:p>
            <a:r>
              <a:rPr lang="en-US" dirty="0"/>
              <a:t>Add the tests using a TDD approach. </a:t>
            </a:r>
          </a:p>
          <a:p>
            <a:endParaRPr lang="en-US" dirty="0"/>
          </a:p>
          <a:p>
            <a:endParaRPr lang="en-US" dirty="0"/>
          </a:p>
        </p:txBody>
      </p:sp>
    </p:spTree>
    <p:extLst>
      <p:ext uri="{BB962C8B-B14F-4D97-AF65-F5344CB8AC3E}">
        <p14:creationId xmlns:p14="http://schemas.microsoft.com/office/powerpoint/2010/main" val="75478288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0BA64-E5D3-4B3D-BC57-456E62FF4486}"/>
              </a:ext>
            </a:extLst>
          </p:cNvPr>
          <p:cNvSpPr>
            <a:spLocks noGrp="1"/>
          </p:cNvSpPr>
          <p:nvPr>
            <p:ph type="title"/>
          </p:nvPr>
        </p:nvSpPr>
        <p:spPr/>
        <p:txBody>
          <a:bodyPr/>
          <a:lstStyle/>
          <a:p>
            <a:r>
              <a:rPr lang="en-US" dirty="0"/>
              <a:t>Shim Ride-Along</a:t>
            </a:r>
          </a:p>
        </p:txBody>
      </p:sp>
      <p:sp>
        <p:nvSpPr>
          <p:cNvPr id="3" name="Content Placeholder 2">
            <a:extLst>
              <a:ext uri="{FF2B5EF4-FFF2-40B4-BE49-F238E27FC236}">
                <a16:creationId xmlns:a16="http://schemas.microsoft.com/office/drawing/2014/main" id="{09608C2C-2C05-4312-A694-39FCC049DF54}"/>
              </a:ext>
            </a:extLst>
          </p:cNvPr>
          <p:cNvSpPr>
            <a:spLocks noGrp="1"/>
          </p:cNvSpPr>
          <p:nvPr>
            <p:ph idx="1"/>
          </p:nvPr>
        </p:nvSpPr>
        <p:spPr/>
        <p:txBody>
          <a:bodyPr/>
          <a:lstStyle/>
          <a:p>
            <a:r>
              <a:rPr lang="en-US" dirty="0"/>
              <a:t>Start with </a:t>
            </a:r>
            <a:r>
              <a:rPr lang="en-US" b="1" dirty="0" err="1"/>
              <a:t>FakesShimStart</a:t>
            </a:r>
            <a:r>
              <a:rPr lang="en-US" b="1" dirty="0"/>
              <a:t> </a:t>
            </a:r>
            <a:r>
              <a:rPr lang="en-US" dirty="0"/>
              <a:t>solution.</a:t>
            </a:r>
          </a:p>
          <a:p>
            <a:r>
              <a:rPr lang="en-US" dirty="0"/>
              <a:t>Add new Unit Test project</a:t>
            </a:r>
          </a:p>
          <a:p>
            <a:r>
              <a:rPr lang="en-US" dirty="0"/>
              <a:t>Add reference to SUT project</a:t>
            </a:r>
          </a:p>
          <a:p>
            <a:r>
              <a:rPr lang="en-US" dirty="0"/>
              <a:t>Under the Unit Test References, right-click on System and select “Add Fakes Assembly”.  </a:t>
            </a:r>
            <a:r>
              <a:rPr lang="en-US" i="1" dirty="0"/>
              <a:t>Wait for System.4.0.0.0.Fakes to appear.</a:t>
            </a:r>
          </a:p>
          <a:p>
            <a:r>
              <a:rPr lang="en-US" dirty="0"/>
              <a:t>Add these using statements:</a:t>
            </a:r>
          </a:p>
          <a:p>
            <a:pPr marL="457200" lvl="1" indent="0">
              <a:buNone/>
            </a:pPr>
            <a:r>
              <a:rPr lang="en-US" sz="2000" dirty="0">
                <a:solidFill>
                  <a:srgbClr val="0000FF"/>
                </a:solidFill>
                <a:latin typeface="Consolas" panose="020B0609020204030204" pitchFamily="49" charset="0"/>
              </a:rPr>
              <a:t>using</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System.Fakes</a:t>
            </a:r>
            <a:r>
              <a:rPr lang="en-US" sz="2000" dirty="0">
                <a:solidFill>
                  <a:srgbClr val="000000"/>
                </a:solidFill>
                <a:latin typeface="Consolas" panose="020B0609020204030204" pitchFamily="49" charset="0"/>
              </a:rPr>
              <a:t>;</a:t>
            </a:r>
          </a:p>
          <a:p>
            <a:pPr marL="457200" lvl="1" indent="0">
              <a:buNone/>
            </a:pPr>
            <a:r>
              <a:rPr lang="en-US" sz="2000" dirty="0">
                <a:solidFill>
                  <a:srgbClr val="0000FF"/>
                </a:solidFill>
                <a:latin typeface="Consolas" panose="020B0609020204030204" pitchFamily="49" charset="0"/>
              </a:rPr>
              <a:t>using</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Microsoft.QualityTools.Testing.Fakes</a:t>
            </a:r>
            <a:r>
              <a:rPr lang="en-US" sz="2000" dirty="0">
                <a:solidFill>
                  <a:srgbClr val="000000"/>
                </a:solidFill>
                <a:latin typeface="Consolas" panose="020B0609020204030204" pitchFamily="49" charset="0"/>
              </a:rPr>
              <a:t>;</a:t>
            </a:r>
          </a:p>
          <a:p>
            <a:r>
              <a:rPr lang="en-US" dirty="0"/>
              <a:t>Now add the tests</a:t>
            </a:r>
          </a:p>
          <a:p>
            <a:endParaRPr lang="en-US" dirty="0"/>
          </a:p>
          <a:p>
            <a:endParaRPr lang="en-US" dirty="0"/>
          </a:p>
        </p:txBody>
      </p:sp>
    </p:spTree>
    <p:extLst>
      <p:ext uri="{BB962C8B-B14F-4D97-AF65-F5344CB8AC3E}">
        <p14:creationId xmlns:p14="http://schemas.microsoft.com/office/powerpoint/2010/main" val="47473228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732DE-2B05-4DD0-B8F9-7BA85B5305BC}"/>
              </a:ext>
            </a:extLst>
          </p:cNvPr>
          <p:cNvSpPr>
            <a:spLocks noGrp="1"/>
          </p:cNvSpPr>
          <p:nvPr>
            <p:ph type="title"/>
          </p:nvPr>
        </p:nvSpPr>
        <p:spPr/>
        <p:txBody>
          <a:bodyPr/>
          <a:lstStyle/>
          <a:p>
            <a:r>
              <a:rPr lang="en-US" dirty="0"/>
              <a:t>Secret </a:t>
            </a:r>
            <a:r>
              <a:rPr lang="en-US" dirty="0" err="1"/>
              <a:t>DateTime</a:t>
            </a:r>
            <a:r>
              <a:rPr lang="en-US" dirty="0"/>
              <a:t> Shim Sauce</a:t>
            </a:r>
          </a:p>
        </p:txBody>
      </p:sp>
      <p:sp>
        <p:nvSpPr>
          <p:cNvPr id="3" name="Content Placeholder 2">
            <a:extLst>
              <a:ext uri="{FF2B5EF4-FFF2-40B4-BE49-F238E27FC236}">
                <a16:creationId xmlns:a16="http://schemas.microsoft.com/office/drawing/2014/main" id="{77B540A8-5050-484F-908A-0D7D80310C6C}"/>
              </a:ext>
            </a:extLst>
          </p:cNvPr>
          <p:cNvSpPr>
            <a:spLocks noGrp="1"/>
          </p:cNvSpPr>
          <p:nvPr>
            <p:ph idx="1"/>
          </p:nvPr>
        </p:nvSpPr>
        <p:spPr/>
        <p:txBody>
          <a:bodyPr>
            <a:normAutofit/>
          </a:bodyPr>
          <a:lstStyle/>
          <a:p>
            <a:pPr marL="0" indent="0">
              <a:buNone/>
            </a:pPr>
            <a:r>
              <a:rPr lang="en-US" sz="2400" dirty="0">
                <a:solidFill>
                  <a:srgbClr val="0000FF"/>
                </a:solidFill>
                <a:latin typeface="Consolas" panose="020B0609020204030204" pitchFamily="49" charset="0"/>
              </a:rPr>
              <a:t>using</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ShimsContext.Create</a:t>
            </a:r>
            <a:r>
              <a:rPr lang="en-US" sz="2400" dirty="0">
                <a:solidFill>
                  <a:srgbClr val="000000"/>
                </a:solidFill>
                <a:latin typeface="Consolas" panose="020B0609020204030204" pitchFamily="49" charset="0"/>
              </a:rPr>
              <a:t>())</a:t>
            </a:r>
          </a:p>
          <a:p>
            <a:pPr marL="0" indent="0">
              <a:buNone/>
            </a:pPr>
            <a:r>
              <a:rPr lang="en-US" sz="2400" dirty="0">
                <a:solidFill>
                  <a:srgbClr val="000000"/>
                </a:solidFill>
                <a:latin typeface="Consolas" panose="020B0609020204030204" pitchFamily="49" charset="0"/>
              </a:rPr>
              <a:t>{</a:t>
            </a:r>
          </a:p>
          <a:p>
            <a:pPr marL="0" indent="0">
              <a:buNone/>
            </a:pPr>
            <a:r>
              <a:rPr lang="nn-NO" sz="2400" dirty="0">
                <a:solidFill>
                  <a:srgbClr val="000000"/>
                </a:solidFill>
                <a:latin typeface="Consolas" panose="020B0609020204030204" pitchFamily="49" charset="0"/>
              </a:rPr>
              <a:t>  ShimDateTime.NowGet = () =&gt; </a:t>
            </a:r>
            <a:r>
              <a:rPr lang="nn-NO" sz="2400" dirty="0">
                <a:solidFill>
                  <a:srgbClr val="0000FF"/>
                </a:solidFill>
                <a:latin typeface="Consolas" panose="020B0609020204030204" pitchFamily="49" charset="0"/>
              </a:rPr>
              <a:t>new D</a:t>
            </a:r>
            <a:r>
              <a:rPr lang="nn-NO" sz="2400" dirty="0">
                <a:solidFill>
                  <a:srgbClr val="000000"/>
                </a:solidFill>
                <a:latin typeface="Consolas" panose="020B0609020204030204" pitchFamily="49" charset="0"/>
              </a:rPr>
              <a:t>ateTime(</a:t>
            </a:r>
            <a:r>
              <a:rPr lang="nn-NO" sz="2400" dirty="0">
                <a:solidFill>
                  <a:schemeClr val="bg1">
                    <a:lumMod val="65000"/>
                  </a:schemeClr>
                </a:solidFill>
                <a:latin typeface="Consolas" panose="020B0609020204030204" pitchFamily="49" charset="0"/>
              </a:rPr>
              <a:t>2000, 1, 1</a:t>
            </a:r>
            <a:r>
              <a:rPr lang="nn-NO" sz="2400" dirty="0">
                <a:solidFill>
                  <a:srgbClr val="000000"/>
                </a:solidFill>
                <a:latin typeface="Consolas" panose="020B0609020204030204" pitchFamily="49" charset="0"/>
              </a:rPr>
              <a:t>);</a:t>
            </a:r>
          </a:p>
          <a:p>
            <a:pPr marL="0" indent="0">
              <a:buNone/>
            </a:pPr>
            <a:r>
              <a:rPr lang="nn-NO" sz="2400" dirty="0">
                <a:solidFill>
                  <a:srgbClr val="000000"/>
                </a:solidFill>
                <a:latin typeface="Consolas" panose="020B0609020204030204" pitchFamily="49" charset="0"/>
              </a:rPr>
              <a:t>  . . . </a:t>
            </a:r>
          </a:p>
          <a:p>
            <a:pPr marL="0" indent="0">
              <a:buNone/>
            </a:pPr>
            <a:r>
              <a:rPr lang="nn-NO" sz="2400" dirty="0">
                <a:solidFill>
                  <a:srgbClr val="000000"/>
                </a:solidFill>
                <a:latin typeface="Consolas" panose="020B0609020204030204" pitchFamily="49" charset="0"/>
              </a:rPr>
              <a:t>}</a:t>
            </a:r>
            <a:endParaRPr lang="en-US" sz="2400" dirty="0"/>
          </a:p>
        </p:txBody>
      </p:sp>
    </p:spTree>
    <p:extLst>
      <p:ext uri="{BB962C8B-B14F-4D97-AF65-F5344CB8AC3E}">
        <p14:creationId xmlns:p14="http://schemas.microsoft.com/office/powerpoint/2010/main" val="3114473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1" name="Rectangle 2"/>
          <p:cNvSpPr>
            <a:spLocks noGrp="1" noChangeArrowheads="1"/>
          </p:cNvSpPr>
          <p:nvPr>
            <p:ph type="title"/>
          </p:nvPr>
        </p:nvSpPr>
        <p:spPr/>
        <p:txBody>
          <a:bodyPr/>
          <a:lstStyle/>
          <a:p>
            <a:r>
              <a:rPr lang="en-US"/>
              <a:t>Level 1 Thinking</a:t>
            </a:r>
          </a:p>
        </p:txBody>
      </p:sp>
      <p:sp>
        <p:nvSpPr>
          <p:cNvPr id="80902" name="Rectangle 3"/>
          <p:cNvSpPr>
            <a:spLocks noGrp="1" noChangeArrowheads="1"/>
          </p:cNvSpPr>
          <p:nvPr>
            <p:ph idx="1"/>
          </p:nvPr>
        </p:nvSpPr>
        <p:spPr>
          <a:xfrm>
            <a:off x="838200" y="1413249"/>
            <a:ext cx="10515600" cy="4351338"/>
          </a:xfrm>
        </p:spPr>
        <p:txBody>
          <a:bodyPr/>
          <a:lstStyle/>
          <a:p>
            <a:r>
              <a:rPr lang="en-US" sz="3200" dirty="0"/>
              <a:t>Purpose is to show correctness</a:t>
            </a:r>
          </a:p>
          <a:p>
            <a:r>
              <a:rPr lang="en-US" sz="3200" dirty="0"/>
              <a:t>…but “correctness” is impossible to determine</a:t>
            </a:r>
          </a:p>
          <a:p>
            <a:r>
              <a:rPr lang="en-US" sz="3200" dirty="0"/>
              <a:t>What do we know if no failures?</a:t>
            </a:r>
          </a:p>
          <a:p>
            <a:pPr lvl="1"/>
            <a:r>
              <a:rPr lang="en-US" dirty="0"/>
              <a:t>Good software or bad tests?</a:t>
            </a:r>
          </a:p>
          <a:p>
            <a:r>
              <a:rPr lang="en-US" sz="3200" dirty="0"/>
              <a:t>Test engineers have no:</a:t>
            </a:r>
          </a:p>
          <a:p>
            <a:pPr lvl="1"/>
            <a:r>
              <a:rPr lang="en-US" dirty="0"/>
              <a:t>Strict goal</a:t>
            </a:r>
          </a:p>
          <a:p>
            <a:pPr lvl="1"/>
            <a:r>
              <a:rPr lang="en-US" dirty="0"/>
              <a:t>Real stopping rule</a:t>
            </a:r>
          </a:p>
          <a:p>
            <a:pPr lvl="1"/>
            <a:r>
              <a:rPr lang="en-US" dirty="0"/>
              <a:t>Formal test technique</a:t>
            </a:r>
          </a:p>
          <a:p>
            <a:pPr lvl="1"/>
            <a:r>
              <a:rPr lang="en-US" dirty="0"/>
              <a:t>Test managers are </a:t>
            </a:r>
            <a:r>
              <a:rPr lang="en-US" dirty="0">
                <a:latin typeface="Comic Sans MS" pitchFamily="66" charset="0"/>
              </a:rPr>
              <a:t>powerless</a:t>
            </a:r>
          </a:p>
        </p:txBody>
      </p:sp>
      <p:sp>
        <p:nvSpPr>
          <p:cNvPr id="80898"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Introduction to Software Testing, Edition 2  (Ch 1)</a:t>
            </a:r>
          </a:p>
        </p:txBody>
      </p:sp>
      <p:sp>
        <p:nvSpPr>
          <p:cNvPr id="80899"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 Ammann &amp; Offutt</a:t>
            </a:r>
          </a:p>
        </p:txBody>
      </p:sp>
      <p:sp>
        <p:nvSpPr>
          <p:cNvPr id="8090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fld id="{6385E10F-D82D-456D-8ECA-A4BC8E6D33B8}" type="slidenum">
              <a:rPr lang="en-US" sz="900" b="0">
                <a:solidFill>
                  <a:schemeClr val="tx1"/>
                </a:solidFill>
              </a:rPr>
              <a:pPr/>
              <a:t>18</a:t>
            </a:fld>
            <a:endParaRPr lang="en-US" sz="900" b="0">
              <a:solidFill>
                <a:schemeClr val="tx1"/>
              </a:solidFill>
            </a:endParaRPr>
          </a:p>
        </p:txBody>
      </p:sp>
    </p:spTree>
    <p:extLst>
      <p:ext uri="{BB962C8B-B14F-4D97-AF65-F5344CB8AC3E}">
        <p14:creationId xmlns:p14="http://schemas.microsoft.com/office/powerpoint/2010/main" val="414074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902">
                                            <p:txEl>
                                              <p:pRg st="0" end="0"/>
                                            </p:txEl>
                                          </p:spTgt>
                                        </p:tgtEl>
                                        <p:attrNameLst>
                                          <p:attrName>style.visibility</p:attrName>
                                        </p:attrNameLst>
                                      </p:cBhvr>
                                      <p:to>
                                        <p:strVal val="visible"/>
                                      </p:to>
                                    </p:set>
                                    <p:animEffect transition="in" filter="fade">
                                      <p:cBhvr>
                                        <p:cTn id="7" dur="500"/>
                                        <p:tgtEl>
                                          <p:spTgt spid="809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0902">
                                            <p:txEl>
                                              <p:pRg st="1" end="1"/>
                                            </p:txEl>
                                          </p:spTgt>
                                        </p:tgtEl>
                                        <p:attrNameLst>
                                          <p:attrName>style.visibility</p:attrName>
                                        </p:attrNameLst>
                                      </p:cBhvr>
                                      <p:to>
                                        <p:strVal val="visible"/>
                                      </p:to>
                                    </p:set>
                                    <p:animEffect transition="in" filter="fade">
                                      <p:cBhvr>
                                        <p:cTn id="12" dur="500"/>
                                        <p:tgtEl>
                                          <p:spTgt spid="8090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0902">
                                            <p:txEl>
                                              <p:pRg st="2" end="2"/>
                                            </p:txEl>
                                          </p:spTgt>
                                        </p:tgtEl>
                                        <p:attrNameLst>
                                          <p:attrName>style.visibility</p:attrName>
                                        </p:attrNameLst>
                                      </p:cBhvr>
                                      <p:to>
                                        <p:strVal val="visible"/>
                                      </p:to>
                                    </p:set>
                                    <p:animEffect transition="in" filter="fade">
                                      <p:cBhvr>
                                        <p:cTn id="17" dur="500"/>
                                        <p:tgtEl>
                                          <p:spTgt spid="80902">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0902">
                                            <p:txEl>
                                              <p:pRg st="3" end="3"/>
                                            </p:txEl>
                                          </p:spTgt>
                                        </p:tgtEl>
                                        <p:attrNameLst>
                                          <p:attrName>style.visibility</p:attrName>
                                        </p:attrNameLst>
                                      </p:cBhvr>
                                      <p:to>
                                        <p:strVal val="visible"/>
                                      </p:to>
                                    </p:set>
                                    <p:animEffect transition="in" filter="fade">
                                      <p:cBhvr>
                                        <p:cTn id="20" dur="500"/>
                                        <p:tgtEl>
                                          <p:spTgt spid="8090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0902">
                                            <p:txEl>
                                              <p:pRg st="4" end="4"/>
                                            </p:txEl>
                                          </p:spTgt>
                                        </p:tgtEl>
                                        <p:attrNameLst>
                                          <p:attrName>style.visibility</p:attrName>
                                        </p:attrNameLst>
                                      </p:cBhvr>
                                      <p:to>
                                        <p:strVal val="visible"/>
                                      </p:to>
                                    </p:set>
                                    <p:animEffect transition="in" filter="fade">
                                      <p:cBhvr>
                                        <p:cTn id="25" dur="500"/>
                                        <p:tgtEl>
                                          <p:spTgt spid="80902">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0902">
                                            <p:txEl>
                                              <p:pRg st="5" end="5"/>
                                            </p:txEl>
                                          </p:spTgt>
                                        </p:tgtEl>
                                        <p:attrNameLst>
                                          <p:attrName>style.visibility</p:attrName>
                                        </p:attrNameLst>
                                      </p:cBhvr>
                                      <p:to>
                                        <p:strVal val="visible"/>
                                      </p:to>
                                    </p:set>
                                    <p:animEffect transition="in" filter="fade">
                                      <p:cBhvr>
                                        <p:cTn id="28" dur="500"/>
                                        <p:tgtEl>
                                          <p:spTgt spid="80902">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0902">
                                            <p:txEl>
                                              <p:pRg st="6" end="6"/>
                                            </p:txEl>
                                          </p:spTgt>
                                        </p:tgtEl>
                                        <p:attrNameLst>
                                          <p:attrName>style.visibility</p:attrName>
                                        </p:attrNameLst>
                                      </p:cBhvr>
                                      <p:to>
                                        <p:strVal val="visible"/>
                                      </p:to>
                                    </p:set>
                                    <p:animEffect transition="in" filter="fade">
                                      <p:cBhvr>
                                        <p:cTn id="31" dur="500"/>
                                        <p:tgtEl>
                                          <p:spTgt spid="80902">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0902">
                                            <p:txEl>
                                              <p:pRg st="7" end="7"/>
                                            </p:txEl>
                                          </p:spTgt>
                                        </p:tgtEl>
                                        <p:attrNameLst>
                                          <p:attrName>style.visibility</p:attrName>
                                        </p:attrNameLst>
                                      </p:cBhvr>
                                      <p:to>
                                        <p:strVal val="visible"/>
                                      </p:to>
                                    </p:set>
                                    <p:animEffect transition="in" filter="fade">
                                      <p:cBhvr>
                                        <p:cTn id="34" dur="500"/>
                                        <p:tgtEl>
                                          <p:spTgt spid="80902">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0902">
                                            <p:txEl>
                                              <p:pRg st="8" end="8"/>
                                            </p:txEl>
                                          </p:spTgt>
                                        </p:tgtEl>
                                        <p:attrNameLst>
                                          <p:attrName>style.visibility</p:attrName>
                                        </p:attrNameLst>
                                      </p:cBhvr>
                                      <p:to>
                                        <p:strVal val="visible"/>
                                      </p:to>
                                    </p:set>
                                    <p:animEffect transition="in" filter="fade">
                                      <p:cBhvr>
                                        <p:cTn id="37" dur="500"/>
                                        <p:tgtEl>
                                          <p:spTgt spid="8090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2" grpId="0" build="p"/>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013DC-5B52-4740-9A01-936DA6E9C151}"/>
              </a:ext>
            </a:extLst>
          </p:cNvPr>
          <p:cNvSpPr>
            <a:spLocks noGrp="1"/>
          </p:cNvSpPr>
          <p:nvPr>
            <p:ph type="title"/>
          </p:nvPr>
        </p:nvSpPr>
        <p:spPr/>
        <p:txBody>
          <a:bodyPr/>
          <a:lstStyle/>
          <a:p>
            <a:r>
              <a:rPr lang="en-US" dirty="0"/>
              <a:t>Shims don’t show?  Solution:</a:t>
            </a:r>
          </a:p>
        </p:txBody>
      </p:sp>
      <p:sp>
        <p:nvSpPr>
          <p:cNvPr id="3" name="Content Placeholder 2">
            <a:extLst>
              <a:ext uri="{FF2B5EF4-FFF2-40B4-BE49-F238E27FC236}">
                <a16:creationId xmlns:a16="http://schemas.microsoft.com/office/drawing/2014/main" id="{CE692928-F1FD-4807-9D9D-119100BF3D0B}"/>
              </a:ext>
            </a:extLst>
          </p:cNvPr>
          <p:cNvSpPr>
            <a:spLocks noGrp="1"/>
          </p:cNvSpPr>
          <p:nvPr>
            <p:ph idx="1"/>
          </p:nvPr>
        </p:nvSpPr>
        <p:spPr>
          <a:xfrm>
            <a:off x="632717" y="1825625"/>
            <a:ext cx="6435903" cy="4351338"/>
          </a:xfrm>
        </p:spPr>
        <p:txBody>
          <a:bodyPr>
            <a:normAutofit lnSpcReduction="10000"/>
          </a:bodyPr>
          <a:lstStyle/>
          <a:p>
            <a:pPr fontAlgn="ctr"/>
            <a:r>
              <a:rPr lang="en-US" dirty="0"/>
              <a:t>After adding Fakes Assembly to System assembly (in the test project):</a:t>
            </a:r>
          </a:p>
          <a:p>
            <a:pPr lvl="1" fontAlgn="ctr"/>
            <a:r>
              <a:rPr lang="en-US" dirty="0"/>
              <a:t>Replace the data in </a:t>
            </a:r>
            <a:r>
              <a:rPr lang="en-US" dirty="0" err="1"/>
              <a:t>mscorlib.fakes</a:t>
            </a:r>
            <a:r>
              <a:rPr lang="en-US" dirty="0"/>
              <a:t> with the XML on the right </a:t>
            </a:r>
            <a:r>
              <a:rPr lang="en-US" dirty="0">
                <a:sym typeface="Wingdings" panose="05000000000000000000" pitchFamily="2" charset="2"/>
              </a:rPr>
              <a:t></a:t>
            </a:r>
            <a:r>
              <a:rPr lang="en-US" dirty="0"/>
              <a:t> </a:t>
            </a:r>
          </a:p>
          <a:p>
            <a:pPr lvl="1" fontAlgn="ctr"/>
            <a:r>
              <a:rPr lang="en-US" dirty="0"/>
              <a:t>Delete System.4.0.0.0.Fakes reference</a:t>
            </a:r>
          </a:p>
          <a:p>
            <a:pPr lvl="1" fontAlgn="ctr"/>
            <a:r>
              <a:rPr lang="en-US" dirty="0"/>
              <a:t>Delete </a:t>
            </a:r>
            <a:r>
              <a:rPr lang="en-US" dirty="0" err="1"/>
              <a:t>System.fakes</a:t>
            </a:r>
            <a:r>
              <a:rPr lang="en-US" dirty="0"/>
              <a:t> file</a:t>
            </a:r>
          </a:p>
          <a:p>
            <a:pPr lvl="1" fontAlgn="ctr"/>
            <a:r>
              <a:rPr lang="en-US" dirty="0"/>
              <a:t>If there's an mscorlib.4.0.0.0.Fakes, delete it, too</a:t>
            </a:r>
          </a:p>
          <a:p>
            <a:pPr lvl="1" fontAlgn="ctr"/>
            <a:r>
              <a:rPr lang="en-US" dirty="0"/>
              <a:t>Add Fakes Assembly to System again.  There may be some error messages, but after a while (maybe &gt; 1 minute) you'll see the assemblies pop up in References.  Then you can build.</a:t>
            </a:r>
          </a:p>
          <a:p>
            <a:endParaRPr lang="en-US" dirty="0"/>
          </a:p>
        </p:txBody>
      </p:sp>
      <p:sp>
        <p:nvSpPr>
          <p:cNvPr id="9" name="Rectangle 8">
            <a:extLst>
              <a:ext uri="{FF2B5EF4-FFF2-40B4-BE49-F238E27FC236}">
                <a16:creationId xmlns:a16="http://schemas.microsoft.com/office/drawing/2014/main" id="{A0285D24-DD9C-4E16-84AC-9EFFEBD343E4}"/>
              </a:ext>
            </a:extLst>
          </p:cNvPr>
          <p:cNvSpPr/>
          <p:nvPr/>
        </p:nvSpPr>
        <p:spPr>
          <a:xfrm>
            <a:off x="7068620" y="1901209"/>
            <a:ext cx="5054885" cy="1869743"/>
          </a:xfrm>
          <a:prstGeom prst="rect">
            <a:avLst/>
          </a:prstGeom>
          <a:ln>
            <a:solidFill>
              <a:schemeClr val="tx1"/>
            </a:solidFill>
          </a:ln>
        </p:spPr>
        <p:txBody>
          <a:bodyPr wrap="square">
            <a:spAutoFit/>
          </a:bodyPr>
          <a:lstStyle/>
          <a:p>
            <a:r>
              <a:rPr lang="en-US" sz="1050" dirty="0">
                <a:latin typeface="Consolas" panose="020B0609020204030204" pitchFamily="49" charset="0"/>
              </a:rPr>
              <a:t>&lt;Fakes </a:t>
            </a:r>
            <a:r>
              <a:rPr lang="en-US" sz="1050" dirty="0" err="1">
                <a:latin typeface="Consolas" panose="020B0609020204030204" pitchFamily="49" charset="0"/>
              </a:rPr>
              <a:t>xmlns</a:t>
            </a:r>
            <a:r>
              <a:rPr lang="en-US" sz="1050" dirty="0">
                <a:latin typeface="Consolas" panose="020B0609020204030204" pitchFamily="49" charset="0"/>
              </a:rPr>
              <a:t>="http://schemas.microsoft.com/fakes/2011/"  Diagnostic="false"&gt;</a:t>
            </a:r>
          </a:p>
          <a:p>
            <a:r>
              <a:rPr lang="en-US" sz="1050" dirty="0">
                <a:latin typeface="Consolas" panose="020B0609020204030204" pitchFamily="49" charset="0"/>
              </a:rPr>
              <a:t>  &lt;Assembly Name="</a:t>
            </a:r>
            <a:r>
              <a:rPr lang="en-US" sz="1050" dirty="0" err="1">
                <a:latin typeface="Consolas" panose="020B0609020204030204" pitchFamily="49" charset="0"/>
              </a:rPr>
              <a:t>mscorlib</a:t>
            </a:r>
            <a:r>
              <a:rPr lang="en-US" sz="1050" dirty="0">
                <a:latin typeface="Consolas" panose="020B0609020204030204" pitchFamily="49" charset="0"/>
              </a:rPr>
              <a:t>" Version="4.0.0.0" /&gt;</a:t>
            </a:r>
          </a:p>
          <a:p>
            <a:r>
              <a:rPr lang="en-US" sz="1050" dirty="0">
                <a:latin typeface="Consolas" panose="020B0609020204030204" pitchFamily="49" charset="0"/>
              </a:rPr>
              <a:t>  &lt;</a:t>
            </a:r>
            <a:r>
              <a:rPr lang="en-US" sz="1050" dirty="0" err="1">
                <a:latin typeface="Consolas" panose="020B0609020204030204" pitchFamily="49" charset="0"/>
              </a:rPr>
              <a:t>StubGeneration</a:t>
            </a:r>
            <a:r>
              <a:rPr lang="en-US" sz="1050" dirty="0">
                <a:latin typeface="Consolas" panose="020B0609020204030204" pitchFamily="49" charset="0"/>
              </a:rPr>
              <a:t>&gt;</a:t>
            </a:r>
          </a:p>
          <a:p>
            <a:r>
              <a:rPr lang="en-US" sz="1050" dirty="0">
                <a:latin typeface="Consolas" panose="020B0609020204030204" pitchFamily="49" charset="0"/>
              </a:rPr>
              <a:t>    &lt;Clear /&gt;</a:t>
            </a:r>
          </a:p>
          <a:p>
            <a:r>
              <a:rPr lang="en-US" sz="1050" dirty="0">
                <a:latin typeface="Consolas" panose="020B0609020204030204" pitchFamily="49" charset="0"/>
              </a:rPr>
              <a:t>  &lt;/</a:t>
            </a:r>
            <a:r>
              <a:rPr lang="en-US" sz="1050" dirty="0" err="1">
                <a:latin typeface="Consolas" panose="020B0609020204030204" pitchFamily="49" charset="0"/>
              </a:rPr>
              <a:t>StubGeneration</a:t>
            </a:r>
            <a:r>
              <a:rPr lang="en-US" sz="1050" dirty="0">
                <a:latin typeface="Consolas" panose="020B0609020204030204" pitchFamily="49" charset="0"/>
              </a:rPr>
              <a:t>&gt;</a:t>
            </a:r>
          </a:p>
          <a:p>
            <a:r>
              <a:rPr lang="en-US" sz="1050" dirty="0">
                <a:latin typeface="Consolas" panose="020B0609020204030204" pitchFamily="49" charset="0"/>
              </a:rPr>
              <a:t>  &lt;</a:t>
            </a:r>
            <a:r>
              <a:rPr lang="en-US" sz="1050" dirty="0" err="1">
                <a:latin typeface="Consolas" panose="020B0609020204030204" pitchFamily="49" charset="0"/>
              </a:rPr>
              <a:t>ShimGeneration</a:t>
            </a:r>
            <a:r>
              <a:rPr lang="en-US" sz="1050" dirty="0">
                <a:latin typeface="Consolas" panose="020B0609020204030204" pitchFamily="49" charset="0"/>
              </a:rPr>
              <a:t>&gt;</a:t>
            </a:r>
          </a:p>
          <a:p>
            <a:r>
              <a:rPr lang="en-US" sz="1050" dirty="0">
                <a:latin typeface="Consolas" panose="020B0609020204030204" pitchFamily="49" charset="0"/>
              </a:rPr>
              <a:t>    &lt;Clear /&gt;</a:t>
            </a:r>
          </a:p>
          <a:p>
            <a:r>
              <a:rPr lang="en-US" sz="1050" dirty="0">
                <a:latin typeface="Consolas" panose="020B0609020204030204" pitchFamily="49" charset="0"/>
              </a:rPr>
              <a:t>    &lt;Add </a:t>
            </a:r>
            <a:r>
              <a:rPr lang="en-US" sz="1050" dirty="0" err="1">
                <a:latin typeface="Consolas" panose="020B0609020204030204" pitchFamily="49" charset="0"/>
              </a:rPr>
              <a:t>FullName</a:t>
            </a:r>
            <a:r>
              <a:rPr lang="en-US" sz="1050" dirty="0">
                <a:latin typeface="Consolas" panose="020B0609020204030204" pitchFamily="49" charset="0"/>
              </a:rPr>
              <a:t>="</a:t>
            </a:r>
            <a:r>
              <a:rPr lang="en-US" sz="1050" dirty="0" err="1">
                <a:latin typeface="Consolas" panose="020B0609020204030204" pitchFamily="49" charset="0"/>
              </a:rPr>
              <a:t>System.DateTime</a:t>
            </a:r>
            <a:r>
              <a:rPr lang="en-US" sz="1050" dirty="0">
                <a:latin typeface="Consolas" panose="020B0609020204030204" pitchFamily="49" charset="0"/>
              </a:rPr>
              <a:t>!" /&gt;</a:t>
            </a:r>
          </a:p>
          <a:p>
            <a:r>
              <a:rPr lang="en-US" sz="1050" dirty="0">
                <a:latin typeface="Consolas" panose="020B0609020204030204" pitchFamily="49" charset="0"/>
              </a:rPr>
              <a:t>  &lt;/</a:t>
            </a:r>
            <a:r>
              <a:rPr lang="en-US" sz="1050" dirty="0" err="1">
                <a:latin typeface="Consolas" panose="020B0609020204030204" pitchFamily="49" charset="0"/>
              </a:rPr>
              <a:t>ShimGeneration</a:t>
            </a:r>
            <a:r>
              <a:rPr lang="en-US" sz="1050" dirty="0">
                <a:latin typeface="Consolas" panose="020B0609020204030204" pitchFamily="49" charset="0"/>
              </a:rPr>
              <a:t>&gt;</a:t>
            </a:r>
          </a:p>
          <a:p>
            <a:r>
              <a:rPr lang="en-US" sz="1050" dirty="0">
                <a:latin typeface="Consolas" panose="020B0609020204030204" pitchFamily="49" charset="0"/>
              </a:rPr>
              <a:t>&lt;/Fakes&gt;</a:t>
            </a:r>
          </a:p>
        </p:txBody>
      </p:sp>
      <p:sp>
        <p:nvSpPr>
          <p:cNvPr id="10" name="TextBox 9">
            <a:extLst>
              <a:ext uri="{FF2B5EF4-FFF2-40B4-BE49-F238E27FC236}">
                <a16:creationId xmlns:a16="http://schemas.microsoft.com/office/drawing/2014/main" id="{CE985794-98B5-4946-AFEF-36B9E51187A8}"/>
              </a:ext>
            </a:extLst>
          </p:cNvPr>
          <p:cNvSpPr txBox="1"/>
          <p:nvPr/>
        </p:nvSpPr>
        <p:spPr>
          <a:xfrm>
            <a:off x="1910994" y="6387484"/>
            <a:ext cx="9212843" cy="369332"/>
          </a:xfrm>
          <a:prstGeom prst="rect">
            <a:avLst/>
          </a:prstGeom>
          <a:noFill/>
        </p:spPr>
        <p:txBody>
          <a:bodyPr wrap="none" rtlCol="0">
            <a:spAutoFit/>
          </a:bodyPr>
          <a:lstStyle/>
          <a:p>
            <a:r>
              <a:rPr lang="en-US" dirty="0"/>
              <a:t>Per </a:t>
            </a:r>
            <a:r>
              <a:rPr lang="en-US" dirty="0">
                <a:hlinkClick r:id="rId2"/>
              </a:rPr>
              <a:t>https://stackoverflow.com/questions/40039081/shimdatetime-not-available-in-system-fakes</a:t>
            </a:r>
            <a:r>
              <a:rPr lang="en-US" dirty="0"/>
              <a:t> </a:t>
            </a:r>
          </a:p>
        </p:txBody>
      </p:sp>
    </p:spTree>
    <p:extLst>
      <p:ext uri="{BB962C8B-B14F-4D97-AF65-F5344CB8AC3E}">
        <p14:creationId xmlns:p14="http://schemas.microsoft.com/office/powerpoint/2010/main" val="19097941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B37C7E-AE8C-47A8-846A-A3973C1C953C}"/>
              </a:ext>
            </a:extLst>
          </p:cNvPr>
          <p:cNvPicPr>
            <a:picLocks noChangeAspect="1"/>
          </p:cNvPicPr>
          <p:nvPr/>
        </p:nvPicPr>
        <p:blipFill>
          <a:blip r:embed="rId2"/>
          <a:stretch>
            <a:fillRect/>
          </a:stretch>
        </p:blipFill>
        <p:spPr>
          <a:xfrm>
            <a:off x="827065" y="1806222"/>
            <a:ext cx="11027484" cy="4109157"/>
          </a:xfrm>
          <a:prstGeom prst="rect">
            <a:avLst/>
          </a:prstGeom>
        </p:spPr>
      </p:pic>
      <p:sp>
        <p:nvSpPr>
          <p:cNvPr id="2" name="Title 1">
            <a:extLst>
              <a:ext uri="{FF2B5EF4-FFF2-40B4-BE49-F238E27FC236}">
                <a16:creationId xmlns:a16="http://schemas.microsoft.com/office/drawing/2014/main" id="{40E58E89-6ADA-44A3-89FD-5AD957493F8C}"/>
              </a:ext>
            </a:extLst>
          </p:cNvPr>
          <p:cNvSpPr>
            <a:spLocks noGrp="1"/>
          </p:cNvSpPr>
          <p:nvPr>
            <p:ph type="title"/>
          </p:nvPr>
        </p:nvSpPr>
        <p:spPr/>
        <p:txBody>
          <a:bodyPr/>
          <a:lstStyle/>
          <a:p>
            <a:r>
              <a:rPr lang="en-US" dirty="0"/>
              <a:t>Shims and Stubs</a:t>
            </a:r>
          </a:p>
        </p:txBody>
      </p:sp>
    </p:spTree>
    <p:extLst>
      <p:ext uri="{BB962C8B-B14F-4D97-AF65-F5344CB8AC3E}">
        <p14:creationId xmlns:p14="http://schemas.microsoft.com/office/powerpoint/2010/main" val="31193966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CE2E30-79E1-4A0E-8179-30283600D190}"/>
              </a:ext>
            </a:extLst>
          </p:cNvPr>
          <p:cNvSpPr>
            <a:spLocks noGrp="1"/>
          </p:cNvSpPr>
          <p:nvPr>
            <p:ph type="title"/>
          </p:nvPr>
        </p:nvSpPr>
        <p:spPr/>
        <p:txBody>
          <a:bodyPr/>
          <a:lstStyle/>
          <a:p>
            <a:r>
              <a:rPr lang="en-US" dirty="0"/>
              <a:t>The keys to stubs</a:t>
            </a:r>
          </a:p>
        </p:txBody>
      </p:sp>
      <p:sp>
        <p:nvSpPr>
          <p:cNvPr id="4" name="Content Placeholder 3">
            <a:extLst>
              <a:ext uri="{FF2B5EF4-FFF2-40B4-BE49-F238E27FC236}">
                <a16:creationId xmlns:a16="http://schemas.microsoft.com/office/drawing/2014/main" id="{4F21EC54-0BBF-4C88-AED5-F9B81204B935}"/>
              </a:ext>
            </a:extLst>
          </p:cNvPr>
          <p:cNvSpPr>
            <a:spLocks noGrp="1"/>
          </p:cNvSpPr>
          <p:nvPr>
            <p:ph idx="1"/>
          </p:nvPr>
        </p:nvSpPr>
        <p:spPr/>
        <p:txBody>
          <a:bodyPr/>
          <a:lstStyle/>
          <a:p>
            <a:r>
              <a:rPr lang="en-US" dirty="0"/>
              <a:t>Your code under test must not explicitly mention </a:t>
            </a:r>
            <a:r>
              <a:rPr lang="en-US" b="1" dirty="0"/>
              <a:t>classes </a:t>
            </a:r>
            <a:r>
              <a:rPr lang="en-US" dirty="0"/>
              <a:t>in another application.  </a:t>
            </a:r>
            <a:r>
              <a:rPr lang="en-US" i="1" dirty="0"/>
              <a:t>You must use </a:t>
            </a:r>
            <a:r>
              <a:rPr lang="en-US" b="1" i="1" dirty="0"/>
              <a:t>interfaces.  </a:t>
            </a:r>
            <a:endParaRPr lang="en-US" i="1" dirty="0"/>
          </a:p>
          <a:p>
            <a:pPr lvl="1"/>
            <a:r>
              <a:rPr lang="en-US" i="1" dirty="0"/>
              <a:t>In other words, if you’re not using interfaces, you can’t use stubs.</a:t>
            </a:r>
          </a:p>
          <a:p>
            <a:r>
              <a:rPr lang="en-US" dirty="0"/>
              <a:t>Then, for every interface in the referenced assembly, Microsoft Fakes generates a “stub” class.  </a:t>
            </a:r>
          </a:p>
          <a:p>
            <a:r>
              <a:rPr lang="en-US" dirty="0"/>
              <a:t>You direct your tests to substitute calls to the </a:t>
            </a:r>
            <a:r>
              <a:rPr lang="en-US" i="1" dirty="0"/>
              <a:t>real</a:t>
            </a:r>
            <a:r>
              <a:rPr lang="en-US" dirty="0"/>
              <a:t> class with those in  the </a:t>
            </a:r>
            <a:r>
              <a:rPr lang="en-US" i="1" dirty="0"/>
              <a:t>stub </a:t>
            </a:r>
            <a:r>
              <a:rPr lang="en-US" dirty="0"/>
              <a:t>class.	</a:t>
            </a:r>
          </a:p>
          <a:p>
            <a:endParaRPr lang="en-US" dirty="0"/>
          </a:p>
        </p:txBody>
      </p:sp>
    </p:spTree>
    <p:extLst>
      <p:ext uri="{BB962C8B-B14F-4D97-AF65-F5344CB8AC3E}">
        <p14:creationId xmlns:p14="http://schemas.microsoft.com/office/powerpoint/2010/main" val="249138002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2FCDC-3F6F-4103-88F0-B3AC8A804B35}"/>
              </a:ext>
            </a:extLst>
          </p:cNvPr>
          <p:cNvSpPr>
            <a:spLocks noGrp="1"/>
          </p:cNvSpPr>
          <p:nvPr>
            <p:ph type="title"/>
          </p:nvPr>
        </p:nvSpPr>
        <p:spPr/>
        <p:txBody>
          <a:bodyPr/>
          <a:lstStyle/>
          <a:p>
            <a:r>
              <a:rPr lang="en-US" dirty="0"/>
              <a:t>Stubbing out </a:t>
            </a:r>
            <a:r>
              <a:rPr lang="en-US" dirty="0" err="1"/>
              <a:t>FileSystem.ReadAllText</a:t>
            </a:r>
            <a:endParaRPr lang="en-US" dirty="0"/>
          </a:p>
        </p:txBody>
      </p:sp>
      <p:sp>
        <p:nvSpPr>
          <p:cNvPr id="3" name="Content Placeholder 2">
            <a:extLst>
              <a:ext uri="{FF2B5EF4-FFF2-40B4-BE49-F238E27FC236}">
                <a16:creationId xmlns:a16="http://schemas.microsoft.com/office/drawing/2014/main" id="{F26F872D-9138-4DA4-8663-873CAB351335}"/>
              </a:ext>
            </a:extLst>
          </p:cNvPr>
          <p:cNvSpPr>
            <a:spLocks noGrp="1"/>
          </p:cNvSpPr>
          <p:nvPr>
            <p:ph idx="1"/>
          </p:nvPr>
        </p:nvSpPr>
        <p:spPr/>
        <p:txBody>
          <a:bodyPr>
            <a:normAutofit fontScale="92500" lnSpcReduction="10000"/>
          </a:bodyPr>
          <a:lstStyle/>
          <a:p>
            <a:r>
              <a:rPr lang="en-US" dirty="0"/>
              <a:t>Use starting point: </a:t>
            </a:r>
            <a:r>
              <a:rPr lang="en-US" dirty="0" err="1"/>
              <a:t>FakesStubFileSystemStart</a:t>
            </a:r>
            <a:endParaRPr lang="en-US" dirty="0"/>
          </a:p>
          <a:p>
            <a:pPr lvl="1"/>
            <a:r>
              <a:rPr lang="en-US" dirty="0"/>
              <a:t>Note that the starting point includes a Console App so you can watch the class run without a stub…but you’ll have to supply a file name at the appropriate point in the code (indicated by a comment).</a:t>
            </a:r>
          </a:p>
          <a:p>
            <a:r>
              <a:rPr lang="en-US" dirty="0"/>
              <a:t>The situation:</a:t>
            </a:r>
          </a:p>
          <a:p>
            <a:pPr lvl="1"/>
            <a:r>
              <a:rPr lang="en-US" dirty="0"/>
              <a:t>We’re building part of a new file system (using the old file system methods.)</a:t>
            </a:r>
          </a:p>
          <a:p>
            <a:pPr lvl="1"/>
            <a:r>
              <a:rPr lang="en-US" dirty="0"/>
              <a:t>Software under test: a method that tests whether a file is empty</a:t>
            </a:r>
          </a:p>
          <a:p>
            <a:pPr lvl="1"/>
            <a:r>
              <a:rPr lang="en-US" dirty="0"/>
              <a:t>We want to use a stub for </a:t>
            </a:r>
            <a:r>
              <a:rPr lang="en-US" dirty="0" err="1"/>
              <a:t>FileSystem.ReadAllText</a:t>
            </a:r>
            <a:r>
              <a:rPr lang="en-US" dirty="0"/>
              <a:t> so we don’t actually need to read and open a file.  </a:t>
            </a:r>
            <a:r>
              <a:rPr lang="en-US" dirty="0" err="1"/>
              <a:t>Capeesh</a:t>
            </a:r>
            <a:r>
              <a:rPr lang="en-US" dirty="0"/>
              <a:t>?</a:t>
            </a:r>
          </a:p>
          <a:p>
            <a:r>
              <a:rPr lang="en-US" dirty="0"/>
              <a:t>We’ll add two tests that use the stub:</a:t>
            </a:r>
          </a:p>
          <a:p>
            <a:pPr lvl="1"/>
            <a:r>
              <a:rPr lang="en-US" dirty="0"/>
              <a:t>One to make sure </a:t>
            </a:r>
            <a:r>
              <a:rPr lang="en-US" dirty="0" err="1"/>
              <a:t>IsEmpty</a:t>
            </a:r>
            <a:r>
              <a:rPr lang="en-US" dirty="0"/>
              <a:t> returns true if the file is empty.</a:t>
            </a:r>
          </a:p>
          <a:p>
            <a:pPr lvl="1"/>
            <a:r>
              <a:rPr lang="en-US" dirty="0"/>
              <a:t>One to make sure </a:t>
            </a:r>
            <a:r>
              <a:rPr lang="en-US" dirty="0" err="1"/>
              <a:t>IsEmpty</a:t>
            </a:r>
            <a:r>
              <a:rPr lang="en-US" dirty="0"/>
              <a:t> returns false if the file has content</a:t>
            </a:r>
          </a:p>
          <a:p>
            <a:pPr lvl="1"/>
            <a:endParaRPr lang="en-US" dirty="0"/>
          </a:p>
          <a:p>
            <a:pPr lvl="1"/>
            <a:endParaRPr lang="en-US" dirty="0"/>
          </a:p>
          <a:p>
            <a:endParaRPr lang="en-US" dirty="0"/>
          </a:p>
        </p:txBody>
      </p:sp>
    </p:spTree>
    <p:extLst>
      <p:ext uri="{BB962C8B-B14F-4D97-AF65-F5344CB8AC3E}">
        <p14:creationId xmlns:p14="http://schemas.microsoft.com/office/powerpoint/2010/main" val="111295386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8F9EA-E031-4452-8EDF-30BE2B6EEAA1}"/>
              </a:ext>
            </a:extLst>
          </p:cNvPr>
          <p:cNvSpPr>
            <a:spLocks noGrp="1"/>
          </p:cNvSpPr>
          <p:nvPr>
            <p:ph type="title"/>
          </p:nvPr>
        </p:nvSpPr>
        <p:spPr/>
        <p:txBody>
          <a:bodyPr/>
          <a:lstStyle/>
          <a:p>
            <a:r>
              <a:rPr lang="en-US" dirty="0"/>
              <a:t>Creating a stub</a:t>
            </a:r>
          </a:p>
        </p:txBody>
      </p:sp>
      <p:sp>
        <p:nvSpPr>
          <p:cNvPr id="3" name="Content Placeholder 2">
            <a:extLst>
              <a:ext uri="{FF2B5EF4-FFF2-40B4-BE49-F238E27FC236}">
                <a16:creationId xmlns:a16="http://schemas.microsoft.com/office/drawing/2014/main" id="{0D53A543-C6DE-438F-8641-A986FE6442D9}"/>
              </a:ext>
            </a:extLst>
          </p:cNvPr>
          <p:cNvSpPr>
            <a:spLocks noGrp="1"/>
          </p:cNvSpPr>
          <p:nvPr>
            <p:ph idx="1"/>
          </p:nvPr>
        </p:nvSpPr>
        <p:spPr>
          <a:xfrm>
            <a:off x="838200" y="1484335"/>
            <a:ext cx="10515600" cy="4536538"/>
          </a:xfrm>
        </p:spPr>
        <p:txBody>
          <a:bodyPr>
            <a:normAutofit/>
          </a:bodyPr>
          <a:lstStyle/>
          <a:p>
            <a:r>
              <a:rPr lang="en-US" dirty="0"/>
              <a:t>Steps:</a:t>
            </a:r>
          </a:p>
          <a:p>
            <a:pPr marL="914400" lvl="1" indent="-457200">
              <a:buFont typeface="+mj-lt"/>
              <a:buAutoNum type="arabicPeriod"/>
            </a:pPr>
            <a:r>
              <a:rPr lang="en-US" dirty="0"/>
              <a:t>Create your SUT class file</a:t>
            </a:r>
          </a:p>
          <a:p>
            <a:pPr marL="914400" lvl="1" indent="-457200">
              <a:buFont typeface="+mj-lt"/>
              <a:buAutoNum type="arabicPeriod"/>
            </a:pPr>
            <a:r>
              <a:rPr lang="en-US" dirty="0"/>
              <a:t>Create an interface for the component you want to stub out and a class that implements it</a:t>
            </a:r>
          </a:p>
          <a:p>
            <a:pPr marL="914400" lvl="1" indent="-457200">
              <a:buFont typeface="+mj-lt"/>
              <a:buAutoNum type="arabicPeriod"/>
            </a:pPr>
            <a:r>
              <a:rPr lang="en-US" dirty="0"/>
              <a:t>Add a </a:t>
            </a:r>
            <a:r>
              <a:rPr lang="en-US" dirty="0" err="1"/>
              <a:t>UnitTest</a:t>
            </a:r>
            <a:r>
              <a:rPr lang="en-US" dirty="0"/>
              <a:t> project and add a reference to the SUT project</a:t>
            </a:r>
          </a:p>
          <a:p>
            <a:pPr marL="914400" lvl="1" indent="-457200">
              <a:buFont typeface="+mj-lt"/>
              <a:buAutoNum type="arabicPeriod"/>
            </a:pPr>
            <a:r>
              <a:rPr lang="en-US" dirty="0"/>
              <a:t>In the Unit Test project, right-click the reference to the SUT project and select “Add Fakes Assembly.”</a:t>
            </a:r>
          </a:p>
          <a:p>
            <a:pPr marL="914400" lvl="1" indent="-457200">
              <a:buFont typeface="+mj-lt"/>
              <a:buAutoNum type="arabicPeriod"/>
            </a:pPr>
            <a:r>
              <a:rPr lang="en-US" i="1" dirty="0"/>
              <a:t>Now you’ll have a stub version of the interface from 2, above, generated on your behalf.  In your test, you can use it to pass data into your SUT.  If the interface name is </a:t>
            </a:r>
            <a:r>
              <a:rPr lang="en-US" b="1" dirty="0" err="1"/>
              <a:t>IFooBar</a:t>
            </a:r>
            <a:r>
              <a:rPr lang="en-US" b="1" dirty="0"/>
              <a:t>, </a:t>
            </a:r>
            <a:r>
              <a:rPr lang="en-US" i="1" dirty="0"/>
              <a:t>the generated stub is named </a:t>
            </a:r>
            <a:r>
              <a:rPr lang="en-US" b="1" dirty="0" err="1"/>
              <a:t>StubIFooBar</a:t>
            </a:r>
            <a:endParaRPr lang="en-US" b="1" dirty="0"/>
          </a:p>
        </p:txBody>
      </p:sp>
    </p:spTree>
    <p:extLst>
      <p:ext uri="{BB962C8B-B14F-4D97-AF65-F5344CB8AC3E}">
        <p14:creationId xmlns:p14="http://schemas.microsoft.com/office/powerpoint/2010/main" val="334656623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28FB8-B09C-4D39-9BDB-F3E2ECE0DFFC}"/>
              </a:ext>
            </a:extLst>
          </p:cNvPr>
          <p:cNvSpPr>
            <a:spLocks noGrp="1"/>
          </p:cNvSpPr>
          <p:nvPr>
            <p:ph type="title"/>
          </p:nvPr>
        </p:nvSpPr>
        <p:spPr/>
        <p:txBody>
          <a:bodyPr/>
          <a:lstStyle/>
          <a:p>
            <a:r>
              <a:rPr lang="en-US" dirty="0"/>
              <a:t>Secret Stub Sauce</a:t>
            </a:r>
          </a:p>
        </p:txBody>
      </p:sp>
      <p:sp>
        <p:nvSpPr>
          <p:cNvPr id="3" name="Content Placeholder 2">
            <a:extLst>
              <a:ext uri="{FF2B5EF4-FFF2-40B4-BE49-F238E27FC236}">
                <a16:creationId xmlns:a16="http://schemas.microsoft.com/office/drawing/2014/main" id="{C68254AB-24FD-4002-9D06-07A7BE9424EC}"/>
              </a:ext>
            </a:extLst>
          </p:cNvPr>
          <p:cNvSpPr>
            <a:spLocks noGrp="1"/>
          </p:cNvSpPr>
          <p:nvPr>
            <p:ph idx="1"/>
          </p:nvPr>
        </p:nvSpPr>
        <p:spPr>
          <a:xfrm>
            <a:off x="838200" y="1825625"/>
            <a:ext cx="10515600" cy="1786819"/>
          </a:xfrm>
        </p:spPr>
        <p:txBody>
          <a:bodyPr>
            <a:normAutofit/>
          </a:bodyPr>
          <a:lstStyle/>
          <a:p>
            <a:pPr marL="0" indent="0">
              <a:buNone/>
            </a:pP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var</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fileSystem</a:t>
            </a:r>
            <a:r>
              <a:rPr lang="en-US" sz="2000" dirty="0">
                <a:solidFill>
                  <a:srgbClr val="000000"/>
                </a:solidFill>
                <a:latin typeface="Consolas" panose="020B0609020204030204" pitchFamily="49" charset="0"/>
              </a:rPr>
              <a:t> = </a:t>
            </a:r>
            <a:r>
              <a:rPr lang="en-US" sz="2000" dirty="0">
                <a:solidFill>
                  <a:srgbClr val="0000FF"/>
                </a:solidFill>
                <a:latin typeface="Consolas" panose="020B0609020204030204" pitchFamily="49" charset="0"/>
              </a:rPr>
              <a:t>new</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StubIFileSystem</a:t>
            </a:r>
            <a:r>
              <a:rPr lang="en-US" sz="2000" dirty="0">
                <a:solidFill>
                  <a:srgbClr val="000000"/>
                </a:solidFill>
                <a:latin typeface="Consolas" panose="020B0609020204030204" pitchFamily="49" charset="0"/>
              </a:rPr>
              <a:t>()</a:t>
            </a:r>
          </a:p>
          <a:p>
            <a:pPr marL="0" indent="0">
              <a:buNone/>
            </a:pPr>
            <a:r>
              <a:rPr lang="en-US" sz="2000" dirty="0">
                <a:solidFill>
                  <a:srgbClr val="000000"/>
                </a:solidFill>
                <a:latin typeface="Consolas" panose="020B0609020204030204" pitchFamily="49" charset="0"/>
              </a:rPr>
              <a:t> {</a:t>
            </a:r>
          </a:p>
          <a:p>
            <a:pPr marL="0" indent="0">
              <a:buNone/>
            </a:pP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ReadAllTextString</a:t>
            </a:r>
            <a:r>
              <a:rPr lang="en-US" sz="2000" dirty="0">
                <a:solidFill>
                  <a:srgbClr val="000000"/>
                </a:solidFill>
                <a:latin typeface="Consolas" panose="020B0609020204030204" pitchFamily="49" charset="0"/>
              </a:rPr>
              <a:t> = filename =&gt; { </a:t>
            </a:r>
            <a:r>
              <a:rPr lang="en-US" sz="2000" dirty="0">
                <a:solidFill>
                  <a:srgbClr val="0000FF"/>
                </a:solidFill>
                <a:latin typeface="Consolas" panose="020B0609020204030204" pitchFamily="49" charset="0"/>
              </a:rPr>
              <a:t>return</a:t>
            </a:r>
            <a:r>
              <a:rPr lang="en-US" sz="2000" dirty="0">
                <a:solidFill>
                  <a:srgbClr val="000000"/>
                </a:solidFill>
                <a:latin typeface="Consolas" panose="020B0609020204030204" pitchFamily="49" charset="0"/>
              </a:rPr>
              <a:t> (content); }</a:t>
            </a:r>
          </a:p>
          <a:p>
            <a:pPr marL="0" indent="0">
              <a:buNone/>
            </a:pPr>
            <a:r>
              <a:rPr lang="en-US" sz="2000" dirty="0">
                <a:solidFill>
                  <a:srgbClr val="000000"/>
                </a:solidFill>
                <a:latin typeface="Consolas" panose="020B0609020204030204" pitchFamily="49" charset="0"/>
              </a:rPr>
              <a:t> };</a:t>
            </a:r>
            <a:endParaRPr lang="en-US" sz="2000" dirty="0"/>
          </a:p>
        </p:txBody>
      </p:sp>
      <p:sp>
        <p:nvSpPr>
          <p:cNvPr id="4" name="TextBox 3">
            <a:extLst>
              <a:ext uri="{FF2B5EF4-FFF2-40B4-BE49-F238E27FC236}">
                <a16:creationId xmlns:a16="http://schemas.microsoft.com/office/drawing/2014/main" id="{822B64E4-6BA8-4C8E-B14C-3B5FEDE13131}"/>
              </a:ext>
            </a:extLst>
          </p:cNvPr>
          <p:cNvSpPr txBox="1"/>
          <p:nvPr/>
        </p:nvSpPr>
        <p:spPr>
          <a:xfrm>
            <a:off x="951089" y="3801220"/>
            <a:ext cx="10766778" cy="2554545"/>
          </a:xfrm>
          <a:prstGeom prst="rect">
            <a:avLst/>
          </a:prstGeom>
          <a:noFill/>
        </p:spPr>
        <p:txBody>
          <a:bodyPr wrap="square" rtlCol="0">
            <a:spAutoFit/>
          </a:bodyPr>
          <a:lstStyle/>
          <a:p>
            <a:r>
              <a:rPr lang="en-US" sz="2000" dirty="0"/>
              <a:t>This code sets up the stub.</a:t>
            </a:r>
          </a:p>
          <a:p>
            <a:pPr marL="285750" indent="-285750">
              <a:buFont typeface="Arial" panose="020B0604020202020204" pitchFamily="34" charset="0"/>
              <a:buChar char="•"/>
            </a:pPr>
            <a:r>
              <a:rPr lang="en-US" sz="2000" b="1" dirty="0" err="1"/>
              <a:t>StubIFileSystem</a:t>
            </a:r>
            <a:r>
              <a:rPr lang="en-US" sz="2000" b="1" dirty="0"/>
              <a:t> </a:t>
            </a:r>
            <a:r>
              <a:rPr lang="en-US" sz="2000" dirty="0"/>
              <a:t>is a class automatically generates by Fakes to enable you to redirect calls to members of </a:t>
            </a:r>
            <a:r>
              <a:rPr lang="en-US" sz="2000" dirty="0" err="1"/>
              <a:t>IFileSystem</a:t>
            </a:r>
            <a:r>
              <a:rPr lang="en-US" sz="2000" dirty="0"/>
              <a:t>.</a:t>
            </a:r>
          </a:p>
          <a:p>
            <a:pPr marL="285750" indent="-285750">
              <a:buFont typeface="Arial" panose="020B0604020202020204" pitchFamily="34" charset="0"/>
              <a:buChar char="•"/>
            </a:pPr>
            <a:r>
              <a:rPr lang="en-US" sz="2000" b="1" dirty="0" err="1"/>
              <a:t>ReadAllTextString</a:t>
            </a:r>
            <a:r>
              <a:rPr lang="en-US" sz="2000" dirty="0"/>
              <a:t> is a generated method in that class.  It is named by taking the original method name (</a:t>
            </a:r>
            <a:r>
              <a:rPr lang="en-US" sz="2000" b="1" dirty="0" err="1"/>
              <a:t>ReadAllText</a:t>
            </a:r>
            <a:r>
              <a:rPr lang="en-US" sz="2000" b="1" dirty="0"/>
              <a:t>) </a:t>
            </a:r>
            <a:r>
              <a:rPr lang="en-US" sz="2000" dirty="0"/>
              <a:t>and appending its return type </a:t>
            </a:r>
            <a:r>
              <a:rPr lang="en-US" sz="2000" b="1" dirty="0"/>
              <a:t>(String).</a:t>
            </a:r>
          </a:p>
          <a:p>
            <a:pPr marL="285750" indent="-285750">
              <a:buFont typeface="Arial" panose="020B0604020202020204" pitchFamily="34" charset="0"/>
              <a:buChar char="•"/>
            </a:pPr>
            <a:r>
              <a:rPr lang="en-US" sz="2000" dirty="0"/>
              <a:t>This stub is set up so that when the test calls </a:t>
            </a:r>
            <a:r>
              <a:rPr lang="en-US" sz="2000" b="1" dirty="0" err="1"/>
              <a:t>ReadAllText</a:t>
            </a:r>
            <a:r>
              <a:rPr lang="en-US" sz="2000" b="1" dirty="0"/>
              <a:t>, </a:t>
            </a:r>
            <a:r>
              <a:rPr lang="en-US" sz="2000" dirty="0"/>
              <a:t>instead of actually reading text from anywhere it just returns the value from </a:t>
            </a:r>
            <a:r>
              <a:rPr lang="en-US" sz="2000" b="1" dirty="0"/>
              <a:t>content.</a:t>
            </a:r>
          </a:p>
          <a:p>
            <a:pPr marL="285750" indent="-285750">
              <a:buFont typeface="Arial" panose="020B0604020202020204" pitchFamily="34" charset="0"/>
              <a:buChar char="•"/>
            </a:pPr>
            <a:r>
              <a:rPr lang="en-US" sz="2000" b="1" dirty="0"/>
              <a:t>When </a:t>
            </a:r>
            <a:r>
              <a:rPr lang="en-US" sz="2000" b="1" dirty="0" err="1"/>
              <a:t>ReadAllText</a:t>
            </a:r>
            <a:r>
              <a:rPr lang="en-US" sz="2000" b="1" dirty="0"/>
              <a:t> is called</a:t>
            </a:r>
            <a:endParaRPr lang="en-US" sz="2000" dirty="0"/>
          </a:p>
        </p:txBody>
      </p:sp>
    </p:spTree>
    <p:extLst>
      <p:ext uri="{BB962C8B-B14F-4D97-AF65-F5344CB8AC3E}">
        <p14:creationId xmlns:p14="http://schemas.microsoft.com/office/powerpoint/2010/main" val="406393031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3B2B3-123F-4F63-B04C-42DF393DC9B3}"/>
              </a:ext>
            </a:extLst>
          </p:cNvPr>
          <p:cNvSpPr>
            <a:spLocks noGrp="1"/>
          </p:cNvSpPr>
          <p:nvPr>
            <p:ph type="title"/>
          </p:nvPr>
        </p:nvSpPr>
        <p:spPr/>
        <p:txBody>
          <a:bodyPr/>
          <a:lstStyle/>
          <a:p>
            <a:r>
              <a:rPr lang="en-US" dirty="0"/>
              <a:t>Mock example using MOQ</a:t>
            </a:r>
          </a:p>
        </p:txBody>
      </p:sp>
      <p:sp>
        <p:nvSpPr>
          <p:cNvPr id="3" name="Content Placeholder 2">
            <a:extLst>
              <a:ext uri="{FF2B5EF4-FFF2-40B4-BE49-F238E27FC236}">
                <a16:creationId xmlns:a16="http://schemas.microsoft.com/office/drawing/2014/main" id="{D8A8F41D-4F58-4BC4-A97B-BA27B2FE0DFA}"/>
              </a:ext>
            </a:extLst>
          </p:cNvPr>
          <p:cNvSpPr>
            <a:spLocks noGrp="1"/>
          </p:cNvSpPr>
          <p:nvPr>
            <p:ph idx="1"/>
          </p:nvPr>
        </p:nvSpPr>
        <p:spPr/>
        <p:txBody>
          <a:bodyPr>
            <a:normAutofit lnSpcReduction="10000"/>
          </a:bodyPr>
          <a:lstStyle/>
          <a:p>
            <a:r>
              <a:rPr lang="en-US" dirty="0"/>
              <a:t>Planned: Build a method to query a database and return a list of musical acts for a given genre</a:t>
            </a:r>
          </a:p>
          <a:p>
            <a:r>
              <a:rPr lang="en-US" dirty="0"/>
              <a:t>Actual: The database guys are running behind.  We need to build mock objects to simulate responses from the DB.</a:t>
            </a:r>
          </a:p>
          <a:p>
            <a:endParaRPr lang="en-US" dirty="0"/>
          </a:p>
          <a:p>
            <a:r>
              <a:rPr lang="en-US" dirty="0" err="1"/>
              <a:t>MoqExampleStart</a:t>
            </a:r>
            <a:r>
              <a:rPr lang="en-US" dirty="0"/>
              <a:t> has the starting point: no tests.</a:t>
            </a:r>
          </a:p>
          <a:p>
            <a:r>
              <a:rPr lang="en-US" dirty="0" err="1"/>
              <a:t>MoqExample</a:t>
            </a:r>
            <a:r>
              <a:rPr lang="en-US" dirty="0"/>
              <a:t> includes the tests.</a:t>
            </a:r>
          </a:p>
          <a:p>
            <a:endParaRPr lang="en-US" dirty="0"/>
          </a:p>
          <a:p>
            <a:r>
              <a:rPr lang="en-US" dirty="0"/>
              <a:t>To add tests you must install </a:t>
            </a:r>
            <a:r>
              <a:rPr lang="en-US" dirty="0" err="1"/>
              <a:t>Moq</a:t>
            </a:r>
            <a:r>
              <a:rPr lang="en-US" dirty="0"/>
              <a:t> in the Unit Test project through NuGet</a:t>
            </a:r>
          </a:p>
          <a:p>
            <a:pPr lvl="1"/>
            <a:endParaRPr lang="en-US" dirty="0"/>
          </a:p>
        </p:txBody>
      </p:sp>
    </p:spTree>
    <p:extLst>
      <p:ext uri="{BB962C8B-B14F-4D97-AF65-F5344CB8AC3E}">
        <p14:creationId xmlns:p14="http://schemas.microsoft.com/office/powerpoint/2010/main" val="342802403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ctr">
            <a:normAutofit/>
          </a:bodyPr>
          <a:lstStyle/>
          <a:p>
            <a:r>
              <a:rPr lang="en-US" b="1" dirty="0"/>
              <a:t>ISIT 324</a:t>
            </a:r>
            <a:br>
              <a:rPr lang="en-US" b="1" dirty="0"/>
            </a:br>
            <a:r>
              <a:rPr lang="en-US" dirty="0"/>
              <a:t>Software Testing</a:t>
            </a:r>
          </a:p>
        </p:txBody>
      </p:sp>
      <p:sp>
        <p:nvSpPr>
          <p:cNvPr id="3" name="Subtitle 2"/>
          <p:cNvSpPr>
            <a:spLocks noGrp="1"/>
          </p:cNvSpPr>
          <p:nvPr>
            <p:ph type="subTitle" idx="1"/>
          </p:nvPr>
        </p:nvSpPr>
        <p:spPr/>
        <p:txBody>
          <a:bodyPr/>
          <a:lstStyle/>
          <a:p>
            <a:r>
              <a:rPr lang="en-US" dirty="0"/>
              <a:t>2020.02.18</a:t>
            </a:r>
          </a:p>
          <a:p>
            <a:r>
              <a:rPr lang="en-US" dirty="0"/>
              <a:t>Doubles again…plus ISTQB Test Tool categories</a:t>
            </a:r>
          </a:p>
        </p:txBody>
      </p:sp>
    </p:spTree>
    <p:extLst>
      <p:ext uri="{BB962C8B-B14F-4D97-AF65-F5344CB8AC3E}">
        <p14:creationId xmlns:p14="http://schemas.microsoft.com/office/powerpoint/2010/main" val="229565211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 the Docket  </a:t>
            </a:r>
          </a:p>
        </p:txBody>
      </p:sp>
      <p:sp>
        <p:nvSpPr>
          <p:cNvPr id="3" name="Content Placeholder 2"/>
          <p:cNvSpPr>
            <a:spLocks noGrp="1"/>
          </p:cNvSpPr>
          <p:nvPr>
            <p:ph idx="1"/>
          </p:nvPr>
        </p:nvSpPr>
        <p:spPr>
          <a:xfrm>
            <a:off x="838200" y="1825625"/>
            <a:ext cx="10515600" cy="4903586"/>
          </a:xfrm>
        </p:spPr>
        <p:txBody>
          <a:bodyPr>
            <a:normAutofit/>
          </a:bodyPr>
          <a:lstStyle/>
          <a:p>
            <a:r>
              <a:rPr lang="en-US" sz="3200" dirty="0"/>
              <a:t>Midterm Review</a:t>
            </a:r>
          </a:p>
          <a:p>
            <a:r>
              <a:rPr lang="en-US" sz="3200" dirty="0"/>
              <a:t>Stubs Homework</a:t>
            </a:r>
          </a:p>
          <a:p>
            <a:r>
              <a:rPr lang="en-US" sz="3200" dirty="0"/>
              <a:t>Finish up </a:t>
            </a:r>
            <a:r>
              <a:rPr lang="en-US" sz="3200" dirty="0" err="1"/>
              <a:t>UnitTesting</a:t>
            </a:r>
            <a:r>
              <a:rPr lang="en-US" sz="3200" dirty="0"/>
              <a:t> / Doubles with some ride-</a:t>
            </a:r>
            <a:r>
              <a:rPr lang="en-US" sz="3200" dirty="0" err="1"/>
              <a:t>alongs</a:t>
            </a:r>
            <a:r>
              <a:rPr lang="en-US" sz="3200" dirty="0"/>
              <a:t>:</a:t>
            </a:r>
          </a:p>
          <a:p>
            <a:pPr lvl="1"/>
            <a:r>
              <a:rPr lang="en-US" sz="2800" dirty="0" err="1"/>
              <a:t>MSFakes</a:t>
            </a:r>
            <a:r>
              <a:rPr lang="en-US" sz="2800" dirty="0"/>
              <a:t>: Stubs (but we did that in the video)</a:t>
            </a:r>
          </a:p>
          <a:p>
            <a:pPr lvl="1"/>
            <a:r>
              <a:rPr lang="en-US" sz="2800" dirty="0" err="1"/>
              <a:t>MSFakes</a:t>
            </a:r>
            <a:r>
              <a:rPr lang="en-US" sz="2800" dirty="0"/>
              <a:t>: Shims for </a:t>
            </a:r>
            <a:r>
              <a:rPr lang="en-US" sz="2800" dirty="0" err="1"/>
              <a:t>System.dlls</a:t>
            </a:r>
            <a:r>
              <a:rPr lang="en-US" sz="2800" dirty="0"/>
              <a:t> (because they got messed up last time)</a:t>
            </a:r>
          </a:p>
          <a:p>
            <a:pPr lvl="1"/>
            <a:r>
              <a:rPr lang="en-US" sz="2800" dirty="0" err="1"/>
              <a:t>MSFakes</a:t>
            </a:r>
            <a:r>
              <a:rPr lang="en-US" sz="2800" dirty="0"/>
              <a:t>: Shims for custom assemblies</a:t>
            </a:r>
          </a:p>
          <a:p>
            <a:pPr lvl="1"/>
            <a:r>
              <a:rPr lang="en-US" sz="2800" dirty="0" err="1"/>
              <a:t>Moq</a:t>
            </a:r>
            <a:r>
              <a:rPr lang="en-US" sz="2800" dirty="0"/>
              <a:t> Framework: using mock objects</a:t>
            </a:r>
          </a:p>
          <a:p>
            <a:r>
              <a:rPr lang="en-US" sz="3200" dirty="0"/>
              <a:t>Overview of ISTQB Test Tool categories</a:t>
            </a:r>
          </a:p>
          <a:p>
            <a:endParaRPr lang="en-US" sz="3200" dirty="0"/>
          </a:p>
          <a:p>
            <a:endParaRPr lang="en-US" dirty="0"/>
          </a:p>
        </p:txBody>
      </p:sp>
    </p:spTree>
    <p:extLst>
      <p:ext uri="{BB962C8B-B14F-4D97-AF65-F5344CB8AC3E}">
        <p14:creationId xmlns:p14="http://schemas.microsoft.com/office/powerpoint/2010/main" val="36440027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E898E-E624-4CE4-974B-4022E21CB362}"/>
              </a:ext>
            </a:extLst>
          </p:cNvPr>
          <p:cNvSpPr>
            <a:spLocks noGrp="1"/>
          </p:cNvSpPr>
          <p:nvPr>
            <p:ph type="title"/>
          </p:nvPr>
        </p:nvSpPr>
        <p:spPr/>
        <p:txBody>
          <a:bodyPr/>
          <a:lstStyle/>
          <a:p>
            <a:r>
              <a:rPr lang="en-US" dirty="0"/>
              <a:t>Test Doubles: Mocks and Other Fakes (Again)</a:t>
            </a:r>
          </a:p>
        </p:txBody>
      </p:sp>
      <p:sp>
        <p:nvSpPr>
          <p:cNvPr id="3" name="Content Placeholder 2">
            <a:extLst>
              <a:ext uri="{FF2B5EF4-FFF2-40B4-BE49-F238E27FC236}">
                <a16:creationId xmlns:a16="http://schemas.microsoft.com/office/drawing/2014/main" id="{C665929F-4DCE-4C11-BF50-F8AF92C585A8}"/>
              </a:ext>
            </a:extLst>
          </p:cNvPr>
          <p:cNvSpPr>
            <a:spLocks noGrp="1"/>
          </p:cNvSpPr>
          <p:nvPr>
            <p:ph idx="1"/>
          </p:nvPr>
        </p:nvSpPr>
        <p:spPr>
          <a:xfrm>
            <a:off x="838200" y="1604338"/>
            <a:ext cx="10515600" cy="5253662"/>
          </a:xfrm>
        </p:spPr>
        <p:txBody>
          <a:bodyPr>
            <a:normAutofit/>
          </a:bodyPr>
          <a:lstStyle/>
          <a:p>
            <a:r>
              <a:rPr lang="en-US" dirty="0"/>
              <a:t>My preference:</a:t>
            </a:r>
          </a:p>
          <a:p>
            <a:r>
              <a:rPr lang="en-US" dirty="0"/>
              <a:t>Can be generated by hand or generated by using a fake or mocking framework.</a:t>
            </a:r>
          </a:p>
          <a:p>
            <a:r>
              <a:rPr lang="en-US" dirty="0" err="1"/>
              <a:t>MSTest</a:t>
            </a:r>
            <a:r>
              <a:rPr lang="en-US" dirty="0"/>
              <a:t> does shims and stubs, but not mocks or spies</a:t>
            </a:r>
          </a:p>
          <a:p>
            <a:r>
              <a:rPr lang="en-US" dirty="0"/>
              <a:t>Here are some </a:t>
            </a:r>
            <a:r>
              <a:rPr lang="en-US" dirty="0">
                <a:hlinkClick r:id="rId2"/>
              </a:rPr>
              <a:t>alternative taxonomies.</a:t>
            </a:r>
            <a:endParaRPr lang="en-US" dirty="0"/>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28155514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5" name="Rectangle 2"/>
          <p:cNvSpPr>
            <a:spLocks noGrp="1" noChangeArrowheads="1"/>
          </p:cNvSpPr>
          <p:nvPr>
            <p:ph type="title"/>
          </p:nvPr>
        </p:nvSpPr>
        <p:spPr/>
        <p:txBody>
          <a:bodyPr/>
          <a:lstStyle/>
          <a:p>
            <a:r>
              <a:rPr lang="en-US"/>
              <a:t>Level 2 Thinking</a:t>
            </a:r>
          </a:p>
        </p:txBody>
      </p:sp>
      <p:sp>
        <p:nvSpPr>
          <p:cNvPr id="81926" name="Rectangle 3"/>
          <p:cNvSpPr>
            <a:spLocks noGrp="1" noChangeArrowheads="1"/>
          </p:cNvSpPr>
          <p:nvPr>
            <p:ph idx="1"/>
          </p:nvPr>
        </p:nvSpPr>
        <p:spPr/>
        <p:txBody>
          <a:bodyPr/>
          <a:lstStyle/>
          <a:p>
            <a:r>
              <a:rPr lang="en-US" sz="3200" dirty="0"/>
              <a:t>Purpose is to show failures</a:t>
            </a:r>
            <a:endParaRPr lang="en-US" dirty="0"/>
          </a:p>
          <a:p>
            <a:r>
              <a:rPr lang="en-US" sz="3200" dirty="0"/>
              <a:t>Looking for failures is a negative activity</a:t>
            </a:r>
            <a:endParaRPr lang="en-US" dirty="0"/>
          </a:p>
          <a:p>
            <a:r>
              <a:rPr lang="en-US" sz="3200" dirty="0"/>
              <a:t>Puts testers and developers into an adversarial relationship</a:t>
            </a:r>
            <a:endParaRPr lang="en-US" dirty="0"/>
          </a:p>
          <a:p>
            <a:r>
              <a:rPr lang="en-US" sz="3200" dirty="0"/>
              <a:t>What if there are no failures?</a:t>
            </a:r>
          </a:p>
        </p:txBody>
      </p:sp>
      <p:sp>
        <p:nvSpPr>
          <p:cNvPr id="81922"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Introduction to Software Testing, Edition 2  (Ch 1)</a:t>
            </a:r>
          </a:p>
        </p:txBody>
      </p:sp>
      <p:sp>
        <p:nvSpPr>
          <p:cNvPr id="81923"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 Ammann &amp; Offutt</a:t>
            </a:r>
          </a:p>
        </p:txBody>
      </p:sp>
      <p:sp>
        <p:nvSpPr>
          <p:cNvPr id="8192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fld id="{DAD5F1B9-3132-4611-AC03-82589FA3E0D7}" type="slidenum">
              <a:rPr lang="en-US" sz="900" b="0">
                <a:solidFill>
                  <a:schemeClr val="tx1"/>
                </a:solidFill>
              </a:rPr>
              <a:pPr/>
              <a:t>19</a:t>
            </a:fld>
            <a:endParaRPr lang="en-US" sz="900" b="0">
              <a:solidFill>
                <a:schemeClr val="tx1"/>
              </a:solidFill>
            </a:endParaRPr>
          </a:p>
        </p:txBody>
      </p:sp>
      <p:sp>
        <p:nvSpPr>
          <p:cNvPr id="196612" name="Text Box 4"/>
          <p:cNvSpPr txBox="1">
            <a:spLocks noChangeArrowheads="1"/>
          </p:cNvSpPr>
          <p:nvPr/>
        </p:nvSpPr>
        <p:spPr bwMode="auto">
          <a:xfrm>
            <a:off x="2017059" y="5076825"/>
            <a:ext cx="8283387" cy="660587"/>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3200" b="1">
                <a:solidFill>
                  <a:srgbClr val="FFFF00"/>
                </a:solidFill>
                <a:effectLst>
                  <a:outerShdw blurRad="38100" dist="38100" dir="2700000" algn="tl">
                    <a:srgbClr val="000000">
                      <a:alpha val="43137"/>
                    </a:srgbClr>
                  </a:outerShdw>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b="0" dirty="0"/>
              <a:t>This describes most software companies.</a:t>
            </a:r>
          </a:p>
        </p:txBody>
      </p:sp>
    </p:spTree>
    <p:extLst>
      <p:ext uri="{BB962C8B-B14F-4D97-AF65-F5344CB8AC3E}">
        <p14:creationId xmlns:p14="http://schemas.microsoft.com/office/powerpoint/2010/main" val="26574669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6612"/>
                                        </p:tgtEl>
                                        <p:attrNameLst>
                                          <p:attrName>style.visibility</p:attrName>
                                        </p:attrNameLst>
                                      </p:cBhvr>
                                      <p:to>
                                        <p:strVal val="visible"/>
                                      </p:to>
                                    </p:set>
                                    <p:animEffect transition="in" filter="dissolve">
                                      <p:cBhvr>
                                        <p:cTn id="7" dur="1000"/>
                                        <p:tgtEl>
                                          <p:spTgt spid="1966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2"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F4E08-28D2-4ADC-A051-8308716FF936}"/>
              </a:ext>
            </a:extLst>
          </p:cNvPr>
          <p:cNvSpPr>
            <a:spLocks noGrp="1"/>
          </p:cNvSpPr>
          <p:nvPr>
            <p:ph type="title"/>
          </p:nvPr>
        </p:nvSpPr>
        <p:spPr/>
        <p:txBody>
          <a:bodyPr/>
          <a:lstStyle/>
          <a:p>
            <a:r>
              <a:rPr lang="en-US" dirty="0"/>
              <a:t>My Doubles Taxonomy </a:t>
            </a:r>
            <a:br>
              <a:rPr lang="en-US" dirty="0"/>
            </a:br>
            <a:r>
              <a:rPr lang="en-US" dirty="0"/>
              <a:t>(incorporates MSFT definitions of shims)</a:t>
            </a:r>
          </a:p>
        </p:txBody>
      </p:sp>
      <p:sp>
        <p:nvSpPr>
          <p:cNvPr id="3" name="Content Placeholder 2">
            <a:extLst>
              <a:ext uri="{FF2B5EF4-FFF2-40B4-BE49-F238E27FC236}">
                <a16:creationId xmlns:a16="http://schemas.microsoft.com/office/drawing/2014/main" id="{48FAB5F6-DAD2-4228-A06E-3E3E6911328B}"/>
              </a:ext>
            </a:extLst>
          </p:cNvPr>
          <p:cNvSpPr>
            <a:spLocks noGrp="1"/>
          </p:cNvSpPr>
          <p:nvPr>
            <p:ph idx="1"/>
          </p:nvPr>
        </p:nvSpPr>
        <p:spPr/>
        <p:txBody>
          <a:bodyPr>
            <a:normAutofit fontScale="92500" lnSpcReduction="10000"/>
          </a:bodyPr>
          <a:lstStyle/>
          <a:p>
            <a:r>
              <a:rPr lang="en-US" sz="3200" b="1" dirty="0"/>
              <a:t>Fake</a:t>
            </a:r>
            <a:r>
              <a:rPr lang="en-US" sz="3200" dirty="0"/>
              <a:t> = anything identified in the book as a “Test Double” (p.12.2).  </a:t>
            </a:r>
          </a:p>
          <a:p>
            <a:r>
              <a:rPr lang="en-US" sz="3200" b="1" dirty="0"/>
              <a:t>Shim</a:t>
            </a:r>
            <a:r>
              <a:rPr lang="en-US" sz="3200" dirty="0"/>
              <a:t> = a fake that doubles for an assembly (a system component or a custom assembly)</a:t>
            </a:r>
            <a:endParaRPr lang="en-US" sz="3200" strike="sngStrike" dirty="0"/>
          </a:p>
          <a:p>
            <a:r>
              <a:rPr lang="en-US" sz="3200" b="1" dirty="0"/>
              <a:t>Stub</a:t>
            </a:r>
            <a:r>
              <a:rPr lang="en-US" sz="3200" dirty="0"/>
              <a:t> = a simple fake that doubles for a custom component</a:t>
            </a:r>
          </a:p>
          <a:p>
            <a:r>
              <a:rPr lang="en-US" sz="3200" b="1" dirty="0"/>
              <a:t>Mock</a:t>
            </a:r>
            <a:r>
              <a:rPr lang="en-US" sz="3200" dirty="0"/>
              <a:t> = a complex fake that dynamically mimics the behavior of the item being mocked – or a stub</a:t>
            </a:r>
          </a:p>
          <a:p>
            <a:r>
              <a:rPr lang="en-US" sz="3200" b="1" dirty="0"/>
              <a:t>Spy</a:t>
            </a:r>
            <a:r>
              <a:rPr lang="en-US" sz="3200" dirty="0"/>
              <a:t> = records information about how it is called </a:t>
            </a:r>
            <a:r>
              <a:rPr lang="en-US" sz="3200" i="1" dirty="0"/>
              <a:t>or </a:t>
            </a:r>
            <a:r>
              <a:rPr lang="en-US" sz="3200" dirty="0"/>
              <a:t>(less frequently) fakes out methods on a real object (as opposed to a mock one)</a:t>
            </a:r>
          </a:p>
          <a:p>
            <a:endParaRPr lang="en-US" dirty="0"/>
          </a:p>
        </p:txBody>
      </p:sp>
    </p:spTree>
    <p:extLst>
      <p:ext uri="{BB962C8B-B14F-4D97-AF65-F5344CB8AC3E}">
        <p14:creationId xmlns:p14="http://schemas.microsoft.com/office/powerpoint/2010/main" val="394751434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4DD78-0F84-4D44-A7F4-415479683AF7}"/>
              </a:ext>
            </a:extLst>
          </p:cNvPr>
          <p:cNvSpPr>
            <a:spLocks noGrp="1"/>
          </p:cNvSpPr>
          <p:nvPr>
            <p:ph type="title"/>
          </p:nvPr>
        </p:nvSpPr>
        <p:spPr/>
        <p:txBody>
          <a:bodyPr/>
          <a:lstStyle/>
          <a:p>
            <a:r>
              <a:rPr lang="en-US" dirty="0"/>
              <a:t>Fowler’s Doubles taxonomy</a:t>
            </a:r>
          </a:p>
        </p:txBody>
      </p:sp>
      <p:sp>
        <p:nvSpPr>
          <p:cNvPr id="3" name="Content Placeholder 2">
            <a:extLst>
              <a:ext uri="{FF2B5EF4-FFF2-40B4-BE49-F238E27FC236}">
                <a16:creationId xmlns:a16="http://schemas.microsoft.com/office/drawing/2014/main" id="{51AA37FD-2600-443A-B678-97F52037E3FF}"/>
              </a:ext>
            </a:extLst>
          </p:cNvPr>
          <p:cNvSpPr>
            <a:spLocks noGrp="1"/>
          </p:cNvSpPr>
          <p:nvPr>
            <p:ph idx="1"/>
          </p:nvPr>
        </p:nvSpPr>
        <p:spPr/>
        <p:txBody>
          <a:bodyPr>
            <a:normAutofit fontScale="92500" lnSpcReduction="20000"/>
          </a:bodyPr>
          <a:lstStyle/>
          <a:p>
            <a:pPr fontAlgn="base"/>
            <a:r>
              <a:rPr lang="en-US" b="1" dirty="0"/>
              <a:t>Dummy</a:t>
            </a:r>
            <a:r>
              <a:rPr lang="en-US" dirty="0"/>
              <a:t> objects are passed around but never actually used. Usually they are just used to fill parameter lists.</a:t>
            </a:r>
          </a:p>
          <a:p>
            <a:pPr fontAlgn="base"/>
            <a:r>
              <a:rPr lang="en-US" b="1" dirty="0"/>
              <a:t>Fake</a:t>
            </a:r>
            <a:r>
              <a:rPr lang="en-US" dirty="0"/>
              <a:t> objects actually have working implementations, but usually take some shortcut which makes them not suitable for production (an in memory database is a good example).</a:t>
            </a:r>
          </a:p>
          <a:p>
            <a:pPr fontAlgn="base"/>
            <a:r>
              <a:rPr lang="en-US" b="1" dirty="0"/>
              <a:t>Stubs</a:t>
            </a:r>
            <a:r>
              <a:rPr lang="en-US" dirty="0"/>
              <a:t> provide canned answers to calls made during the test, usually not responding at all to anything outside what's programmed in for the test.</a:t>
            </a:r>
          </a:p>
          <a:p>
            <a:pPr fontAlgn="base"/>
            <a:r>
              <a:rPr lang="en-US" b="1" dirty="0"/>
              <a:t>Spies</a:t>
            </a:r>
            <a:r>
              <a:rPr lang="en-US" dirty="0"/>
              <a:t> are stubs that also record some information based on how they were called. One form of this might be an email service that records how many messages it was sent.</a:t>
            </a:r>
          </a:p>
          <a:p>
            <a:pPr fontAlgn="base"/>
            <a:r>
              <a:rPr lang="en-US" b="1" dirty="0"/>
              <a:t>Mocks</a:t>
            </a:r>
            <a:r>
              <a:rPr lang="en-US" dirty="0"/>
              <a:t> are what we are talking about here*: objects pre-programmed with expectations which form a specification of the calls they are expected to receive.</a:t>
            </a:r>
          </a:p>
          <a:p>
            <a:endParaRPr lang="en-US" dirty="0"/>
          </a:p>
        </p:txBody>
      </p:sp>
      <p:sp>
        <p:nvSpPr>
          <p:cNvPr id="4" name="TextBox 3">
            <a:extLst>
              <a:ext uri="{FF2B5EF4-FFF2-40B4-BE49-F238E27FC236}">
                <a16:creationId xmlns:a16="http://schemas.microsoft.com/office/drawing/2014/main" id="{E78F6024-E7A8-4241-A429-86F74AE95F96}"/>
              </a:ext>
            </a:extLst>
          </p:cNvPr>
          <p:cNvSpPr txBox="1"/>
          <p:nvPr/>
        </p:nvSpPr>
        <p:spPr>
          <a:xfrm>
            <a:off x="838200" y="5992297"/>
            <a:ext cx="9178603" cy="646331"/>
          </a:xfrm>
          <a:prstGeom prst="rect">
            <a:avLst/>
          </a:prstGeom>
          <a:noFill/>
        </p:spPr>
        <p:txBody>
          <a:bodyPr wrap="none" rtlCol="0">
            <a:spAutoFit/>
          </a:bodyPr>
          <a:lstStyle/>
          <a:p>
            <a:r>
              <a:rPr lang="en-US" dirty="0">
                <a:hlinkClick r:id="rId2"/>
              </a:rPr>
              <a:t>https://stackoverflow.com/questions/12827580/mocking-vs-spying-in-mocking-frameworks</a:t>
            </a:r>
            <a:r>
              <a:rPr lang="en-US" dirty="0"/>
              <a:t> and</a:t>
            </a:r>
          </a:p>
          <a:p>
            <a:r>
              <a:rPr lang="en-US" dirty="0">
                <a:hlinkClick r:id="rId3"/>
              </a:rPr>
              <a:t>*https://martinfowler.com/articles/mocksArentStubs.html</a:t>
            </a:r>
            <a:endParaRPr lang="en-US" dirty="0"/>
          </a:p>
        </p:txBody>
      </p:sp>
    </p:spTree>
    <p:extLst>
      <p:ext uri="{BB962C8B-B14F-4D97-AF65-F5344CB8AC3E}">
        <p14:creationId xmlns:p14="http://schemas.microsoft.com/office/powerpoint/2010/main" val="316366686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8EE6D-24EC-41CF-B073-DB49076FCABC}"/>
              </a:ext>
            </a:extLst>
          </p:cNvPr>
          <p:cNvSpPr>
            <a:spLocks noGrp="1"/>
          </p:cNvSpPr>
          <p:nvPr>
            <p:ph type="title"/>
          </p:nvPr>
        </p:nvSpPr>
        <p:spPr/>
        <p:txBody>
          <a:bodyPr/>
          <a:lstStyle/>
          <a:p>
            <a:r>
              <a:rPr lang="en-US" dirty="0"/>
              <a:t>Doubles ride-</a:t>
            </a:r>
            <a:r>
              <a:rPr lang="en-US" dirty="0" err="1"/>
              <a:t>alongs</a:t>
            </a:r>
            <a:endParaRPr lang="en-US" dirty="0"/>
          </a:p>
        </p:txBody>
      </p:sp>
      <p:sp>
        <p:nvSpPr>
          <p:cNvPr id="3" name="Content Placeholder 2">
            <a:extLst>
              <a:ext uri="{FF2B5EF4-FFF2-40B4-BE49-F238E27FC236}">
                <a16:creationId xmlns:a16="http://schemas.microsoft.com/office/drawing/2014/main" id="{F74E2B61-FD21-47C6-BA93-D5ED4528F530}"/>
              </a:ext>
            </a:extLst>
          </p:cNvPr>
          <p:cNvSpPr>
            <a:spLocks noGrp="1"/>
          </p:cNvSpPr>
          <p:nvPr>
            <p:ph idx="1"/>
          </p:nvPr>
        </p:nvSpPr>
        <p:spPr/>
        <p:txBody>
          <a:bodyPr/>
          <a:lstStyle/>
          <a:p>
            <a:r>
              <a:rPr lang="en-US" dirty="0"/>
              <a:t>Shim ride-along (System assembly): </a:t>
            </a:r>
            <a:r>
              <a:rPr lang="en-US" b="1" dirty="0" err="1"/>
              <a:t>DateTime</a:t>
            </a:r>
            <a:endParaRPr lang="en-US" i="1" dirty="0"/>
          </a:p>
          <a:p>
            <a:r>
              <a:rPr lang="en-US" dirty="0"/>
              <a:t>Stub ride-along (</a:t>
            </a:r>
            <a:r>
              <a:rPr lang="en-US" dirty="0">
                <a:hlinkClick r:id="rId2"/>
              </a:rPr>
              <a:t>Step-by-step example</a:t>
            </a:r>
            <a:r>
              <a:rPr lang="en-US" dirty="0"/>
              <a:t>): </a:t>
            </a:r>
            <a:r>
              <a:rPr lang="en-US" b="1" dirty="0" err="1"/>
              <a:t>NewFileSystem</a:t>
            </a:r>
            <a:r>
              <a:rPr lang="en-US" b="1" dirty="0"/>
              <a:t> (1)</a:t>
            </a:r>
            <a:endParaRPr lang="en-US" dirty="0"/>
          </a:p>
          <a:p>
            <a:r>
              <a:rPr lang="en-US" dirty="0"/>
              <a:t>Shim ride-along (Custom assembly): </a:t>
            </a:r>
            <a:r>
              <a:rPr lang="en-US" b="1" dirty="0" err="1"/>
              <a:t>NewFileSystem</a:t>
            </a:r>
            <a:r>
              <a:rPr lang="en-US" b="1" dirty="0"/>
              <a:t> (2)</a:t>
            </a:r>
            <a:endParaRPr lang="en-US" dirty="0"/>
          </a:p>
          <a:p>
            <a:r>
              <a:rPr lang="en-US" dirty="0"/>
              <a:t>MOQ mocking framework ride-along: </a:t>
            </a:r>
            <a:r>
              <a:rPr lang="en-US" b="1" dirty="0" err="1"/>
              <a:t>ListOfBands</a:t>
            </a:r>
            <a:endParaRPr lang="en-US" b="1" dirty="0"/>
          </a:p>
          <a:p>
            <a:pPr lvl="1"/>
            <a:r>
              <a:rPr lang="en-US" dirty="0"/>
              <a:t>(Similar </a:t>
            </a:r>
            <a:r>
              <a:rPr lang="en-US" dirty="0">
                <a:hlinkClick r:id="rId3"/>
              </a:rPr>
              <a:t>Video </a:t>
            </a:r>
            <a:r>
              <a:rPr lang="en-US" dirty="0"/>
              <a:t>walkthrough)</a:t>
            </a:r>
          </a:p>
        </p:txBody>
      </p:sp>
    </p:spTree>
    <p:extLst>
      <p:ext uri="{BB962C8B-B14F-4D97-AF65-F5344CB8AC3E}">
        <p14:creationId xmlns:p14="http://schemas.microsoft.com/office/powerpoint/2010/main" val="106965809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0BA64-E5D3-4B3D-BC57-456E62FF4486}"/>
              </a:ext>
            </a:extLst>
          </p:cNvPr>
          <p:cNvSpPr>
            <a:spLocks noGrp="1"/>
          </p:cNvSpPr>
          <p:nvPr>
            <p:ph type="title"/>
          </p:nvPr>
        </p:nvSpPr>
        <p:spPr/>
        <p:txBody>
          <a:bodyPr/>
          <a:lstStyle/>
          <a:p>
            <a:r>
              <a:rPr lang="en-US" dirty="0"/>
              <a:t>Shim Ride-Along (System Assembly)</a:t>
            </a:r>
          </a:p>
        </p:txBody>
      </p:sp>
      <p:sp>
        <p:nvSpPr>
          <p:cNvPr id="3" name="Content Placeholder 2">
            <a:extLst>
              <a:ext uri="{FF2B5EF4-FFF2-40B4-BE49-F238E27FC236}">
                <a16:creationId xmlns:a16="http://schemas.microsoft.com/office/drawing/2014/main" id="{09608C2C-2C05-4312-A694-39FCC049DF54}"/>
              </a:ext>
            </a:extLst>
          </p:cNvPr>
          <p:cNvSpPr>
            <a:spLocks noGrp="1"/>
          </p:cNvSpPr>
          <p:nvPr>
            <p:ph idx="1"/>
          </p:nvPr>
        </p:nvSpPr>
        <p:spPr/>
        <p:txBody>
          <a:bodyPr>
            <a:normAutofit fontScale="92500" lnSpcReduction="20000"/>
          </a:bodyPr>
          <a:lstStyle/>
          <a:p>
            <a:pPr marL="0" indent="0">
              <a:buNone/>
            </a:pPr>
            <a:r>
              <a:rPr lang="en-US" dirty="0"/>
              <a:t>Example: </a:t>
            </a:r>
            <a:r>
              <a:rPr lang="en-US" b="1" dirty="0" err="1"/>
              <a:t>CompletedDateTimes</a:t>
            </a:r>
            <a:r>
              <a:rPr lang="en-US" b="1" dirty="0"/>
              <a:t> Shims </a:t>
            </a:r>
            <a:r>
              <a:rPr lang="en-US" dirty="0"/>
              <a:t>demo</a:t>
            </a:r>
          </a:p>
          <a:p>
            <a:r>
              <a:rPr lang="en-US" dirty="0"/>
              <a:t>Start with </a:t>
            </a:r>
            <a:r>
              <a:rPr lang="en-US" b="1" dirty="0"/>
              <a:t>Starting .cs file for </a:t>
            </a:r>
            <a:r>
              <a:rPr lang="en-US" b="1" dirty="0" err="1"/>
              <a:t>ShimDateTime</a:t>
            </a:r>
            <a:r>
              <a:rPr lang="en-US" b="1" dirty="0"/>
              <a:t> demo </a:t>
            </a:r>
            <a:r>
              <a:rPr lang="en-US" dirty="0"/>
              <a:t>solution.</a:t>
            </a:r>
          </a:p>
          <a:p>
            <a:r>
              <a:rPr lang="en-US" dirty="0"/>
              <a:t>Create a class library, add source from </a:t>
            </a:r>
            <a:r>
              <a:rPr lang="en-US" b="1" dirty="0" err="1"/>
              <a:t>SpecialDataChecker.cs</a:t>
            </a:r>
            <a:r>
              <a:rPr lang="en-US" b="1" dirty="0"/>
              <a:t> </a:t>
            </a:r>
            <a:r>
              <a:rPr lang="en-US" dirty="0"/>
              <a:t>(the above-mentioned file) into its </a:t>
            </a:r>
            <a:r>
              <a:rPr lang="en-US" dirty="0" err="1"/>
              <a:t>Class.cs</a:t>
            </a:r>
            <a:r>
              <a:rPr lang="en-US" dirty="0"/>
              <a:t> file.</a:t>
            </a:r>
          </a:p>
          <a:p>
            <a:r>
              <a:rPr lang="en-US" dirty="0"/>
              <a:t>Add new Unit Test project</a:t>
            </a:r>
          </a:p>
          <a:p>
            <a:r>
              <a:rPr lang="en-US" dirty="0"/>
              <a:t>Add reference to SUT project</a:t>
            </a:r>
          </a:p>
          <a:p>
            <a:r>
              <a:rPr lang="en-US" dirty="0"/>
              <a:t>Under the Unit Test References, right-click on System and select “Add Fakes Assembly”.  </a:t>
            </a:r>
            <a:r>
              <a:rPr lang="en-US" i="1" dirty="0"/>
              <a:t>Wait for System.4.0.0.0.Fakes to appear.*</a:t>
            </a:r>
          </a:p>
          <a:p>
            <a:r>
              <a:rPr lang="en-US" dirty="0"/>
              <a:t>Add these using statements:</a:t>
            </a:r>
          </a:p>
          <a:p>
            <a:pPr marL="457200" lvl="1" indent="0">
              <a:buNone/>
            </a:pPr>
            <a:r>
              <a:rPr lang="en-US" sz="2000" dirty="0">
                <a:solidFill>
                  <a:srgbClr val="0000FF"/>
                </a:solidFill>
                <a:latin typeface="Consolas" panose="020B0609020204030204" pitchFamily="49" charset="0"/>
              </a:rPr>
              <a:t>using</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System.Fakes</a:t>
            </a:r>
            <a:r>
              <a:rPr lang="en-US" sz="2000" dirty="0">
                <a:solidFill>
                  <a:srgbClr val="000000"/>
                </a:solidFill>
                <a:latin typeface="Consolas" panose="020B0609020204030204" pitchFamily="49" charset="0"/>
              </a:rPr>
              <a:t>;</a:t>
            </a:r>
          </a:p>
          <a:p>
            <a:pPr marL="457200" lvl="1" indent="0">
              <a:buNone/>
            </a:pPr>
            <a:r>
              <a:rPr lang="en-US" sz="2000" dirty="0">
                <a:solidFill>
                  <a:srgbClr val="0000FF"/>
                </a:solidFill>
                <a:latin typeface="Consolas" panose="020B0609020204030204" pitchFamily="49" charset="0"/>
              </a:rPr>
              <a:t>using</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Microsoft.QualityTools.Testing.Fakes</a:t>
            </a:r>
            <a:r>
              <a:rPr lang="en-US" sz="2000" dirty="0">
                <a:solidFill>
                  <a:srgbClr val="000000"/>
                </a:solidFill>
                <a:latin typeface="Consolas" panose="020B0609020204030204" pitchFamily="49" charset="0"/>
              </a:rPr>
              <a:t>;</a:t>
            </a:r>
          </a:p>
          <a:p>
            <a:r>
              <a:rPr lang="en-US" dirty="0"/>
              <a:t>Now add the test!</a:t>
            </a:r>
          </a:p>
        </p:txBody>
      </p:sp>
      <p:sp>
        <p:nvSpPr>
          <p:cNvPr id="4" name="TextBox 3">
            <a:extLst>
              <a:ext uri="{FF2B5EF4-FFF2-40B4-BE49-F238E27FC236}">
                <a16:creationId xmlns:a16="http://schemas.microsoft.com/office/drawing/2014/main" id="{E0A6F615-BBF1-4403-BDB5-0098C4AB8079}"/>
              </a:ext>
            </a:extLst>
          </p:cNvPr>
          <p:cNvSpPr txBox="1"/>
          <p:nvPr/>
        </p:nvSpPr>
        <p:spPr>
          <a:xfrm>
            <a:off x="745066" y="6123543"/>
            <a:ext cx="10608734" cy="646331"/>
          </a:xfrm>
          <a:prstGeom prst="rect">
            <a:avLst/>
          </a:prstGeom>
          <a:noFill/>
        </p:spPr>
        <p:txBody>
          <a:bodyPr wrap="square" rtlCol="0">
            <a:spAutoFit/>
          </a:bodyPr>
          <a:lstStyle/>
          <a:p>
            <a:r>
              <a:rPr lang="en-US" dirty="0"/>
              <a:t>*If it never appears and you end up with errors in the Error List, look at the two </a:t>
            </a:r>
            <a:r>
              <a:rPr lang="en-US" b="1" dirty="0"/>
              <a:t>Shims don’t show?  </a:t>
            </a:r>
            <a:r>
              <a:rPr lang="en-US" dirty="0"/>
              <a:t>solutions in a couple of slides. </a:t>
            </a:r>
          </a:p>
        </p:txBody>
      </p:sp>
    </p:spTree>
    <p:extLst>
      <p:ext uri="{BB962C8B-B14F-4D97-AF65-F5344CB8AC3E}">
        <p14:creationId xmlns:p14="http://schemas.microsoft.com/office/powerpoint/2010/main" val="443596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fade">
                                      <p:cBhvr>
                                        <p:cTn id="48" dur="500"/>
                                        <p:tgtEl>
                                          <p:spTgt spid="3">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732DE-2B05-4DD0-B8F9-7BA85B5305BC}"/>
              </a:ext>
            </a:extLst>
          </p:cNvPr>
          <p:cNvSpPr>
            <a:spLocks noGrp="1"/>
          </p:cNvSpPr>
          <p:nvPr>
            <p:ph type="title"/>
          </p:nvPr>
        </p:nvSpPr>
        <p:spPr/>
        <p:txBody>
          <a:bodyPr/>
          <a:lstStyle/>
          <a:p>
            <a:r>
              <a:rPr lang="en-US" dirty="0"/>
              <a:t>Shim Ride-Along (System Assembly) - Secret Sauce</a:t>
            </a:r>
          </a:p>
        </p:txBody>
      </p:sp>
      <p:sp>
        <p:nvSpPr>
          <p:cNvPr id="3" name="Content Placeholder 2">
            <a:extLst>
              <a:ext uri="{FF2B5EF4-FFF2-40B4-BE49-F238E27FC236}">
                <a16:creationId xmlns:a16="http://schemas.microsoft.com/office/drawing/2014/main" id="{77B540A8-5050-484F-908A-0D7D80310C6C}"/>
              </a:ext>
            </a:extLst>
          </p:cNvPr>
          <p:cNvSpPr>
            <a:spLocks noGrp="1"/>
          </p:cNvSpPr>
          <p:nvPr>
            <p:ph idx="1"/>
          </p:nvPr>
        </p:nvSpPr>
        <p:spPr/>
        <p:txBody>
          <a:bodyPr>
            <a:normAutofit lnSpcReduction="10000"/>
          </a:bodyPr>
          <a:lstStyle/>
          <a:p>
            <a:pPr marL="0" indent="0">
              <a:buNone/>
            </a:pPr>
            <a:r>
              <a:rPr lang="en-US" sz="2400" dirty="0">
                <a:solidFill>
                  <a:srgbClr val="0000FF"/>
                </a:solidFill>
                <a:latin typeface="Consolas" panose="020B0609020204030204" pitchFamily="49" charset="0"/>
              </a:rPr>
              <a:t>using</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ShimsContext.Create</a:t>
            </a:r>
            <a:r>
              <a:rPr lang="en-US" sz="2400" dirty="0">
                <a:solidFill>
                  <a:srgbClr val="000000"/>
                </a:solidFill>
                <a:latin typeface="Consolas" panose="020B0609020204030204" pitchFamily="49" charset="0"/>
              </a:rPr>
              <a:t>())</a:t>
            </a:r>
          </a:p>
          <a:p>
            <a:pPr marL="0" indent="0">
              <a:buNone/>
            </a:pPr>
            <a:r>
              <a:rPr lang="en-US" sz="2400" dirty="0">
                <a:solidFill>
                  <a:srgbClr val="000000"/>
                </a:solidFill>
                <a:latin typeface="Consolas" panose="020B0609020204030204" pitchFamily="49" charset="0"/>
              </a:rPr>
              <a:t>{</a:t>
            </a:r>
          </a:p>
          <a:p>
            <a:pPr marL="0" indent="0">
              <a:buNone/>
            </a:pPr>
            <a:r>
              <a:rPr lang="en-US" sz="2400" dirty="0">
                <a:solidFill>
                  <a:srgbClr val="00B050"/>
                </a:solidFill>
                <a:latin typeface="Consolas" panose="020B0609020204030204" pitchFamily="49" charset="0"/>
              </a:rPr>
              <a:t>  //Arrange</a:t>
            </a:r>
          </a:p>
          <a:p>
            <a:pPr marL="0" indent="0">
              <a:buNone/>
            </a:pPr>
            <a:r>
              <a:rPr lang="nn-NO" sz="2400" dirty="0">
                <a:solidFill>
                  <a:srgbClr val="000000"/>
                </a:solidFill>
                <a:latin typeface="Consolas" panose="020B0609020204030204" pitchFamily="49" charset="0"/>
              </a:rPr>
              <a:t>  ShimDateTime.NowGet = () =&gt; </a:t>
            </a:r>
            <a:r>
              <a:rPr lang="nn-NO" sz="2400" dirty="0">
                <a:solidFill>
                  <a:srgbClr val="0000FF"/>
                </a:solidFill>
                <a:latin typeface="Consolas" panose="020B0609020204030204" pitchFamily="49" charset="0"/>
              </a:rPr>
              <a:t>new D</a:t>
            </a:r>
            <a:r>
              <a:rPr lang="nn-NO" sz="2400" dirty="0">
                <a:solidFill>
                  <a:srgbClr val="000000"/>
                </a:solidFill>
                <a:latin typeface="Consolas" panose="020B0609020204030204" pitchFamily="49" charset="0"/>
              </a:rPr>
              <a:t>ateTime(</a:t>
            </a:r>
            <a:r>
              <a:rPr lang="nn-NO" sz="2400" dirty="0">
                <a:solidFill>
                  <a:schemeClr val="bg1">
                    <a:lumMod val="65000"/>
                  </a:schemeClr>
                </a:solidFill>
                <a:latin typeface="Consolas" panose="020B0609020204030204" pitchFamily="49" charset="0"/>
              </a:rPr>
              <a:t>2000, 1, 1</a:t>
            </a:r>
            <a:r>
              <a:rPr lang="nn-NO" sz="2400" dirty="0">
                <a:solidFill>
                  <a:srgbClr val="000000"/>
                </a:solidFill>
                <a:latin typeface="Consolas" panose="020B0609020204030204" pitchFamily="49" charset="0"/>
              </a:rPr>
              <a:t>);</a:t>
            </a:r>
          </a:p>
          <a:p>
            <a:pPr marL="0" indent="0">
              <a:buNone/>
            </a:pPr>
            <a:endParaRPr lang="nn-NO" sz="2400" dirty="0">
              <a:solidFill>
                <a:srgbClr val="000000"/>
              </a:solidFill>
              <a:latin typeface="Consolas" panose="020B0609020204030204" pitchFamily="49" charset="0"/>
            </a:endParaRPr>
          </a:p>
          <a:p>
            <a:pPr marL="0" indent="0">
              <a:buNone/>
            </a:pPr>
            <a:r>
              <a:rPr lang="nn-NO" sz="2400" dirty="0">
                <a:solidFill>
                  <a:srgbClr val="000000"/>
                </a:solidFill>
                <a:latin typeface="Consolas" panose="020B0609020204030204" pitchFamily="49" charset="0"/>
              </a:rPr>
              <a:t>  </a:t>
            </a:r>
            <a:r>
              <a:rPr lang="nn-NO" sz="2400" dirty="0">
                <a:solidFill>
                  <a:srgbClr val="00B050"/>
                </a:solidFill>
                <a:latin typeface="Consolas" panose="020B0609020204030204" pitchFamily="49" charset="0"/>
              </a:rPr>
              <a:t>//Act</a:t>
            </a:r>
          </a:p>
          <a:p>
            <a:pPr marL="0" indent="0">
              <a:buNone/>
            </a:pPr>
            <a:r>
              <a:rPr lang="nn-NO" sz="2400" dirty="0">
                <a:solidFill>
                  <a:srgbClr val="000000"/>
                </a:solidFill>
                <a:latin typeface="Consolas" panose="020B0609020204030204" pitchFamily="49" charset="0"/>
              </a:rPr>
              <a:t>  . . . </a:t>
            </a:r>
          </a:p>
          <a:p>
            <a:pPr marL="0" indent="0">
              <a:buNone/>
            </a:pPr>
            <a:r>
              <a:rPr lang="nn-NO" sz="2400" dirty="0">
                <a:solidFill>
                  <a:srgbClr val="000000"/>
                </a:solidFill>
                <a:latin typeface="Consolas" panose="020B0609020204030204" pitchFamily="49" charset="0"/>
              </a:rPr>
              <a:t>  </a:t>
            </a:r>
            <a:r>
              <a:rPr lang="nn-NO" sz="2400" dirty="0">
                <a:solidFill>
                  <a:srgbClr val="00B050"/>
                </a:solidFill>
                <a:latin typeface="Consolas" panose="020B0609020204030204" pitchFamily="49" charset="0"/>
              </a:rPr>
              <a:t>//Assert</a:t>
            </a:r>
          </a:p>
          <a:p>
            <a:pPr marL="0" indent="0">
              <a:buNone/>
            </a:pPr>
            <a:r>
              <a:rPr lang="nn-NO" sz="2400" dirty="0">
                <a:solidFill>
                  <a:srgbClr val="000000"/>
                </a:solidFill>
                <a:latin typeface="Consolas" panose="020B0609020204030204" pitchFamily="49" charset="0"/>
              </a:rPr>
              <a:t>  . . .</a:t>
            </a:r>
          </a:p>
          <a:p>
            <a:pPr marL="0" indent="0">
              <a:buNone/>
            </a:pPr>
            <a:r>
              <a:rPr lang="nn-NO" sz="2400" dirty="0">
                <a:solidFill>
                  <a:srgbClr val="000000"/>
                </a:solidFill>
                <a:latin typeface="Consolas" panose="020B0609020204030204" pitchFamily="49" charset="0"/>
              </a:rPr>
              <a:t>}</a:t>
            </a:r>
            <a:endParaRPr lang="en-US" sz="2400" dirty="0"/>
          </a:p>
        </p:txBody>
      </p:sp>
    </p:spTree>
    <p:extLst>
      <p:ext uri="{BB962C8B-B14F-4D97-AF65-F5344CB8AC3E}">
        <p14:creationId xmlns:p14="http://schemas.microsoft.com/office/powerpoint/2010/main" val="221325923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013DC-5B52-4740-9A01-936DA6E9C151}"/>
              </a:ext>
            </a:extLst>
          </p:cNvPr>
          <p:cNvSpPr>
            <a:spLocks noGrp="1"/>
          </p:cNvSpPr>
          <p:nvPr>
            <p:ph type="title"/>
          </p:nvPr>
        </p:nvSpPr>
        <p:spPr/>
        <p:txBody>
          <a:bodyPr/>
          <a:lstStyle/>
          <a:p>
            <a:r>
              <a:rPr lang="en-US" dirty="0"/>
              <a:t>Shims don’t show?  Solution 1:</a:t>
            </a:r>
          </a:p>
        </p:txBody>
      </p:sp>
      <p:sp>
        <p:nvSpPr>
          <p:cNvPr id="3" name="Content Placeholder 2">
            <a:extLst>
              <a:ext uri="{FF2B5EF4-FFF2-40B4-BE49-F238E27FC236}">
                <a16:creationId xmlns:a16="http://schemas.microsoft.com/office/drawing/2014/main" id="{CE692928-F1FD-4807-9D9D-119100BF3D0B}"/>
              </a:ext>
            </a:extLst>
          </p:cNvPr>
          <p:cNvSpPr>
            <a:spLocks noGrp="1"/>
          </p:cNvSpPr>
          <p:nvPr>
            <p:ph idx="1"/>
          </p:nvPr>
        </p:nvSpPr>
        <p:spPr>
          <a:xfrm>
            <a:off x="666583" y="1314839"/>
            <a:ext cx="9549861" cy="4894049"/>
          </a:xfrm>
        </p:spPr>
        <p:txBody>
          <a:bodyPr>
            <a:normAutofit fontScale="92500" lnSpcReduction="10000"/>
          </a:bodyPr>
          <a:lstStyle/>
          <a:p>
            <a:pPr fontAlgn="ctr"/>
            <a:r>
              <a:rPr lang="en-US" dirty="0"/>
              <a:t>After adding Fakes Assembly to System assembly (in the test project), go to the generated Fakes folder and:</a:t>
            </a:r>
            <a:br>
              <a:rPr lang="en-US" dirty="0"/>
            </a:br>
            <a:endParaRPr lang="en-US" dirty="0"/>
          </a:p>
          <a:p>
            <a:pPr lvl="1" fontAlgn="ctr"/>
            <a:r>
              <a:rPr lang="en-US" dirty="0"/>
              <a:t>Replace the data in </a:t>
            </a:r>
            <a:r>
              <a:rPr lang="en-US" dirty="0" err="1"/>
              <a:t>mscorlib.fakes</a:t>
            </a:r>
            <a:r>
              <a:rPr lang="en-US" dirty="0"/>
              <a:t> with this XML  </a:t>
            </a:r>
            <a:r>
              <a:rPr lang="en-US" dirty="0">
                <a:sym typeface="Wingdings" panose="05000000000000000000" pitchFamily="2" charset="2"/>
              </a:rPr>
              <a:t></a:t>
            </a:r>
            <a:r>
              <a:rPr lang="en-US" dirty="0"/>
              <a:t> </a:t>
            </a:r>
          </a:p>
          <a:p>
            <a:pPr marL="457200" lvl="1" indent="0" fontAlgn="ctr">
              <a:buNone/>
            </a:pPr>
            <a:endParaRPr lang="en-US" dirty="0"/>
          </a:p>
          <a:p>
            <a:pPr lvl="1" fontAlgn="ctr"/>
            <a:endParaRPr lang="en-US" dirty="0"/>
          </a:p>
          <a:p>
            <a:pPr lvl="1" fontAlgn="ctr"/>
            <a:r>
              <a:rPr lang="en-US" dirty="0"/>
              <a:t>Replace the data in </a:t>
            </a:r>
            <a:r>
              <a:rPr lang="en-US" dirty="0" err="1"/>
              <a:t>System.fakes</a:t>
            </a:r>
            <a:r>
              <a:rPr lang="en-US" dirty="0"/>
              <a:t> with </a:t>
            </a:r>
            <a:br>
              <a:rPr lang="en-US" dirty="0"/>
            </a:br>
            <a:r>
              <a:rPr lang="en-US" dirty="0"/>
              <a:t>this XML </a:t>
            </a:r>
            <a:r>
              <a:rPr lang="en-US" dirty="0">
                <a:sym typeface="Wingdings" panose="05000000000000000000" pitchFamily="2" charset="2"/>
              </a:rPr>
              <a:t></a:t>
            </a:r>
          </a:p>
          <a:p>
            <a:pPr marL="0" indent="0" fontAlgn="ctr">
              <a:buNone/>
            </a:pPr>
            <a:endParaRPr lang="en-US" dirty="0">
              <a:sym typeface="Wingdings" panose="05000000000000000000" pitchFamily="2" charset="2"/>
            </a:endParaRPr>
          </a:p>
          <a:p>
            <a:pPr marL="0" indent="0" fontAlgn="ctr">
              <a:buNone/>
            </a:pPr>
            <a:br>
              <a:rPr lang="en-US" dirty="0">
                <a:sym typeface="Wingdings" panose="05000000000000000000" pitchFamily="2" charset="2"/>
              </a:rPr>
            </a:br>
            <a:br>
              <a:rPr lang="en-US" dirty="0">
                <a:sym typeface="Wingdings" panose="05000000000000000000" pitchFamily="2" charset="2"/>
              </a:rPr>
            </a:br>
            <a:r>
              <a:rPr lang="en-US" dirty="0">
                <a:sym typeface="Wingdings" panose="05000000000000000000" pitchFamily="2" charset="2"/>
              </a:rPr>
              <a:t>Then wait patiently to see the errors disappear (there may be warnings, but there should be no errors.)  </a:t>
            </a:r>
            <a:endParaRPr lang="en-US" dirty="0"/>
          </a:p>
          <a:p>
            <a:endParaRPr lang="en-US" dirty="0"/>
          </a:p>
        </p:txBody>
      </p:sp>
      <p:sp>
        <p:nvSpPr>
          <p:cNvPr id="9" name="Rectangle 8">
            <a:extLst>
              <a:ext uri="{FF2B5EF4-FFF2-40B4-BE49-F238E27FC236}">
                <a16:creationId xmlns:a16="http://schemas.microsoft.com/office/drawing/2014/main" id="{A0285D24-DD9C-4E16-84AC-9EFFEBD343E4}"/>
              </a:ext>
            </a:extLst>
          </p:cNvPr>
          <p:cNvSpPr/>
          <p:nvPr/>
        </p:nvSpPr>
        <p:spPr>
          <a:xfrm>
            <a:off x="7413756" y="2009137"/>
            <a:ext cx="4111661" cy="1072794"/>
          </a:xfrm>
          <a:prstGeom prst="rect">
            <a:avLst/>
          </a:prstGeom>
          <a:ln>
            <a:solidFill>
              <a:schemeClr val="tx1"/>
            </a:solidFill>
          </a:ln>
        </p:spPr>
        <p:txBody>
          <a:bodyPr wrap="square">
            <a:spAutoFit/>
          </a:bodyPr>
          <a:lstStyle/>
          <a:p>
            <a:pPr>
              <a:lnSpc>
                <a:spcPct val="107000"/>
              </a:lnSpc>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000" dirty="0">
                <a:solidFill>
                  <a:srgbClr val="A31515"/>
                </a:solidFill>
                <a:latin typeface="Consolas" panose="020B0609020204030204" pitchFamily="49" charset="0"/>
                <a:ea typeface="Calibri" panose="020F0502020204030204" pitchFamily="34" charset="0"/>
                <a:cs typeface="Consolas" panose="020B0609020204030204" pitchFamily="49" charset="0"/>
              </a:rPr>
              <a:t>Fakes</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FF0000"/>
                </a:solidFill>
                <a:latin typeface="Consolas" panose="020B0609020204030204" pitchFamily="49" charset="0"/>
                <a:ea typeface="Calibri" panose="020F0502020204030204" pitchFamily="34" charset="0"/>
                <a:cs typeface="Consolas" panose="020B0609020204030204" pitchFamily="49" charset="0"/>
              </a:rPr>
              <a:t>xmlns</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http://schemas.microsoft.com/fakes/2011/</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  &lt;</a:t>
            </a:r>
            <a:r>
              <a:rPr lang="en-US" sz="1000" dirty="0">
                <a:solidFill>
                  <a:srgbClr val="A31515"/>
                </a:solidFill>
                <a:latin typeface="Consolas" panose="020B0609020204030204" pitchFamily="49" charset="0"/>
                <a:ea typeface="Calibri" panose="020F0502020204030204" pitchFamily="34" charset="0"/>
                <a:cs typeface="Consolas" panose="020B0609020204030204" pitchFamily="49" charset="0"/>
              </a:rPr>
              <a:t>Assembly</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FF0000"/>
                </a:solidFill>
                <a:latin typeface="Consolas" panose="020B0609020204030204" pitchFamily="49" charset="0"/>
                <a:ea typeface="Calibri" panose="020F0502020204030204" pitchFamily="34" charset="0"/>
                <a:cs typeface="Consolas" panose="020B0609020204030204" pitchFamily="49" charset="0"/>
              </a:rPr>
              <a:t>Name</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FF"/>
                </a:solidFill>
                <a:latin typeface="Consolas" panose="020B0609020204030204" pitchFamily="49" charset="0"/>
                <a:ea typeface="Calibri" panose="020F0502020204030204" pitchFamily="34" charset="0"/>
                <a:cs typeface="Consolas" panose="020B0609020204030204" pitchFamily="49" charset="0"/>
              </a:rPr>
              <a:t>mscorlib</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FF0000"/>
                </a:solidFill>
                <a:latin typeface="Consolas" panose="020B0609020204030204" pitchFamily="49" charset="0"/>
                <a:ea typeface="Calibri" panose="020F0502020204030204" pitchFamily="34" charset="0"/>
                <a:cs typeface="Consolas" panose="020B0609020204030204" pitchFamily="49" charset="0"/>
              </a:rPr>
              <a:t>Version</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4.0.0.0</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  &lt;</a:t>
            </a:r>
            <a:r>
              <a:rPr lang="en-US" sz="1000" dirty="0" err="1">
                <a:solidFill>
                  <a:srgbClr val="A31515"/>
                </a:solidFill>
                <a:latin typeface="Consolas" panose="020B0609020204030204" pitchFamily="49" charset="0"/>
                <a:ea typeface="Calibri" panose="020F0502020204030204" pitchFamily="34" charset="0"/>
                <a:cs typeface="Consolas" panose="020B0609020204030204" pitchFamily="49" charset="0"/>
              </a:rPr>
              <a:t>StubGeneration</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    &lt;</a:t>
            </a:r>
            <a:r>
              <a:rPr lang="en-US" sz="1000" dirty="0">
                <a:solidFill>
                  <a:srgbClr val="A31515"/>
                </a:solidFill>
                <a:latin typeface="Consolas" panose="020B0609020204030204" pitchFamily="49" charset="0"/>
                <a:ea typeface="Calibri" panose="020F0502020204030204" pitchFamily="34" charset="0"/>
                <a:cs typeface="Consolas" panose="020B0609020204030204" pitchFamily="49" charset="0"/>
              </a:rPr>
              <a:t>Remove</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FF0000"/>
                </a:solidFill>
                <a:latin typeface="Consolas" panose="020B0609020204030204" pitchFamily="49" charset="0"/>
                <a:ea typeface="Calibri" panose="020F0502020204030204" pitchFamily="34" charset="0"/>
                <a:cs typeface="Consolas" panose="020B0609020204030204" pitchFamily="49" charset="0"/>
              </a:rPr>
              <a:t>TypeName</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X509Certificate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  &lt;/</a:t>
            </a:r>
            <a:r>
              <a:rPr lang="en-US" sz="1000" dirty="0" err="1">
                <a:solidFill>
                  <a:srgbClr val="A31515"/>
                </a:solidFill>
                <a:latin typeface="Consolas" panose="020B0609020204030204" pitchFamily="49" charset="0"/>
                <a:ea typeface="Calibri" panose="020F0502020204030204" pitchFamily="34" charset="0"/>
                <a:cs typeface="Consolas" panose="020B0609020204030204" pitchFamily="49" charset="0"/>
              </a:rPr>
              <a:t>StubGeneration</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000" dirty="0">
                <a:solidFill>
                  <a:srgbClr val="A31515"/>
                </a:solidFill>
                <a:latin typeface="Consolas" panose="020B0609020204030204" pitchFamily="49" charset="0"/>
                <a:ea typeface="Calibri" panose="020F0502020204030204" pitchFamily="34" charset="0"/>
                <a:cs typeface="Consolas" panose="020B0609020204030204" pitchFamily="49" charset="0"/>
              </a:rPr>
              <a:t>Fakes</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CE985794-98B5-4946-AFEF-36B9E51187A8}"/>
              </a:ext>
            </a:extLst>
          </p:cNvPr>
          <p:cNvSpPr txBox="1"/>
          <p:nvPr/>
        </p:nvSpPr>
        <p:spPr>
          <a:xfrm>
            <a:off x="1910994" y="6387484"/>
            <a:ext cx="9212843" cy="369332"/>
          </a:xfrm>
          <a:prstGeom prst="rect">
            <a:avLst/>
          </a:prstGeom>
          <a:noFill/>
        </p:spPr>
        <p:txBody>
          <a:bodyPr wrap="none" rtlCol="0">
            <a:spAutoFit/>
          </a:bodyPr>
          <a:lstStyle/>
          <a:p>
            <a:r>
              <a:rPr lang="en-US" dirty="0"/>
              <a:t>Per </a:t>
            </a:r>
            <a:r>
              <a:rPr lang="en-US" dirty="0">
                <a:hlinkClick r:id="rId2"/>
              </a:rPr>
              <a:t>https://stackoverflow.com/questions/40039081/shimdatetime-not-available-in-system-fakes</a:t>
            </a:r>
            <a:r>
              <a:rPr lang="en-US" dirty="0"/>
              <a:t> </a:t>
            </a:r>
          </a:p>
        </p:txBody>
      </p:sp>
      <p:sp>
        <p:nvSpPr>
          <p:cNvPr id="4" name="Rectangle 3">
            <a:extLst>
              <a:ext uri="{FF2B5EF4-FFF2-40B4-BE49-F238E27FC236}">
                <a16:creationId xmlns:a16="http://schemas.microsoft.com/office/drawing/2014/main" id="{0A91EC10-EBE1-4D95-A33E-75E28926FE9C}"/>
              </a:ext>
            </a:extLst>
          </p:cNvPr>
          <p:cNvSpPr/>
          <p:nvPr/>
        </p:nvSpPr>
        <p:spPr>
          <a:xfrm>
            <a:off x="5916393" y="3226174"/>
            <a:ext cx="5834579" cy="1419235"/>
          </a:xfrm>
          <a:prstGeom prst="rect">
            <a:avLst/>
          </a:prstGeom>
          <a:ln>
            <a:solidFill>
              <a:schemeClr val="tx1"/>
            </a:solidFill>
          </a:ln>
        </p:spPr>
        <p:txBody>
          <a:bodyPr wrap="square">
            <a:spAutoFit/>
          </a:bodyPr>
          <a:lstStyle/>
          <a:p>
            <a:pPr>
              <a:lnSpc>
                <a:spcPct val="107000"/>
              </a:lnSpc>
            </a:pPr>
            <a:r>
              <a:rPr lang="en-US" sz="9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900" dirty="0">
                <a:solidFill>
                  <a:srgbClr val="A31515"/>
                </a:solidFill>
                <a:latin typeface="Consolas" panose="020B0609020204030204" pitchFamily="49" charset="0"/>
                <a:ea typeface="Calibri" panose="020F0502020204030204" pitchFamily="34" charset="0"/>
                <a:cs typeface="Consolas" panose="020B0609020204030204" pitchFamily="49" charset="0"/>
              </a:rPr>
              <a:t>Fakes</a:t>
            </a:r>
            <a:r>
              <a:rPr lang="en-US" sz="900" dirty="0">
                <a:solidFill>
                  <a:srgbClr val="0000FF"/>
                </a:solidFill>
                <a:latin typeface="Consolas" panose="020B0609020204030204" pitchFamily="49" charset="0"/>
                <a:ea typeface="Calibri" panose="020F0502020204030204" pitchFamily="34" charset="0"/>
                <a:cs typeface="Consolas" panose="020B0609020204030204" pitchFamily="49" charset="0"/>
              </a:rPr>
              <a:t> </a:t>
            </a:r>
            <a:r>
              <a:rPr lang="en-US" sz="900" dirty="0" err="1">
                <a:solidFill>
                  <a:srgbClr val="FF0000"/>
                </a:solidFill>
                <a:latin typeface="Consolas" panose="020B0609020204030204" pitchFamily="49" charset="0"/>
                <a:ea typeface="Calibri" panose="020F0502020204030204" pitchFamily="34" charset="0"/>
                <a:cs typeface="Consolas" panose="020B0609020204030204" pitchFamily="49" charset="0"/>
              </a:rPr>
              <a:t>xmlns</a:t>
            </a:r>
            <a:r>
              <a:rPr lang="en-US" sz="9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900" dirty="0">
                <a:solidFill>
                  <a:srgbClr val="0000FF"/>
                </a:solidFill>
                <a:latin typeface="Consolas" panose="020B0609020204030204" pitchFamily="49" charset="0"/>
                <a:ea typeface="Calibri" panose="020F0502020204030204" pitchFamily="34" charset="0"/>
                <a:cs typeface="Consolas" panose="020B0609020204030204" pitchFamily="49" charset="0"/>
              </a:rPr>
              <a:t>http://schemas.microsoft.com/fakes/2011/</a:t>
            </a:r>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900" dirty="0">
                <a:solidFill>
                  <a:srgbClr val="0000FF"/>
                </a:solidFill>
                <a:latin typeface="Consolas" panose="020B0609020204030204" pitchFamily="49" charset="0"/>
                <a:ea typeface="Calibri" panose="020F0502020204030204" pitchFamily="34" charset="0"/>
                <a:cs typeface="Consolas" panose="020B0609020204030204" pitchFamily="49" charset="0"/>
              </a:rPr>
              <a:t> </a:t>
            </a:r>
            <a:r>
              <a:rPr lang="en-US" sz="900" dirty="0">
                <a:solidFill>
                  <a:srgbClr val="FF0000"/>
                </a:solidFill>
                <a:latin typeface="Consolas" panose="020B0609020204030204" pitchFamily="49" charset="0"/>
                <a:ea typeface="Calibri" panose="020F0502020204030204" pitchFamily="34" charset="0"/>
                <a:cs typeface="Consolas" panose="020B0609020204030204" pitchFamily="49" charset="0"/>
              </a:rPr>
              <a:t>Diagnostic</a:t>
            </a:r>
            <a:r>
              <a:rPr lang="en-US" sz="9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900" dirty="0">
                <a:solidFill>
                  <a:srgbClr val="0000FF"/>
                </a:solidFill>
                <a:latin typeface="Consolas" panose="020B0609020204030204" pitchFamily="49" charset="0"/>
                <a:ea typeface="Calibri" panose="020F0502020204030204" pitchFamily="34" charset="0"/>
                <a:cs typeface="Consolas" panose="020B0609020204030204" pitchFamily="49" charset="0"/>
              </a:rPr>
              <a:t>true</a:t>
            </a:r>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9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0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dirty="0">
                <a:solidFill>
                  <a:srgbClr val="0000FF"/>
                </a:solidFill>
                <a:latin typeface="Consolas" panose="020B0609020204030204" pitchFamily="49" charset="0"/>
                <a:ea typeface="Calibri" panose="020F0502020204030204" pitchFamily="34" charset="0"/>
                <a:cs typeface="Consolas" panose="020B0609020204030204" pitchFamily="49" charset="0"/>
              </a:rPr>
              <a:t>  &lt;</a:t>
            </a:r>
            <a:r>
              <a:rPr lang="en-US" sz="900" dirty="0">
                <a:solidFill>
                  <a:srgbClr val="A31515"/>
                </a:solidFill>
                <a:latin typeface="Consolas" panose="020B0609020204030204" pitchFamily="49" charset="0"/>
                <a:ea typeface="Calibri" panose="020F0502020204030204" pitchFamily="34" charset="0"/>
                <a:cs typeface="Consolas" panose="020B0609020204030204" pitchFamily="49" charset="0"/>
              </a:rPr>
              <a:t>Assembly</a:t>
            </a:r>
            <a:r>
              <a:rPr lang="en-US" sz="900" dirty="0">
                <a:solidFill>
                  <a:srgbClr val="0000FF"/>
                </a:solidFill>
                <a:latin typeface="Consolas" panose="020B0609020204030204" pitchFamily="49" charset="0"/>
                <a:ea typeface="Calibri" panose="020F0502020204030204" pitchFamily="34" charset="0"/>
                <a:cs typeface="Consolas" panose="020B0609020204030204" pitchFamily="49" charset="0"/>
              </a:rPr>
              <a:t> </a:t>
            </a:r>
            <a:r>
              <a:rPr lang="en-US" sz="900" dirty="0">
                <a:solidFill>
                  <a:srgbClr val="FF0000"/>
                </a:solidFill>
                <a:latin typeface="Consolas" panose="020B0609020204030204" pitchFamily="49" charset="0"/>
                <a:ea typeface="Calibri" panose="020F0502020204030204" pitchFamily="34" charset="0"/>
                <a:cs typeface="Consolas" panose="020B0609020204030204" pitchFamily="49" charset="0"/>
              </a:rPr>
              <a:t>Name</a:t>
            </a:r>
            <a:r>
              <a:rPr lang="en-US" sz="9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900" dirty="0">
                <a:solidFill>
                  <a:srgbClr val="0000FF"/>
                </a:solidFill>
                <a:latin typeface="Consolas" panose="020B0609020204030204" pitchFamily="49" charset="0"/>
                <a:ea typeface="Calibri" panose="020F0502020204030204" pitchFamily="34" charset="0"/>
                <a:cs typeface="Consolas" panose="020B0609020204030204" pitchFamily="49" charset="0"/>
              </a:rPr>
              <a:t>System</a:t>
            </a:r>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900" dirty="0">
                <a:solidFill>
                  <a:srgbClr val="0000FF"/>
                </a:solidFill>
                <a:latin typeface="Consolas" panose="020B0609020204030204" pitchFamily="49" charset="0"/>
                <a:ea typeface="Calibri" panose="020F0502020204030204" pitchFamily="34" charset="0"/>
                <a:cs typeface="Consolas" panose="020B0609020204030204" pitchFamily="49" charset="0"/>
              </a:rPr>
              <a:t> </a:t>
            </a:r>
            <a:r>
              <a:rPr lang="en-US" sz="900" dirty="0">
                <a:solidFill>
                  <a:srgbClr val="FF0000"/>
                </a:solidFill>
                <a:latin typeface="Consolas" panose="020B0609020204030204" pitchFamily="49" charset="0"/>
                <a:ea typeface="Calibri" panose="020F0502020204030204" pitchFamily="34" charset="0"/>
                <a:cs typeface="Consolas" panose="020B0609020204030204" pitchFamily="49" charset="0"/>
              </a:rPr>
              <a:t>Version</a:t>
            </a:r>
            <a:r>
              <a:rPr lang="en-US" sz="9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900" dirty="0">
                <a:solidFill>
                  <a:srgbClr val="0000FF"/>
                </a:solidFill>
                <a:latin typeface="Consolas" panose="020B0609020204030204" pitchFamily="49" charset="0"/>
                <a:ea typeface="Calibri" panose="020F0502020204030204" pitchFamily="34" charset="0"/>
                <a:cs typeface="Consolas" panose="020B0609020204030204" pitchFamily="49" charset="0"/>
              </a:rPr>
              <a:t>4.0.0.0</a:t>
            </a:r>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9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0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dirty="0">
                <a:solidFill>
                  <a:srgbClr val="0000FF"/>
                </a:solidFill>
                <a:latin typeface="Consolas" panose="020B0609020204030204" pitchFamily="49" charset="0"/>
                <a:ea typeface="Calibri" panose="020F0502020204030204" pitchFamily="34" charset="0"/>
                <a:cs typeface="Consolas" panose="020B0609020204030204" pitchFamily="49" charset="0"/>
              </a:rPr>
              <a:t>  &lt;</a:t>
            </a:r>
            <a:r>
              <a:rPr lang="en-US" sz="900" dirty="0" err="1">
                <a:solidFill>
                  <a:srgbClr val="A31515"/>
                </a:solidFill>
                <a:latin typeface="Consolas" panose="020B0609020204030204" pitchFamily="49" charset="0"/>
                <a:ea typeface="Calibri" panose="020F0502020204030204" pitchFamily="34" charset="0"/>
                <a:cs typeface="Consolas" panose="020B0609020204030204" pitchFamily="49" charset="0"/>
              </a:rPr>
              <a:t>StubGeneration</a:t>
            </a:r>
            <a:r>
              <a:rPr lang="en-US" sz="9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0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dirty="0">
                <a:solidFill>
                  <a:srgbClr val="0000FF"/>
                </a:solidFill>
                <a:latin typeface="Consolas" panose="020B0609020204030204" pitchFamily="49" charset="0"/>
                <a:ea typeface="Calibri" panose="020F0502020204030204" pitchFamily="34" charset="0"/>
                <a:cs typeface="Consolas" panose="020B0609020204030204" pitchFamily="49" charset="0"/>
              </a:rPr>
              <a:t>    &lt;</a:t>
            </a:r>
            <a:r>
              <a:rPr lang="en-US" sz="900" dirty="0">
                <a:solidFill>
                  <a:srgbClr val="A31515"/>
                </a:solidFill>
                <a:latin typeface="Consolas" panose="020B0609020204030204" pitchFamily="49" charset="0"/>
                <a:ea typeface="Calibri" panose="020F0502020204030204" pitchFamily="34" charset="0"/>
                <a:cs typeface="Consolas" panose="020B0609020204030204" pitchFamily="49" charset="0"/>
              </a:rPr>
              <a:t>Remove</a:t>
            </a:r>
            <a:r>
              <a:rPr lang="en-US" sz="900" dirty="0">
                <a:solidFill>
                  <a:srgbClr val="0000FF"/>
                </a:solidFill>
                <a:latin typeface="Consolas" panose="020B0609020204030204" pitchFamily="49" charset="0"/>
                <a:ea typeface="Calibri" panose="020F0502020204030204" pitchFamily="34" charset="0"/>
                <a:cs typeface="Consolas" panose="020B0609020204030204" pitchFamily="49" charset="0"/>
              </a:rPr>
              <a:t> </a:t>
            </a:r>
            <a:r>
              <a:rPr lang="en-US" sz="900" dirty="0">
                <a:solidFill>
                  <a:srgbClr val="FF0000"/>
                </a:solidFill>
                <a:latin typeface="Consolas" panose="020B0609020204030204" pitchFamily="49" charset="0"/>
                <a:ea typeface="Calibri" panose="020F0502020204030204" pitchFamily="34" charset="0"/>
                <a:cs typeface="Consolas" panose="020B0609020204030204" pitchFamily="49" charset="0"/>
              </a:rPr>
              <a:t>TypeName</a:t>
            </a:r>
            <a:r>
              <a:rPr lang="en-US" sz="9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900" dirty="0">
                <a:solidFill>
                  <a:srgbClr val="0000FF"/>
                </a:solidFill>
                <a:latin typeface="Consolas" panose="020B0609020204030204" pitchFamily="49" charset="0"/>
                <a:ea typeface="Calibri" panose="020F0502020204030204" pitchFamily="34" charset="0"/>
                <a:cs typeface="Consolas" panose="020B0609020204030204" pitchFamily="49" charset="0"/>
              </a:rPr>
              <a:t>X509Certificate2</a:t>
            </a:r>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9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0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dirty="0">
                <a:solidFill>
                  <a:srgbClr val="0000FF"/>
                </a:solidFill>
                <a:latin typeface="Consolas" panose="020B0609020204030204" pitchFamily="49" charset="0"/>
                <a:ea typeface="Calibri" panose="020F0502020204030204" pitchFamily="34" charset="0"/>
                <a:cs typeface="Consolas" panose="020B0609020204030204" pitchFamily="49" charset="0"/>
              </a:rPr>
              <a:t>  &lt;/</a:t>
            </a:r>
            <a:r>
              <a:rPr lang="en-US" sz="900" dirty="0" err="1">
                <a:solidFill>
                  <a:srgbClr val="A31515"/>
                </a:solidFill>
                <a:latin typeface="Consolas" panose="020B0609020204030204" pitchFamily="49" charset="0"/>
                <a:ea typeface="Calibri" panose="020F0502020204030204" pitchFamily="34" charset="0"/>
                <a:cs typeface="Consolas" panose="020B0609020204030204" pitchFamily="49" charset="0"/>
              </a:rPr>
              <a:t>StubGeneration</a:t>
            </a:r>
            <a:r>
              <a:rPr lang="en-US" sz="9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0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dirty="0">
                <a:solidFill>
                  <a:srgbClr val="0000FF"/>
                </a:solidFill>
                <a:latin typeface="Consolas" panose="020B0609020204030204" pitchFamily="49" charset="0"/>
                <a:ea typeface="Calibri" panose="020F0502020204030204" pitchFamily="34" charset="0"/>
                <a:cs typeface="Consolas" panose="020B0609020204030204" pitchFamily="49" charset="0"/>
              </a:rPr>
              <a:t>  &lt;</a:t>
            </a:r>
            <a:r>
              <a:rPr lang="en-US" sz="900" dirty="0" err="1">
                <a:solidFill>
                  <a:srgbClr val="A31515"/>
                </a:solidFill>
                <a:latin typeface="Consolas" panose="020B0609020204030204" pitchFamily="49" charset="0"/>
                <a:ea typeface="Calibri" panose="020F0502020204030204" pitchFamily="34" charset="0"/>
                <a:cs typeface="Consolas" panose="020B0609020204030204" pitchFamily="49" charset="0"/>
              </a:rPr>
              <a:t>ShimGeneration</a:t>
            </a:r>
            <a:r>
              <a:rPr lang="en-US" sz="9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0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dirty="0">
                <a:solidFill>
                  <a:srgbClr val="0000FF"/>
                </a:solidFill>
                <a:latin typeface="Consolas" panose="020B0609020204030204" pitchFamily="49" charset="0"/>
                <a:ea typeface="Calibri" panose="020F0502020204030204" pitchFamily="34" charset="0"/>
                <a:cs typeface="Consolas" panose="020B0609020204030204" pitchFamily="49" charset="0"/>
              </a:rPr>
              <a:t>    &lt;</a:t>
            </a:r>
            <a:r>
              <a:rPr lang="en-US" sz="900" dirty="0">
                <a:solidFill>
                  <a:srgbClr val="A31515"/>
                </a:solidFill>
                <a:latin typeface="Consolas" panose="020B0609020204030204" pitchFamily="49" charset="0"/>
                <a:ea typeface="Calibri" panose="020F0502020204030204" pitchFamily="34" charset="0"/>
                <a:cs typeface="Consolas" panose="020B0609020204030204" pitchFamily="49" charset="0"/>
              </a:rPr>
              <a:t>Remove</a:t>
            </a:r>
            <a:r>
              <a:rPr lang="en-US" sz="900" dirty="0">
                <a:solidFill>
                  <a:srgbClr val="0000FF"/>
                </a:solidFill>
                <a:latin typeface="Consolas" panose="020B0609020204030204" pitchFamily="49" charset="0"/>
                <a:ea typeface="Calibri" panose="020F0502020204030204" pitchFamily="34" charset="0"/>
                <a:cs typeface="Consolas" panose="020B0609020204030204" pitchFamily="49" charset="0"/>
              </a:rPr>
              <a:t> </a:t>
            </a:r>
            <a:r>
              <a:rPr lang="en-US" sz="900" dirty="0">
                <a:solidFill>
                  <a:srgbClr val="FF0000"/>
                </a:solidFill>
                <a:latin typeface="Consolas" panose="020B0609020204030204" pitchFamily="49" charset="0"/>
                <a:ea typeface="Calibri" panose="020F0502020204030204" pitchFamily="34" charset="0"/>
                <a:cs typeface="Consolas" panose="020B0609020204030204" pitchFamily="49" charset="0"/>
              </a:rPr>
              <a:t>TypeName</a:t>
            </a:r>
            <a:r>
              <a:rPr lang="en-US" sz="9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900" dirty="0">
                <a:solidFill>
                  <a:srgbClr val="0000FF"/>
                </a:solidFill>
                <a:latin typeface="Consolas" panose="020B0609020204030204" pitchFamily="49" charset="0"/>
                <a:ea typeface="Calibri" panose="020F0502020204030204" pitchFamily="34" charset="0"/>
                <a:cs typeface="Consolas" panose="020B0609020204030204" pitchFamily="49" charset="0"/>
              </a:rPr>
              <a:t>X509Certificate2</a:t>
            </a:r>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9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0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900" dirty="0">
                <a:solidFill>
                  <a:srgbClr val="0000FF"/>
                </a:solidFill>
                <a:latin typeface="Consolas" panose="020B0609020204030204" pitchFamily="49" charset="0"/>
                <a:ea typeface="Calibri" panose="020F0502020204030204" pitchFamily="34" charset="0"/>
                <a:cs typeface="Consolas" panose="020B0609020204030204" pitchFamily="49" charset="0"/>
              </a:rPr>
              <a:t>  &lt;/</a:t>
            </a:r>
            <a:r>
              <a:rPr lang="en-US" sz="900" dirty="0" err="1">
                <a:solidFill>
                  <a:srgbClr val="A31515"/>
                </a:solidFill>
                <a:latin typeface="Consolas" panose="020B0609020204030204" pitchFamily="49" charset="0"/>
                <a:ea typeface="Calibri" panose="020F0502020204030204" pitchFamily="34" charset="0"/>
                <a:cs typeface="Consolas" panose="020B0609020204030204" pitchFamily="49" charset="0"/>
              </a:rPr>
              <a:t>ShimGeneration</a:t>
            </a:r>
            <a:r>
              <a:rPr lang="en-US" sz="9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0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9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900" dirty="0">
                <a:solidFill>
                  <a:srgbClr val="A31515"/>
                </a:solidFill>
                <a:latin typeface="Consolas" panose="020B0609020204030204" pitchFamily="49" charset="0"/>
                <a:ea typeface="Calibri" panose="020F0502020204030204" pitchFamily="34" charset="0"/>
                <a:cs typeface="Consolas" panose="020B0609020204030204" pitchFamily="49" charset="0"/>
              </a:rPr>
              <a:t>Fakes</a:t>
            </a:r>
            <a:r>
              <a:rPr lang="en-US" sz="9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7632503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013DC-5B52-4740-9A01-936DA6E9C151}"/>
              </a:ext>
            </a:extLst>
          </p:cNvPr>
          <p:cNvSpPr>
            <a:spLocks noGrp="1"/>
          </p:cNvSpPr>
          <p:nvPr>
            <p:ph type="title"/>
          </p:nvPr>
        </p:nvSpPr>
        <p:spPr/>
        <p:txBody>
          <a:bodyPr/>
          <a:lstStyle/>
          <a:p>
            <a:r>
              <a:rPr lang="en-US" dirty="0"/>
              <a:t>Shims don’t show?  Solution 2:</a:t>
            </a:r>
          </a:p>
        </p:txBody>
      </p:sp>
      <p:sp>
        <p:nvSpPr>
          <p:cNvPr id="3" name="Content Placeholder 2">
            <a:extLst>
              <a:ext uri="{FF2B5EF4-FFF2-40B4-BE49-F238E27FC236}">
                <a16:creationId xmlns:a16="http://schemas.microsoft.com/office/drawing/2014/main" id="{CE692928-F1FD-4807-9D9D-119100BF3D0B}"/>
              </a:ext>
            </a:extLst>
          </p:cNvPr>
          <p:cNvSpPr>
            <a:spLocks noGrp="1"/>
          </p:cNvSpPr>
          <p:nvPr>
            <p:ph idx="1"/>
          </p:nvPr>
        </p:nvSpPr>
        <p:spPr>
          <a:xfrm>
            <a:off x="632717" y="1825625"/>
            <a:ext cx="6435903" cy="4351338"/>
          </a:xfrm>
        </p:spPr>
        <p:txBody>
          <a:bodyPr>
            <a:normAutofit lnSpcReduction="10000"/>
          </a:bodyPr>
          <a:lstStyle/>
          <a:p>
            <a:pPr fontAlgn="ctr"/>
            <a:r>
              <a:rPr lang="en-US" dirty="0"/>
              <a:t>After adding Fakes Assembly to System assembly (in the test project):</a:t>
            </a:r>
          </a:p>
          <a:p>
            <a:pPr lvl="1" fontAlgn="ctr"/>
            <a:r>
              <a:rPr lang="en-US" dirty="0"/>
              <a:t>Replace the data in </a:t>
            </a:r>
            <a:r>
              <a:rPr lang="en-US" dirty="0" err="1"/>
              <a:t>mscorlib.fakes</a:t>
            </a:r>
            <a:r>
              <a:rPr lang="en-US" dirty="0"/>
              <a:t> with the XML on the right </a:t>
            </a:r>
            <a:r>
              <a:rPr lang="en-US" dirty="0">
                <a:sym typeface="Wingdings" panose="05000000000000000000" pitchFamily="2" charset="2"/>
              </a:rPr>
              <a:t></a:t>
            </a:r>
            <a:r>
              <a:rPr lang="en-US" dirty="0"/>
              <a:t> </a:t>
            </a:r>
          </a:p>
          <a:p>
            <a:pPr lvl="1" fontAlgn="ctr"/>
            <a:r>
              <a:rPr lang="en-US" dirty="0"/>
              <a:t>Delete System.4.0.0.0.Fakes reference</a:t>
            </a:r>
          </a:p>
          <a:p>
            <a:pPr lvl="1" fontAlgn="ctr"/>
            <a:r>
              <a:rPr lang="en-US" dirty="0"/>
              <a:t>Delete </a:t>
            </a:r>
            <a:r>
              <a:rPr lang="en-US" dirty="0" err="1"/>
              <a:t>System.fakes</a:t>
            </a:r>
            <a:r>
              <a:rPr lang="en-US" dirty="0"/>
              <a:t> file</a:t>
            </a:r>
          </a:p>
          <a:p>
            <a:pPr lvl="1" fontAlgn="ctr"/>
            <a:r>
              <a:rPr lang="en-US" dirty="0"/>
              <a:t>If there's an mscorlib.4.0.0.0.Fakes, delete it, too</a:t>
            </a:r>
          </a:p>
          <a:p>
            <a:pPr lvl="1" fontAlgn="ctr"/>
            <a:r>
              <a:rPr lang="en-US" dirty="0"/>
              <a:t>Add Fakes Assembly to System again.  There may be some error messages, but after a while (maybe &gt; 1 minute) you'll see the assemblies pop up in References.  Then you can build.</a:t>
            </a:r>
          </a:p>
          <a:p>
            <a:endParaRPr lang="en-US" dirty="0"/>
          </a:p>
        </p:txBody>
      </p:sp>
      <p:sp>
        <p:nvSpPr>
          <p:cNvPr id="9" name="Rectangle 8">
            <a:extLst>
              <a:ext uri="{FF2B5EF4-FFF2-40B4-BE49-F238E27FC236}">
                <a16:creationId xmlns:a16="http://schemas.microsoft.com/office/drawing/2014/main" id="{A0285D24-DD9C-4E16-84AC-9EFFEBD343E4}"/>
              </a:ext>
            </a:extLst>
          </p:cNvPr>
          <p:cNvSpPr/>
          <p:nvPr/>
        </p:nvSpPr>
        <p:spPr>
          <a:xfrm>
            <a:off x="7068620" y="1901209"/>
            <a:ext cx="5054885" cy="1869743"/>
          </a:xfrm>
          <a:prstGeom prst="rect">
            <a:avLst/>
          </a:prstGeom>
          <a:ln>
            <a:solidFill>
              <a:schemeClr val="tx1"/>
            </a:solidFill>
          </a:ln>
        </p:spPr>
        <p:txBody>
          <a:bodyPr wrap="square">
            <a:spAutoFit/>
          </a:bodyPr>
          <a:lstStyle/>
          <a:p>
            <a:r>
              <a:rPr lang="en-US" sz="1050" dirty="0">
                <a:latin typeface="Consolas" panose="020B0609020204030204" pitchFamily="49" charset="0"/>
              </a:rPr>
              <a:t>&lt;Fakes </a:t>
            </a:r>
            <a:r>
              <a:rPr lang="en-US" sz="1050" dirty="0" err="1">
                <a:latin typeface="Consolas" panose="020B0609020204030204" pitchFamily="49" charset="0"/>
              </a:rPr>
              <a:t>xmlns</a:t>
            </a:r>
            <a:r>
              <a:rPr lang="en-US" sz="1050" dirty="0">
                <a:latin typeface="Consolas" panose="020B0609020204030204" pitchFamily="49" charset="0"/>
              </a:rPr>
              <a:t>="http://schemas.microsoft.com/fakes/2011/"  Diagnostic="false"&gt;</a:t>
            </a:r>
          </a:p>
          <a:p>
            <a:r>
              <a:rPr lang="en-US" sz="1050" dirty="0">
                <a:latin typeface="Consolas" panose="020B0609020204030204" pitchFamily="49" charset="0"/>
              </a:rPr>
              <a:t>  &lt;Assembly Name="</a:t>
            </a:r>
            <a:r>
              <a:rPr lang="en-US" sz="1050" dirty="0" err="1">
                <a:latin typeface="Consolas" panose="020B0609020204030204" pitchFamily="49" charset="0"/>
              </a:rPr>
              <a:t>mscorlib</a:t>
            </a:r>
            <a:r>
              <a:rPr lang="en-US" sz="1050" dirty="0">
                <a:latin typeface="Consolas" panose="020B0609020204030204" pitchFamily="49" charset="0"/>
              </a:rPr>
              <a:t>" Version="4.0.0.0" /&gt;</a:t>
            </a:r>
          </a:p>
          <a:p>
            <a:r>
              <a:rPr lang="en-US" sz="1050" dirty="0">
                <a:latin typeface="Consolas" panose="020B0609020204030204" pitchFamily="49" charset="0"/>
              </a:rPr>
              <a:t>  &lt;</a:t>
            </a:r>
            <a:r>
              <a:rPr lang="en-US" sz="1050" dirty="0" err="1">
                <a:latin typeface="Consolas" panose="020B0609020204030204" pitchFamily="49" charset="0"/>
              </a:rPr>
              <a:t>StubGeneration</a:t>
            </a:r>
            <a:r>
              <a:rPr lang="en-US" sz="1050" dirty="0">
                <a:latin typeface="Consolas" panose="020B0609020204030204" pitchFamily="49" charset="0"/>
              </a:rPr>
              <a:t>&gt;</a:t>
            </a:r>
          </a:p>
          <a:p>
            <a:r>
              <a:rPr lang="en-US" sz="1050" dirty="0">
                <a:latin typeface="Consolas" panose="020B0609020204030204" pitchFamily="49" charset="0"/>
              </a:rPr>
              <a:t>    &lt;Clear /&gt;</a:t>
            </a:r>
          </a:p>
          <a:p>
            <a:r>
              <a:rPr lang="en-US" sz="1050" dirty="0">
                <a:latin typeface="Consolas" panose="020B0609020204030204" pitchFamily="49" charset="0"/>
              </a:rPr>
              <a:t>  &lt;/</a:t>
            </a:r>
            <a:r>
              <a:rPr lang="en-US" sz="1050" dirty="0" err="1">
                <a:latin typeface="Consolas" panose="020B0609020204030204" pitchFamily="49" charset="0"/>
              </a:rPr>
              <a:t>StubGeneration</a:t>
            </a:r>
            <a:r>
              <a:rPr lang="en-US" sz="1050" dirty="0">
                <a:latin typeface="Consolas" panose="020B0609020204030204" pitchFamily="49" charset="0"/>
              </a:rPr>
              <a:t>&gt;</a:t>
            </a:r>
          </a:p>
          <a:p>
            <a:r>
              <a:rPr lang="en-US" sz="1050" dirty="0">
                <a:latin typeface="Consolas" panose="020B0609020204030204" pitchFamily="49" charset="0"/>
              </a:rPr>
              <a:t>  &lt;</a:t>
            </a:r>
            <a:r>
              <a:rPr lang="en-US" sz="1050" dirty="0" err="1">
                <a:latin typeface="Consolas" panose="020B0609020204030204" pitchFamily="49" charset="0"/>
              </a:rPr>
              <a:t>ShimGeneration</a:t>
            </a:r>
            <a:r>
              <a:rPr lang="en-US" sz="1050" dirty="0">
                <a:latin typeface="Consolas" panose="020B0609020204030204" pitchFamily="49" charset="0"/>
              </a:rPr>
              <a:t>&gt;</a:t>
            </a:r>
          </a:p>
          <a:p>
            <a:r>
              <a:rPr lang="en-US" sz="1050" dirty="0">
                <a:latin typeface="Consolas" panose="020B0609020204030204" pitchFamily="49" charset="0"/>
              </a:rPr>
              <a:t>    &lt;Clear /&gt;</a:t>
            </a:r>
          </a:p>
          <a:p>
            <a:r>
              <a:rPr lang="en-US" sz="1050" dirty="0">
                <a:latin typeface="Consolas" panose="020B0609020204030204" pitchFamily="49" charset="0"/>
              </a:rPr>
              <a:t>    &lt;Add </a:t>
            </a:r>
            <a:r>
              <a:rPr lang="en-US" sz="1050" dirty="0" err="1">
                <a:latin typeface="Consolas" panose="020B0609020204030204" pitchFamily="49" charset="0"/>
              </a:rPr>
              <a:t>FullName</a:t>
            </a:r>
            <a:r>
              <a:rPr lang="en-US" sz="1050" dirty="0">
                <a:latin typeface="Consolas" panose="020B0609020204030204" pitchFamily="49" charset="0"/>
              </a:rPr>
              <a:t>="</a:t>
            </a:r>
            <a:r>
              <a:rPr lang="en-US" sz="1050" dirty="0" err="1">
                <a:latin typeface="Consolas" panose="020B0609020204030204" pitchFamily="49" charset="0"/>
              </a:rPr>
              <a:t>System.DateTime</a:t>
            </a:r>
            <a:r>
              <a:rPr lang="en-US" sz="1050" dirty="0">
                <a:latin typeface="Consolas" panose="020B0609020204030204" pitchFamily="49" charset="0"/>
              </a:rPr>
              <a:t>!" /&gt;</a:t>
            </a:r>
          </a:p>
          <a:p>
            <a:r>
              <a:rPr lang="en-US" sz="1050" dirty="0">
                <a:latin typeface="Consolas" panose="020B0609020204030204" pitchFamily="49" charset="0"/>
              </a:rPr>
              <a:t>  &lt;/</a:t>
            </a:r>
            <a:r>
              <a:rPr lang="en-US" sz="1050" dirty="0" err="1">
                <a:latin typeface="Consolas" panose="020B0609020204030204" pitchFamily="49" charset="0"/>
              </a:rPr>
              <a:t>ShimGeneration</a:t>
            </a:r>
            <a:r>
              <a:rPr lang="en-US" sz="1050" dirty="0">
                <a:latin typeface="Consolas" panose="020B0609020204030204" pitchFamily="49" charset="0"/>
              </a:rPr>
              <a:t>&gt;</a:t>
            </a:r>
          </a:p>
          <a:p>
            <a:r>
              <a:rPr lang="en-US" sz="1050" dirty="0">
                <a:latin typeface="Consolas" panose="020B0609020204030204" pitchFamily="49" charset="0"/>
              </a:rPr>
              <a:t>&lt;/Fakes&gt;</a:t>
            </a:r>
          </a:p>
        </p:txBody>
      </p:sp>
      <p:sp>
        <p:nvSpPr>
          <p:cNvPr id="10" name="TextBox 9">
            <a:extLst>
              <a:ext uri="{FF2B5EF4-FFF2-40B4-BE49-F238E27FC236}">
                <a16:creationId xmlns:a16="http://schemas.microsoft.com/office/drawing/2014/main" id="{CE985794-98B5-4946-AFEF-36B9E51187A8}"/>
              </a:ext>
            </a:extLst>
          </p:cNvPr>
          <p:cNvSpPr txBox="1"/>
          <p:nvPr/>
        </p:nvSpPr>
        <p:spPr>
          <a:xfrm>
            <a:off x="1910994" y="6387484"/>
            <a:ext cx="9212843" cy="369332"/>
          </a:xfrm>
          <a:prstGeom prst="rect">
            <a:avLst/>
          </a:prstGeom>
          <a:noFill/>
        </p:spPr>
        <p:txBody>
          <a:bodyPr wrap="none" rtlCol="0">
            <a:spAutoFit/>
          </a:bodyPr>
          <a:lstStyle/>
          <a:p>
            <a:r>
              <a:rPr lang="en-US" dirty="0"/>
              <a:t>Per </a:t>
            </a:r>
            <a:r>
              <a:rPr lang="en-US" dirty="0">
                <a:hlinkClick r:id="rId2"/>
              </a:rPr>
              <a:t>https://stackoverflow.com/questions/40039081/shimdatetime-not-available-in-system-fakes</a:t>
            </a:r>
            <a:r>
              <a:rPr lang="en-US" dirty="0"/>
              <a:t> </a:t>
            </a:r>
          </a:p>
        </p:txBody>
      </p:sp>
    </p:spTree>
    <p:extLst>
      <p:ext uri="{BB962C8B-B14F-4D97-AF65-F5344CB8AC3E}">
        <p14:creationId xmlns:p14="http://schemas.microsoft.com/office/powerpoint/2010/main" val="360940171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CE2E30-79E1-4A0E-8179-30283600D190}"/>
              </a:ext>
            </a:extLst>
          </p:cNvPr>
          <p:cNvSpPr>
            <a:spLocks noGrp="1"/>
          </p:cNvSpPr>
          <p:nvPr>
            <p:ph type="title"/>
          </p:nvPr>
        </p:nvSpPr>
        <p:spPr/>
        <p:txBody>
          <a:bodyPr/>
          <a:lstStyle/>
          <a:p>
            <a:r>
              <a:rPr lang="en-US" dirty="0"/>
              <a:t>The keys to stubs</a:t>
            </a:r>
          </a:p>
        </p:txBody>
      </p:sp>
      <p:sp>
        <p:nvSpPr>
          <p:cNvPr id="4" name="Content Placeholder 3">
            <a:extLst>
              <a:ext uri="{FF2B5EF4-FFF2-40B4-BE49-F238E27FC236}">
                <a16:creationId xmlns:a16="http://schemas.microsoft.com/office/drawing/2014/main" id="{4F21EC54-0BBF-4C88-AED5-F9B81204B935}"/>
              </a:ext>
            </a:extLst>
          </p:cNvPr>
          <p:cNvSpPr>
            <a:spLocks noGrp="1"/>
          </p:cNvSpPr>
          <p:nvPr>
            <p:ph idx="1"/>
          </p:nvPr>
        </p:nvSpPr>
        <p:spPr/>
        <p:txBody>
          <a:bodyPr/>
          <a:lstStyle/>
          <a:p>
            <a:r>
              <a:rPr lang="en-US" dirty="0"/>
              <a:t>Your code under test must not explicitly mention </a:t>
            </a:r>
            <a:r>
              <a:rPr lang="en-US" b="1" dirty="0"/>
              <a:t>classes </a:t>
            </a:r>
            <a:r>
              <a:rPr lang="en-US" dirty="0"/>
              <a:t>in another application.  </a:t>
            </a:r>
            <a:r>
              <a:rPr lang="en-US" i="1" dirty="0"/>
              <a:t>You must use </a:t>
            </a:r>
            <a:r>
              <a:rPr lang="en-US" b="1" i="1" dirty="0"/>
              <a:t>interfaces.  </a:t>
            </a:r>
            <a:endParaRPr lang="en-US" i="1" dirty="0"/>
          </a:p>
          <a:p>
            <a:pPr lvl="1"/>
            <a:r>
              <a:rPr lang="en-US" i="1" dirty="0"/>
              <a:t>In other words, if you’re not using interfaces, you can’t use stubs.</a:t>
            </a:r>
          </a:p>
          <a:p>
            <a:r>
              <a:rPr lang="en-US" dirty="0"/>
              <a:t>Then, for every interface in the referenced assembly, Microsoft Fakes generates a “stub” class.  </a:t>
            </a:r>
          </a:p>
          <a:p>
            <a:r>
              <a:rPr lang="en-US" dirty="0"/>
              <a:t>You direct your tests to substitute calls to the </a:t>
            </a:r>
            <a:r>
              <a:rPr lang="en-US" i="1" dirty="0"/>
              <a:t>real</a:t>
            </a:r>
            <a:r>
              <a:rPr lang="en-US" dirty="0"/>
              <a:t> class with those in  the </a:t>
            </a:r>
            <a:r>
              <a:rPr lang="en-US" i="1" dirty="0"/>
              <a:t>stub </a:t>
            </a:r>
            <a:r>
              <a:rPr lang="en-US" dirty="0"/>
              <a:t>class.	</a:t>
            </a:r>
          </a:p>
          <a:p>
            <a:endParaRPr lang="en-US" dirty="0"/>
          </a:p>
        </p:txBody>
      </p:sp>
    </p:spTree>
    <p:extLst>
      <p:ext uri="{BB962C8B-B14F-4D97-AF65-F5344CB8AC3E}">
        <p14:creationId xmlns:p14="http://schemas.microsoft.com/office/powerpoint/2010/main" val="41272946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2FCDC-3F6F-4103-88F0-B3AC8A804B35}"/>
              </a:ext>
            </a:extLst>
          </p:cNvPr>
          <p:cNvSpPr>
            <a:spLocks noGrp="1"/>
          </p:cNvSpPr>
          <p:nvPr>
            <p:ph type="title"/>
          </p:nvPr>
        </p:nvSpPr>
        <p:spPr/>
        <p:txBody>
          <a:bodyPr/>
          <a:lstStyle/>
          <a:p>
            <a:r>
              <a:rPr lang="en-US" dirty="0"/>
              <a:t>Stubbing out </a:t>
            </a:r>
            <a:r>
              <a:rPr lang="en-US" dirty="0" err="1"/>
              <a:t>FileSystem.ReadAllText</a:t>
            </a:r>
            <a:endParaRPr lang="en-US" dirty="0"/>
          </a:p>
        </p:txBody>
      </p:sp>
      <p:sp>
        <p:nvSpPr>
          <p:cNvPr id="3" name="Content Placeholder 2">
            <a:extLst>
              <a:ext uri="{FF2B5EF4-FFF2-40B4-BE49-F238E27FC236}">
                <a16:creationId xmlns:a16="http://schemas.microsoft.com/office/drawing/2014/main" id="{F26F872D-9138-4DA4-8663-873CAB351335}"/>
              </a:ext>
            </a:extLst>
          </p:cNvPr>
          <p:cNvSpPr>
            <a:spLocks noGrp="1"/>
          </p:cNvSpPr>
          <p:nvPr>
            <p:ph idx="1"/>
          </p:nvPr>
        </p:nvSpPr>
        <p:spPr/>
        <p:txBody>
          <a:bodyPr>
            <a:normAutofit fontScale="92500" lnSpcReduction="20000"/>
          </a:bodyPr>
          <a:lstStyle/>
          <a:p>
            <a:pPr marL="0" indent="0">
              <a:buNone/>
            </a:pPr>
            <a:r>
              <a:rPr lang="en-US" dirty="0"/>
              <a:t>Example: </a:t>
            </a:r>
            <a:r>
              <a:rPr lang="en-US" b="1" dirty="0"/>
              <a:t>Completed</a:t>
            </a:r>
            <a:r>
              <a:rPr lang="en-US" dirty="0"/>
              <a:t> </a:t>
            </a:r>
            <a:r>
              <a:rPr lang="en-US" b="1" dirty="0"/>
              <a:t>Fake Stub File System from Video</a:t>
            </a:r>
            <a:endParaRPr lang="en-US" dirty="0"/>
          </a:p>
          <a:p>
            <a:r>
              <a:rPr lang="en-US" dirty="0"/>
              <a:t>Use starting point: </a:t>
            </a:r>
            <a:r>
              <a:rPr lang="en-US" b="1" dirty="0"/>
              <a:t>Fake</a:t>
            </a:r>
            <a:r>
              <a:rPr lang="en-US" dirty="0"/>
              <a:t> </a:t>
            </a:r>
            <a:r>
              <a:rPr lang="en-US" b="1" dirty="0"/>
              <a:t>Stub File System Video Start</a:t>
            </a:r>
          </a:p>
          <a:p>
            <a:pPr lvl="1"/>
            <a:r>
              <a:rPr lang="en-US" dirty="0"/>
              <a:t>Note that the starting point includes a Console App so you can watch the class run without a stub…but you’ll have to supply a file name at the appropriate point in the code (indicated by a comment).</a:t>
            </a:r>
          </a:p>
          <a:p>
            <a:r>
              <a:rPr lang="en-US" dirty="0"/>
              <a:t>The situation:</a:t>
            </a:r>
          </a:p>
          <a:p>
            <a:pPr lvl="1"/>
            <a:r>
              <a:rPr lang="en-US" dirty="0"/>
              <a:t>We’re building part of a new file system (using the old file system methods.)</a:t>
            </a:r>
          </a:p>
          <a:p>
            <a:pPr lvl="1"/>
            <a:r>
              <a:rPr lang="en-US" dirty="0"/>
              <a:t>Software under test: a method that tests whether a file is empty</a:t>
            </a:r>
          </a:p>
          <a:p>
            <a:pPr lvl="1"/>
            <a:r>
              <a:rPr lang="en-US" dirty="0"/>
              <a:t>We want to use a stub for </a:t>
            </a:r>
            <a:r>
              <a:rPr lang="en-US" dirty="0" err="1"/>
              <a:t>FileSystem.ReadAllText</a:t>
            </a:r>
            <a:r>
              <a:rPr lang="en-US" dirty="0"/>
              <a:t> so we don’t actually need to read and open a file.  </a:t>
            </a:r>
            <a:r>
              <a:rPr lang="en-US" dirty="0" err="1"/>
              <a:t>Capeesh</a:t>
            </a:r>
            <a:r>
              <a:rPr lang="en-US" dirty="0"/>
              <a:t>?</a:t>
            </a:r>
          </a:p>
          <a:p>
            <a:r>
              <a:rPr lang="en-US" dirty="0"/>
              <a:t>We’ll add two tests that use the stub:</a:t>
            </a:r>
          </a:p>
          <a:p>
            <a:pPr lvl="1"/>
            <a:r>
              <a:rPr lang="en-US" dirty="0"/>
              <a:t>One to make sure </a:t>
            </a:r>
            <a:r>
              <a:rPr lang="en-US" dirty="0" err="1"/>
              <a:t>IsEmpty</a:t>
            </a:r>
            <a:r>
              <a:rPr lang="en-US" dirty="0"/>
              <a:t> returns true if the file is empty.</a:t>
            </a:r>
          </a:p>
          <a:p>
            <a:pPr lvl="1"/>
            <a:r>
              <a:rPr lang="en-US" dirty="0"/>
              <a:t>One to make sure </a:t>
            </a:r>
            <a:r>
              <a:rPr lang="en-US" dirty="0" err="1"/>
              <a:t>IsEmpty</a:t>
            </a:r>
            <a:r>
              <a:rPr lang="en-US" dirty="0"/>
              <a:t> returns false if the file has content</a:t>
            </a:r>
          </a:p>
          <a:p>
            <a:pPr lvl="1"/>
            <a:endParaRPr lang="en-US" dirty="0"/>
          </a:p>
          <a:p>
            <a:pPr lvl="1"/>
            <a:endParaRPr lang="en-US" dirty="0"/>
          </a:p>
          <a:p>
            <a:endParaRPr lang="en-US" dirty="0"/>
          </a:p>
        </p:txBody>
      </p:sp>
    </p:spTree>
    <p:extLst>
      <p:ext uri="{BB962C8B-B14F-4D97-AF65-F5344CB8AC3E}">
        <p14:creationId xmlns:p14="http://schemas.microsoft.com/office/powerpoint/2010/main" val="69344468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8F9EA-E031-4452-8EDF-30BE2B6EEAA1}"/>
              </a:ext>
            </a:extLst>
          </p:cNvPr>
          <p:cNvSpPr>
            <a:spLocks noGrp="1"/>
          </p:cNvSpPr>
          <p:nvPr>
            <p:ph type="title"/>
          </p:nvPr>
        </p:nvSpPr>
        <p:spPr/>
        <p:txBody>
          <a:bodyPr/>
          <a:lstStyle/>
          <a:p>
            <a:r>
              <a:rPr lang="en-US" dirty="0"/>
              <a:t>Creating a stub</a:t>
            </a:r>
          </a:p>
        </p:txBody>
      </p:sp>
      <p:sp>
        <p:nvSpPr>
          <p:cNvPr id="3" name="Content Placeholder 2">
            <a:extLst>
              <a:ext uri="{FF2B5EF4-FFF2-40B4-BE49-F238E27FC236}">
                <a16:creationId xmlns:a16="http://schemas.microsoft.com/office/drawing/2014/main" id="{0D53A543-C6DE-438F-8641-A986FE6442D9}"/>
              </a:ext>
            </a:extLst>
          </p:cNvPr>
          <p:cNvSpPr>
            <a:spLocks noGrp="1"/>
          </p:cNvSpPr>
          <p:nvPr>
            <p:ph idx="1"/>
          </p:nvPr>
        </p:nvSpPr>
        <p:spPr>
          <a:xfrm>
            <a:off x="838200" y="1484335"/>
            <a:ext cx="10515600" cy="4536538"/>
          </a:xfrm>
        </p:spPr>
        <p:txBody>
          <a:bodyPr>
            <a:normAutofit/>
          </a:bodyPr>
          <a:lstStyle/>
          <a:p>
            <a:r>
              <a:rPr lang="en-US" dirty="0"/>
              <a:t>Steps:</a:t>
            </a:r>
          </a:p>
          <a:p>
            <a:pPr marL="914400" lvl="1" indent="-457200">
              <a:buFont typeface="+mj-lt"/>
              <a:buAutoNum type="arabicPeriod"/>
            </a:pPr>
            <a:r>
              <a:rPr lang="en-US" dirty="0"/>
              <a:t>Create your SUT class file</a:t>
            </a:r>
          </a:p>
          <a:p>
            <a:pPr marL="914400" lvl="1" indent="-457200">
              <a:buFont typeface="+mj-lt"/>
              <a:buAutoNum type="arabicPeriod"/>
            </a:pPr>
            <a:r>
              <a:rPr lang="en-US" dirty="0"/>
              <a:t>Create an interface for the component you want to stub out and a class that implements it</a:t>
            </a:r>
          </a:p>
          <a:p>
            <a:pPr marL="914400" lvl="1" indent="-457200">
              <a:buFont typeface="+mj-lt"/>
              <a:buAutoNum type="arabicPeriod"/>
            </a:pPr>
            <a:r>
              <a:rPr lang="en-US" dirty="0"/>
              <a:t>Add a </a:t>
            </a:r>
            <a:r>
              <a:rPr lang="en-US" dirty="0" err="1"/>
              <a:t>UnitTest</a:t>
            </a:r>
            <a:r>
              <a:rPr lang="en-US" dirty="0"/>
              <a:t> project and add a reference to the SUT project</a:t>
            </a:r>
          </a:p>
          <a:p>
            <a:pPr marL="914400" lvl="1" indent="-457200">
              <a:buFont typeface="+mj-lt"/>
              <a:buAutoNum type="arabicPeriod"/>
            </a:pPr>
            <a:r>
              <a:rPr lang="en-US" dirty="0"/>
              <a:t>In the Unit Test project, right-click the reference to the SUT project and select “Add Fakes Assembly.”</a:t>
            </a:r>
          </a:p>
          <a:p>
            <a:pPr marL="914400" lvl="1" indent="-457200">
              <a:buFont typeface="+mj-lt"/>
              <a:buAutoNum type="arabicPeriod"/>
            </a:pPr>
            <a:r>
              <a:rPr lang="en-US" i="1" dirty="0"/>
              <a:t>Now you’ll have a stub version of the interface from 2, above, generated on your behalf.  In your test, you can use it to pass data into your SUT.  If the interface name is </a:t>
            </a:r>
            <a:r>
              <a:rPr lang="en-US" b="1" dirty="0" err="1"/>
              <a:t>IFooBar</a:t>
            </a:r>
            <a:r>
              <a:rPr lang="en-US" b="1" dirty="0"/>
              <a:t>, </a:t>
            </a:r>
            <a:r>
              <a:rPr lang="en-US" i="1" dirty="0"/>
              <a:t>the generated stub is named </a:t>
            </a:r>
            <a:r>
              <a:rPr lang="en-US" b="1" dirty="0" err="1"/>
              <a:t>StubIFooBar</a:t>
            </a:r>
            <a:endParaRPr lang="en-US" b="1" dirty="0"/>
          </a:p>
        </p:txBody>
      </p:sp>
    </p:spTree>
    <p:extLst>
      <p:ext uri="{BB962C8B-B14F-4D97-AF65-F5344CB8AC3E}">
        <p14:creationId xmlns:p14="http://schemas.microsoft.com/office/powerpoint/2010/main" val="3074036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dirty="0"/>
              <a:t>Testing in the 21st Century</a:t>
            </a:r>
          </a:p>
        </p:txBody>
      </p:sp>
      <p:sp>
        <p:nvSpPr>
          <p:cNvPr id="5123" name="Content Placeholder 2"/>
          <p:cNvSpPr>
            <a:spLocks noGrp="1"/>
          </p:cNvSpPr>
          <p:nvPr>
            <p:ph idx="1"/>
          </p:nvPr>
        </p:nvSpPr>
        <p:spPr/>
        <p:txBody>
          <a:bodyPr>
            <a:normAutofit fontScale="85000" lnSpcReduction="20000"/>
          </a:bodyPr>
          <a:lstStyle/>
          <a:p>
            <a:r>
              <a:rPr lang="en-US" dirty="0"/>
              <a:t>Software defines behavior</a:t>
            </a:r>
          </a:p>
          <a:p>
            <a:pPr lvl="1"/>
            <a:r>
              <a:rPr lang="en-US" sz="1800" dirty="0"/>
              <a:t>network routers, finance, switching networks, other infrastructure</a:t>
            </a:r>
          </a:p>
          <a:p>
            <a:r>
              <a:rPr lang="en-US" dirty="0"/>
              <a:t>Today’s software market :</a:t>
            </a:r>
          </a:p>
          <a:p>
            <a:pPr lvl="1"/>
            <a:r>
              <a:rPr lang="en-US" sz="2000" dirty="0"/>
              <a:t>is much bigger</a:t>
            </a:r>
          </a:p>
          <a:p>
            <a:pPr lvl="1"/>
            <a:r>
              <a:rPr lang="en-US" sz="2000" dirty="0"/>
              <a:t>is more competitive</a:t>
            </a:r>
          </a:p>
          <a:p>
            <a:pPr lvl="1"/>
            <a:r>
              <a:rPr lang="en-US" sz="2000" dirty="0"/>
              <a:t>has more users</a:t>
            </a:r>
          </a:p>
          <a:p>
            <a:r>
              <a:rPr lang="en-US" dirty="0"/>
              <a:t>Embedded Control Applications</a:t>
            </a:r>
          </a:p>
          <a:p>
            <a:pPr lvl="1"/>
            <a:r>
              <a:rPr lang="en-US" sz="1800" dirty="0"/>
              <a:t>airplanes, air traffic control</a:t>
            </a:r>
          </a:p>
          <a:p>
            <a:pPr lvl="1"/>
            <a:r>
              <a:rPr lang="en-US" sz="1800" dirty="0"/>
              <a:t>spaceships</a:t>
            </a:r>
          </a:p>
          <a:p>
            <a:pPr lvl="1"/>
            <a:r>
              <a:rPr lang="en-US" sz="1800" dirty="0"/>
              <a:t>phones</a:t>
            </a:r>
          </a:p>
          <a:p>
            <a:pPr lvl="1"/>
            <a:r>
              <a:rPr lang="en-US" sz="1800" dirty="0"/>
              <a:t>ovens</a:t>
            </a:r>
          </a:p>
          <a:p>
            <a:pPr lvl="1">
              <a:lnSpc>
                <a:spcPct val="80000"/>
              </a:lnSpc>
            </a:pPr>
            <a:r>
              <a:rPr lang="en-US" sz="1800" dirty="0"/>
              <a:t>remote controls</a:t>
            </a:r>
            <a:endParaRPr lang="en-US" dirty="0"/>
          </a:p>
          <a:p>
            <a:r>
              <a:rPr lang="en-US" dirty="0"/>
              <a:t>Agile processes put increased pressure on testers</a:t>
            </a:r>
          </a:p>
          <a:p>
            <a:pPr lvl="1"/>
            <a:r>
              <a:rPr lang="en-US" sz="2000" dirty="0"/>
              <a:t>Programmers must unit test – with no training or education!</a:t>
            </a:r>
          </a:p>
          <a:p>
            <a:pPr lvl="1"/>
            <a:r>
              <a:rPr lang="en-US" sz="2000" dirty="0"/>
              <a:t>Tests are key to functional requirements – but who builds those tests ?</a:t>
            </a:r>
          </a:p>
        </p:txBody>
      </p:sp>
      <p:sp>
        <p:nvSpPr>
          <p:cNvPr id="5124"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dirty="0">
                <a:solidFill>
                  <a:schemeClr val="tx1"/>
                </a:solidFill>
              </a:rPr>
              <a:t>Introduction to Software Testing, Edition 2  (Ch 1)</a:t>
            </a:r>
            <a:endParaRPr lang="en-US" sz="900" b="0" u="sng" dirty="0">
              <a:solidFill>
                <a:schemeClr val="tx1"/>
              </a:solidFill>
            </a:endParaRPr>
          </a:p>
        </p:txBody>
      </p:sp>
      <p:sp>
        <p:nvSpPr>
          <p:cNvPr id="5125"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 Ammann &amp; Offutt</a:t>
            </a:r>
          </a:p>
        </p:txBody>
      </p:sp>
      <p:sp>
        <p:nvSpPr>
          <p:cNvPr id="512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fld id="{A33E9A61-EE63-45B2-AB41-B73BB13B9AFC}" type="slidenum">
              <a:rPr lang="en-US" sz="900" b="0">
                <a:solidFill>
                  <a:schemeClr val="tx1"/>
                </a:solidFill>
              </a:rPr>
              <a:pPr/>
              <a:t>2</a:t>
            </a:fld>
            <a:endParaRPr lang="en-US" sz="900" b="0">
              <a:solidFill>
                <a:schemeClr val="tx1"/>
              </a:solidFill>
            </a:endParaRPr>
          </a:p>
        </p:txBody>
      </p:sp>
      <p:sp>
        <p:nvSpPr>
          <p:cNvPr id="5127" name="Text Box 4"/>
          <p:cNvSpPr txBox="1">
            <a:spLocks noChangeArrowheads="1"/>
          </p:cNvSpPr>
          <p:nvPr/>
        </p:nvSpPr>
        <p:spPr bwMode="auto">
          <a:xfrm>
            <a:off x="3595299" y="3837479"/>
            <a:ext cx="340201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marL="342900" indent="-342900">
              <a:defRPr sz="2000" b="1">
                <a:solidFill>
                  <a:srgbClr val="FAFD00"/>
                </a:solidFill>
                <a:latin typeface="Times New Roman" pitchFamily="18" charset="0"/>
              </a:defRPr>
            </a:lvl1pPr>
            <a:lvl2pPr>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pPr marL="685800" lvl="1" indent="-228600">
              <a:lnSpc>
                <a:spcPct val="90000"/>
              </a:lnSpc>
              <a:buFont typeface="Arial" panose="020B0604020202020204" pitchFamily="34" charset="0"/>
              <a:buChar char="•"/>
            </a:pPr>
            <a:r>
              <a:rPr lang="en-US" sz="1500" b="0" dirty="0">
                <a:solidFill>
                  <a:prstClr val="black"/>
                </a:solidFill>
                <a:latin typeface="Calibri" panose="020F0502020204030204"/>
              </a:rPr>
              <a:t>cars (Tesla autopilot)</a:t>
            </a:r>
          </a:p>
          <a:p>
            <a:pPr marL="685800" lvl="1" indent="-228600">
              <a:lnSpc>
                <a:spcPct val="90000"/>
              </a:lnSpc>
              <a:buFont typeface="Arial" panose="020B0604020202020204" pitchFamily="34" charset="0"/>
              <a:buChar char="•"/>
            </a:pPr>
            <a:r>
              <a:rPr lang="en-US" sz="1500" b="0" dirty="0">
                <a:solidFill>
                  <a:prstClr val="black"/>
                </a:solidFill>
                <a:latin typeface="Calibri" panose="020F0502020204030204"/>
              </a:rPr>
              <a:t>smart watches</a:t>
            </a:r>
          </a:p>
          <a:p>
            <a:pPr marL="685800" lvl="1" indent="-228600">
              <a:lnSpc>
                <a:spcPct val="90000"/>
              </a:lnSpc>
              <a:buFont typeface="Arial" panose="020B0604020202020204" pitchFamily="34" charset="0"/>
              <a:buChar char="•"/>
            </a:pPr>
            <a:r>
              <a:rPr lang="en-US" sz="1500" b="0" dirty="0">
                <a:solidFill>
                  <a:prstClr val="black"/>
                </a:solidFill>
                <a:latin typeface="Calibri" panose="020F0502020204030204"/>
              </a:rPr>
              <a:t>IoT devices (Nest thermostats)</a:t>
            </a:r>
          </a:p>
          <a:p>
            <a:pPr marL="685800" lvl="1" indent="-228600">
              <a:lnSpc>
                <a:spcPct val="90000"/>
              </a:lnSpc>
              <a:buFont typeface="Arial" panose="020B0604020202020204" pitchFamily="34" charset="0"/>
              <a:buChar char="•"/>
            </a:pPr>
            <a:r>
              <a:rPr lang="en-US" sz="1500" b="0" dirty="0">
                <a:solidFill>
                  <a:prstClr val="black"/>
                </a:solidFill>
                <a:latin typeface="Calibri" panose="020F0502020204030204"/>
              </a:rPr>
              <a:t>home security</a:t>
            </a:r>
          </a:p>
        </p:txBody>
      </p:sp>
      <p:sp>
        <p:nvSpPr>
          <p:cNvPr id="8" name="Text Box 5"/>
          <p:cNvSpPr txBox="1">
            <a:spLocks noChangeArrowheads="1"/>
          </p:cNvSpPr>
          <p:nvPr/>
        </p:nvSpPr>
        <p:spPr bwMode="auto">
          <a:xfrm>
            <a:off x="7247218" y="1992708"/>
            <a:ext cx="4361281" cy="1569660"/>
          </a:xfrm>
          <a:prstGeom prst="rect">
            <a:avLst/>
          </a:prstGeom>
          <a:gradFill>
            <a:gsLst>
              <a:gs pos="0">
                <a:schemeClr val="bg1">
                  <a:lumMod val="75000"/>
                </a:schemeClr>
              </a:gs>
              <a:gs pos="69000">
                <a:schemeClr val="bg1">
                  <a:lumMod val="60000"/>
                  <a:lumOff val="40000"/>
                </a:schemeClr>
              </a:gs>
              <a:gs pos="88000">
                <a:schemeClr val="bg1">
                  <a:lumMod val="75000"/>
                </a:schemeClr>
              </a:gs>
            </a:gsLst>
            <a:lin ang="5400000" scaled="0"/>
          </a:gradFill>
          <a:ln w="12700">
            <a:solidFill>
              <a:schemeClr val="tx1"/>
            </a:solidFill>
            <a:miter lim="800000"/>
            <a:headEnd/>
            <a:tailEnd/>
          </a:ln>
          <a:effectLst/>
        </p:spPr>
        <p:txBody>
          <a:bodyPr wrap="square">
            <a:spAutoFit/>
          </a:bodyPr>
          <a:lstStyle/>
          <a:p>
            <a:pPr algn="ctr">
              <a:spcBef>
                <a:spcPct val="10000"/>
              </a:spcBef>
              <a:defRPr/>
            </a:pPr>
            <a:r>
              <a:rPr lang="en-US" sz="2400" dirty="0">
                <a:solidFill>
                  <a:schemeClr val="tx2"/>
                </a:solidFill>
                <a:latin typeface="Calisto MT" panose="02040603050505030304" pitchFamily="18" charset="0"/>
              </a:rPr>
              <a:t>Industry is going through a revolution in what testing means to the success of software products</a:t>
            </a:r>
          </a:p>
        </p:txBody>
      </p:sp>
    </p:spTree>
    <p:extLst>
      <p:ext uri="{BB962C8B-B14F-4D97-AF65-F5344CB8AC3E}">
        <p14:creationId xmlns:p14="http://schemas.microsoft.com/office/powerpoint/2010/main" val="30722848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Introduction to Software Testing, Edition 2  (Ch 1)</a:t>
            </a:r>
          </a:p>
        </p:txBody>
      </p:sp>
      <p:sp>
        <p:nvSpPr>
          <p:cNvPr id="82947"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 Ammann &amp; Offutt</a:t>
            </a:r>
          </a:p>
        </p:txBody>
      </p:sp>
      <p:sp>
        <p:nvSpPr>
          <p:cNvPr id="829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fld id="{ECAAF336-8C84-4C91-97F7-0B907A5D7771}" type="slidenum">
              <a:rPr lang="en-US" sz="900" b="0">
                <a:solidFill>
                  <a:schemeClr val="tx1"/>
                </a:solidFill>
              </a:rPr>
              <a:pPr/>
              <a:t>20</a:t>
            </a:fld>
            <a:endParaRPr lang="en-US" sz="900" b="0">
              <a:solidFill>
                <a:schemeClr val="tx1"/>
              </a:solidFill>
            </a:endParaRPr>
          </a:p>
        </p:txBody>
      </p:sp>
      <p:sp>
        <p:nvSpPr>
          <p:cNvPr id="82949" name="Rectangle 2"/>
          <p:cNvSpPr>
            <a:spLocks noGrp="1" noChangeArrowheads="1"/>
          </p:cNvSpPr>
          <p:nvPr>
            <p:ph type="title"/>
          </p:nvPr>
        </p:nvSpPr>
        <p:spPr/>
        <p:txBody>
          <a:bodyPr/>
          <a:lstStyle/>
          <a:p>
            <a:r>
              <a:rPr lang="en-US"/>
              <a:t>Level 3 Thinking</a:t>
            </a:r>
          </a:p>
        </p:txBody>
      </p:sp>
      <p:sp>
        <p:nvSpPr>
          <p:cNvPr id="82950" name="Rectangle 3"/>
          <p:cNvSpPr>
            <a:spLocks noGrp="1" noChangeArrowheads="1"/>
          </p:cNvSpPr>
          <p:nvPr>
            <p:ph type="body" idx="1"/>
          </p:nvPr>
        </p:nvSpPr>
        <p:spPr>
          <a:xfrm>
            <a:off x="1007691" y="1494584"/>
            <a:ext cx="8867775" cy="3068451"/>
          </a:xfrm>
        </p:spPr>
        <p:txBody>
          <a:bodyPr/>
          <a:lstStyle/>
          <a:p>
            <a:r>
              <a:rPr lang="en-US" sz="3200" dirty="0"/>
              <a:t>Testing can only show the presence of failures</a:t>
            </a:r>
          </a:p>
          <a:p>
            <a:r>
              <a:rPr lang="en-US" sz="3200" dirty="0"/>
              <a:t>Whenever we use software, we incur some risk</a:t>
            </a:r>
          </a:p>
          <a:p>
            <a:r>
              <a:rPr lang="en-US" sz="3200" dirty="0"/>
              <a:t>Risk may be small and consequences unimportant</a:t>
            </a:r>
          </a:p>
          <a:p>
            <a:r>
              <a:rPr lang="en-US" sz="3200" dirty="0"/>
              <a:t>Risk may be great and consequences catastrophic</a:t>
            </a:r>
          </a:p>
          <a:p>
            <a:r>
              <a:rPr lang="en-US" sz="3200" dirty="0"/>
              <a:t>Testers and developers cooperate to reduce risk</a:t>
            </a:r>
          </a:p>
        </p:txBody>
      </p:sp>
      <p:sp>
        <p:nvSpPr>
          <p:cNvPr id="197636" name="Text Box 4"/>
          <p:cNvSpPr txBox="1">
            <a:spLocks noChangeArrowheads="1"/>
          </p:cNvSpPr>
          <p:nvPr/>
        </p:nvSpPr>
        <p:spPr bwMode="auto">
          <a:xfrm>
            <a:off x="600635" y="5253317"/>
            <a:ext cx="10515599" cy="648707"/>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3200" b="1">
                <a:solidFill>
                  <a:srgbClr val="FFFF00"/>
                </a:solidFill>
                <a:effectLst>
                  <a:outerShdw blurRad="38100" dist="38100" dir="2700000" algn="tl">
                    <a:srgbClr val="000000">
                      <a:alpha val="43137"/>
                    </a:srgbClr>
                  </a:outerShdw>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b="0" dirty="0"/>
              <a:t>This describes a few “enlightened” software companies</a:t>
            </a:r>
          </a:p>
        </p:txBody>
      </p:sp>
    </p:spTree>
    <p:extLst>
      <p:ext uri="{BB962C8B-B14F-4D97-AF65-F5344CB8AC3E}">
        <p14:creationId xmlns:p14="http://schemas.microsoft.com/office/powerpoint/2010/main" val="34810826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7636"/>
                                        </p:tgtEl>
                                        <p:attrNameLst>
                                          <p:attrName>style.visibility</p:attrName>
                                        </p:attrNameLst>
                                      </p:cBhvr>
                                      <p:to>
                                        <p:strVal val="visible"/>
                                      </p:to>
                                    </p:set>
                                    <p:animEffect transition="in" filter="dissolve">
                                      <p:cBhvr>
                                        <p:cTn id="7" dur="1000"/>
                                        <p:tgtEl>
                                          <p:spTgt spid="1976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6"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28FB8-B09C-4D39-9BDB-F3E2ECE0DFFC}"/>
              </a:ext>
            </a:extLst>
          </p:cNvPr>
          <p:cNvSpPr>
            <a:spLocks noGrp="1"/>
          </p:cNvSpPr>
          <p:nvPr>
            <p:ph type="title"/>
          </p:nvPr>
        </p:nvSpPr>
        <p:spPr/>
        <p:txBody>
          <a:bodyPr/>
          <a:lstStyle/>
          <a:p>
            <a:r>
              <a:rPr lang="en-US" dirty="0"/>
              <a:t>Secret Stub Sauce</a:t>
            </a:r>
          </a:p>
        </p:txBody>
      </p:sp>
      <p:sp>
        <p:nvSpPr>
          <p:cNvPr id="3" name="Content Placeholder 2">
            <a:extLst>
              <a:ext uri="{FF2B5EF4-FFF2-40B4-BE49-F238E27FC236}">
                <a16:creationId xmlns:a16="http://schemas.microsoft.com/office/drawing/2014/main" id="{C68254AB-24FD-4002-9D06-07A7BE9424EC}"/>
              </a:ext>
            </a:extLst>
          </p:cNvPr>
          <p:cNvSpPr>
            <a:spLocks noGrp="1"/>
          </p:cNvSpPr>
          <p:nvPr>
            <p:ph idx="1"/>
          </p:nvPr>
        </p:nvSpPr>
        <p:spPr>
          <a:xfrm>
            <a:off x="838200" y="1825625"/>
            <a:ext cx="10515600" cy="1786819"/>
          </a:xfrm>
        </p:spPr>
        <p:txBody>
          <a:bodyPr>
            <a:normAutofit/>
          </a:bodyPr>
          <a:lstStyle/>
          <a:p>
            <a:pPr marL="0" indent="0">
              <a:buNone/>
            </a:pP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var</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fileSystem</a:t>
            </a:r>
            <a:r>
              <a:rPr lang="en-US" sz="2000" dirty="0">
                <a:solidFill>
                  <a:srgbClr val="000000"/>
                </a:solidFill>
                <a:latin typeface="Consolas" panose="020B0609020204030204" pitchFamily="49" charset="0"/>
              </a:rPr>
              <a:t> = </a:t>
            </a:r>
            <a:r>
              <a:rPr lang="en-US" sz="2000" dirty="0">
                <a:solidFill>
                  <a:srgbClr val="0000FF"/>
                </a:solidFill>
                <a:latin typeface="Consolas" panose="020B0609020204030204" pitchFamily="49" charset="0"/>
              </a:rPr>
              <a:t>new</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StubIFileSystem</a:t>
            </a:r>
            <a:r>
              <a:rPr lang="en-US" sz="2000" dirty="0">
                <a:solidFill>
                  <a:srgbClr val="000000"/>
                </a:solidFill>
                <a:latin typeface="Consolas" panose="020B0609020204030204" pitchFamily="49" charset="0"/>
              </a:rPr>
              <a:t>()</a:t>
            </a:r>
          </a:p>
          <a:p>
            <a:pPr marL="0" indent="0">
              <a:buNone/>
            </a:pPr>
            <a:r>
              <a:rPr lang="en-US" sz="2000" dirty="0">
                <a:solidFill>
                  <a:srgbClr val="000000"/>
                </a:solidFill>
                <a:latin typeface="Consolas" panose="020B0609020204030204" pitchFamily="49" charset="0"/>
              </a:rPr>
              <a:t> {</a:t>
            </a:r>
          </a:p>
          <a:p>
            <a:pPr marL="0" indent="0">
              <a:buNone/>
            </a:pP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ReadAllTextString</a:t>
            </a:r>
            <a:r>
              <a:rPr lang="en-US" sz="2000" dirty="0">
                <a:solidFill>
                  <a:srgbClr val="000000"/>
                </a:solidFill>
                <a:latin typeface="Consolas" panose="020B0609020204030204" pitchFamily="49" charset="0"/>
              </a:rPr>
              <a:t> = filename =&gt; { </a:t>
            </a:r>
            <a:r>
              <a:rPr lang="en-US" sz="2000" dirty="0">
                <a:solidFill>
                  <a:srgbClr val="0000FF"/>
                </a:solidFill>
                <a:latin typeface="Consolas" panose="020B0609020204030204" pitchFamily="49" charset="0"/>
              </a:rPr>
              <a:t>return</a:t>
            </a:r>
            <a:r>
              <a:rPr lang="en-US" sz="2000" dirty="0">
                <a:solidFill>
                  <a:srgbClr val="000000"/>
                </a:solidFill>
                <a:latin typeface="Consolas" panose="020B0609020204030204" pitchFamily="49" charset="0"/>
              </a:rPr>
              <a:t> (content); }</a:t>
            </a:r>
          </a:p>
          <a:p>
            <a:pPr marL="0" indent="0">
              <a:buNone/>
            </a:pPr>
            <a:r>
              <a:rPr lang="en-US" sz="2000" dirty="0">
                <a:solidFill>
                  <a:srgbClr val="000000"/>
                </a:solidFill>
                <a:latin typeface="Consolas" panose="020B0609020204030204" pitchFamily="49" charset="0"/>
              </a:rPr>
              <a:t> };</a:t>
            </a:r>
            <a:endParaRPr lang="en-US" sz="2000" dirty="0"/>
          </a:p>
        </p:txBody>
      </p:sp>
      <p:sp>
        <p:nvSpPr>
          <p:cNvPr id="4" name="TextBox 3">
            <a:extLst>
              <a:ext uri="{FF2B5EF4-FFF2-40B4-BE49-F238E27FC236}">
                <a16:creationId xmlns:a16="http://schemas.microsoft.com/office/drawing/2014/main" id="{822B64E4-6BA8-4C8E-B14C-3B5FEDE13131}"/>
              </a:ext>
            </a:extLst>
          </p:cNvPr>
          <p:cNvSpPr txBox="1"/>
          <p:nvPr/>
        </p:nvSpPr>
        <p:spPr>
          <a:xfrm>
            <a:off x="951089" y="3801220"/>
            <a:ext cx="10766778" cy="2554545"/>
          </a:xfrm>
          <a:prstGeom prst="rect">
            <a:avLst/>
          </a:prstGeom>
          <a:noFill/>
        </p:spPr>
        <p:txBody>
          <a:bodyPr wrap="square" rtlCol="0">
            <a:spAutoFit/>
          </a:bodyPr>
          <a:lstStyle/>
          <a:p>
            <a:r>
              <a:rPr lang="en-US" sz="2000" dirty="0"/>
              <a:t>This code sets up the stub.</a:t>
            </a:r>
          </a:p>
          <a:p>
            <a:pPr marL="285750" indent="-285750">
              <a:buFont typeface="Arial" panose="020B0604020202020204" pitchFamily="34" charset="0"/>
              <a:buChar char="•"/>
            </a:pPr>
            <a:r>
              <a:rPr lang="en-US" sz="2000" b="1" dirty="0" err="1"/>
              <a:t>StubIFileSystem</a:t>
            </a:r>
            <a:r>
              <a:rPr lang="en-US" sz="2000" b="1" dirty="0"/>
              <a:t> </a:t>
            </a:r>
            <a:r>
              <a:rPr lang="en-US" sz="2000" dirty="0"/>
              <a:t>is a class automatically generates by Fakes to enable you to redirect calls to members of </a:t>
            </a:r>
            <a:r>
              <a:rPr lang="en-US" sz="2000" dirty="0" err="1"/>
              <a:t>IFileSystem</a:t>
            </a:r>
            <a:r>
              <a:rPr lang="en-US" sz="2000" dirty="0"/>
              <a:t>.</a:t>
            </a:r>
          </a:p>
          <a:p>
            <a:pPr marL="285750" indent="-285750">
              <a:buFont typeface="Arial" panose="020B0604020202020204" pitchFamily="34" charset="0"/>
              <a:buChar char="•"/>
            </a:pPr>
            <a:r>
              <a:rPr lang="en-US" sz="2000" b="1" dirty="0" err="1"/>
              <a:t>ReadAllTextString</a:t>
            </a:r>
            <a:r>
              <a:rPr lang="en-US" sz="2000" dirty="0"/>
              <a:t> is a generated property in that class.  It is named by taking the original method name (</a:t>
            </a:r>
            <a:r>
              <a:rPr lang="en-US" sz="2000" b="1" dirty="0" err="1"/>
              <a:t>ReadAllText</a:t>
            </a:r>
            <a:r>
              <a:rPr lang="en-US" sz="2000" dirty="0"/>
              <a:t>)</a:t>
            </a:r>
            <a:r>
              <a:rPr lang="en-US" sz="2000" b="1" dirty="0"/>
              <a:t> </a:t>
            </a:r>
            <a:r>
              <a:rPr lang="en-US" sz="2000" dirty="0"/>
              <a:t>and appending its parameter types (in this case, </a:t>
            </a:r>
            <a:r>
              <a:rPr lang="en-US" sz="2000" b="1" dirty="0"/>
              <a:t>String</a:t>
            </a:r>
            <a:r>
              <a:rPr lang="en-US" sz="2000" dirty="0"/>
              <a:t>).</a:t>
            </a:r>
          </a:p>
          <a:p>
            <a:pPr marL="285750" indent="-285750">
              <a:buFont typeface="Arial" panose="020B0604020202020204" pitchFamily="34" charset="0"/>
              <a:buChar char="•"/>
            </a:pPr>
            <a:r>
              <a:rPr lang="en-US" sz="2000" dirty="0"/>
              <a:t>This stub is set up so that when the test calls </a:t>
            </a:r>
            <a:r>
              <a:rPr lang="en-US" sz="2000" b="1" dirty="0" err="1"/>
              <a:t>ReadAllText</a:t>
            </a:r>
            <a:r>
              <a:rPr lang="en-US" sz="2000" b="1" dirty="0"/>
              <a:t>, </a:t>
            </a:r>
            <a:r>
              <a:rPr lang="en-US" sz="2000" dirty="0"/>
              <a:t>instead of actually reading text from a file </a:t>
            </a:r>
            <a:r>
              <a:rPr lang="en-US" sz="2000"/>
              <a:t>it simply </a:t>
            </a:r>
            <a:r>
              <a:rPr lang="en-US" sz="2000" dirty="0"/>
              <a:t>returns the value from the </a:t>
            </a:r>
            <a:r>
              <a:rPr lang="en-US" sz="2000" b="1" dirty="0" err="1"/>
              <a:t>ReadAllTextString</a:t>
            </a:r>
            <a:r>
              <a:rPr lang="en-US" sz="2000" b="1" dirty="0"/>
              <a:t> </a:t>
            </a:r>
            <a:r>
              <a:rPr lang="en-US" sz="2000" dirty="0"/>
              <a:t>property, which is, in turn, returned from </a:t>
            </a:r>
            <a:r>
              <a:rPr lang="en-US" sz="2000" b="1" dirty="0"/>
              <a:t>content.</a:t>
            </a:r>
          </a:p>
        </p:txBody>
      </p:sp>
    </p:spTree>
    <p:extLst>
      <p:ext uri="{BB962C8B-B14F-4D97-AF65-F5344CB8AC3E}">
        <p14:creationId xmlns:p14="http://schemas.microsoft.com/office/powerpoint/2010/main" val="252353550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D0F20-964A-4942-97D4-B89732BA55E3}"/>
              </a:ext>
            </a:extLst>
          </p:cNvPr>
          <p:cNvSpPr>
            <a:spLocks noGrp="1"/>
          </p:cNvSpPr>
          <p:nvPr>
            <p:ph type="title"/>
          </p:nvPr>
        </p:nvSpPr>
        <p:spPr/>
        <p:txBody>
          <a:bodyPr/>
          <a:lstStyle/>
          <a:p>
            <a:r>
              <a:rPr lang="en-US" dirty="0"/>
              <a:t>MS Fakes Shim Ride-Along 2 (</a:t>
            </a:r>
            <a:r>
              <a:rPr lang="en-US" dirty="0" err="1"/>
              <a:t>SimulatedFileSystem</a:t>
            </a:r>
            <a:r>
              <a:rPr lang="en-US" dirty="0"/>
              <a:t>)</a:t>
            </a:r>
          </a:p>
        </p:txBody>
      </p:sp>
      <p:sp>
        <p:nvSpPr>
          <p:cNvPr id="3" name="Content Placeholder 2">
            <a:extLst>
              <a:ext uri="{FF2B5EF4-FFF2-40B4-BE49-F238E27FC236}">
                <a16:creationId xmlns:a16="http://schemas.microsoft.com/office/drawing/2014/main" id="{B6305B3F-8720-4B00-ADFC-7F2324B28128}"/>
              </a:ext>
            </a:extLst>
          </p:cNvPr>
          <p:cNvSpPr>
            <a:spLocks noGrp="1"/>
          </p:cNvSpPr>
          <p:nvPr>
            <p:ph idx="1"/>
          </p:nvPr>
        </p:nvSpPr>
        <p:spPr>
          <a:xfrm>
            <a:off x="838200" y="1542289"/>
            <a:ext cx="10515600" cy="4897147"/>
          </a:xfrm>
        </p:spPr>
        <p:txBody>
          <a:bodyPr>
            <a:normAutofit/>
          </a:bodyPr>
          <a:lstStyle/>
          <a:p>
            <a:pPr marL="0" indent="0">
              <a:buNone/>
            </a:pPr>
            <a:r>
              <a:rPr lang="en-US" dirty="0"/>
              <a:t>In the Stub example, we had the source for the interface definition for </a:t>
            </a:r>
            <a:r>
              <a:rPr lang="en-US" b="1" dirty="0" err="1"/>
              <a:t>INewFileSystem</a:t>
            </a:r>
            <a:r>
              <a:rPr lang="en-US" dirty="0"/>
              <a:t> and </a:t>
            </a:r>
            <a:r>
              <a:rPr lang="en-US" b="1" dirty="0" err="1"/>
              <a:t>NewReadAllText</a:t>
            </a:r>
            <a:r>
              <a:rPr lang="en-US" dirty="0"/>
              <a:t> available.   </a:t>
            </a:r>
          </a:p>
          <a:p>
            <a:pPr marL="0" indent="0">
              <a:buNone/>
            </a:pPr>
            <a:r>
              <a:rPr lang="en-US" dirty="0"/>
              <a:t>What if we didn’t?  What if all we had access to was an assembly that include:</a:t>
            </a:r>
          </a:p>
          <a:p>
            <a:pPr lvl="1"/>
            <a:r>
              <a:rPr lang="en-US" dirty="0"/>
              <a:t>The definition of the Interface, and</a:t>
            </a:r>
          </a:p>
          <a:p>
            <a:pPr lvl="1"/>
            <a:r>
              <a:rPr lang="en-US" dirty="0"/>
              <a:t>An implementation (including an implementation of the </a:t>
            </a:r>
            <a:r>
              <a:rPr lang="en-US" dirty="0" err="1"/>
              <a:t>NewReadAllText</a:t>
            </a:r>
            <a:r>
              <a:rPr lang="en-US" dirty="0"/>
              <a:t> method)?</a:t>
            </a:r>
            <a:br>
              <a:rPr lang="en-US" dirty="0"/>
            </a:br>
            <a:endParaRPr lang="en-US" dirty="0"/>
          </a:p>
          <a:p>
            <a:pPr marL="0" indent="0">
              <a:buNone/>
            </a:pPr>
            <a:r>
              <a:rPr lang="en-US" dirty="0"/>
              <a:t>This is a job for a </a:t>
            </a:r>
            <a:r>
              <a:rPr lang="en-US" b="1" dirty="0"/>
              <a:t>Shim!  </a:t>
            </a:r>
            <a:r>
              <a:rPr lang="en-US" dirty="0"/>
              <a:t>It’s held in two projects:</a:t>
            </a:r>
          </a:p>
          <a:p>
            <a:r>
              <a:rPr lang="en-US" dirty="0"/>
              <a:t>Example is in </a:t>
            </a:r>
            <a:r>
              <a:rPr lang="en-US" b="1" dirty="0" err="1"/>
              <a:t>FakeShimFileSystemEmptinessChecker</a:t>
            </a:r>
            <a:endParaRPr lang="en-US" b="1" dirty="0"/>
          </a:p>
          <a:p>
            <a:r>
              <a:rPr lang="en-US" dirty="0"/>
              <a:t>Assembly generated from </a:t>
            </a:r>
            <a:r>
              <a:rPr lang="en-US" b="1" dirty="0" err="1"/>
              <a:t>FakeShimFileSystem</a:t>
            </a:r>
            <a:endParaRPr lang="en-US" dirty="0"/>
          </a:p>
          <a:p>
            <a:endParaRPr lang="en-US" b="1" i="1" dirty="0"/>
          </a:p>
        </p:txBody>
      </p:sp>
    </p:spTree>
    <p:extLst>
      <p:ext uri="{BB962C8B-B14F-4D97-AF65-F5344CB8AC3E}">
        <p14:creationId xmlns:p14="http://schemas.microsoft.com/office/powerpoint/2010/main" val="217381969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D0F20-964A-4942-97D4-B89732BA55E3}"/>
              </a:ext>
            </a:extLst>
          </p:cNvPr>
          <p:cNvSpPr>
            <a:spLocks noGrp="1"/>
          </p:cNvSpPr>
          <p:nvPr>
            <p:ph type="title"/>
          </p:nvPr>
        </p:nvSpPr>
        <p:spPr/>
        <p:txBody>
          <a:bodyPr/>
          <a:lstStyle/>
          <a:p>
            <a:r>
              <a:rPr lang="en-US" dirty="0"/>
              <a:t>Creating and using a Shim for a custom assembly</a:t>
            </a:r>
          </a:p>
        </p:txBody>
      </p:sp>
      <p:sp>
        <p:nvSpPr>
          <p:cNvPr id="3" name="Content Placeholder 2">
            <a:extLst>
              <a:ext uri="{FF2B5EF4-FFF2-40B4-BE49-F238E27FC236}">
                <a16:creationId xmlns:a16="http://schemas.microsoft.com/office/drawing/2014/main" id="{B6305B3F-8720-4B00-ADFC-7F2324B28128}"/>
              </a:ext>
            </a:extLst>
          </p:cNvPr>
          <p:cNvSpPr>
            <a:spLocks noGrp="1"/>
          </p:cNvSpPr>
          <p:nvPr>
            <p:ph idx="1"/>
          </p:nvPr>
        </p:nvSpPr>
        <p:spPr>
          <a:xfrm>
            <a:off x="838200" y="1542289"/>
            <a:ext cx="10515600" cy="4897147"/>
          </a:xfrm>
        </p:spPr>
        <p:txBody>
          <a:bodyPr>
            <a:normAutofit fontScale="92500" lnSpcReduction="20000"/>
          </a:bodyPr>
          <a:lstStyle/>
          <a:p>
            <a:pPr marL="457200" indent="-457200">
              <a:buFont typeface="+mj-lt"/>
              <a:buAutoNum type="arabicPeriod"/>
            </a:pPr>
            <a:r>
              <a:rPr lang="en-US" i="1" dirty="0"/>
              <a:t>Create your SUT class file that includes a call to the assembly to be shimmed.</a:t>
            </a:r>
          </a:p>
          <a:p>
            <a:pPr lvl="1"/>
            <a:r>
              <a:rPr lang="en-US" dirty="0"/>
              <a:t>In this case we’ll go to </a:t>
            </a:r>
            <a:r>
              <a:rPr lang="en-US" dirty="0" err="1"/>
              <a:t>FakeShimFileSystem</a:t>
            </a:r>
            <a:r>
              <a:rPr lang="en-US" dirty="0"/>
              <a:t> and find the .</a:t>
            </a:r>
            <a:r>
              <a:rPr lang="en-US" dirty="0" err="1"/>
              <a:t>dll</a:t>
            </a:r>
            <a:r>
              <a:rPr lang="en-US" dirty="0"/>
              <a:t> in the project folder under Debug</a:t>
            </a:r>
          </a:p>
          <a:p>
            <a:pPr marL="457200" indent="-457200">
              <a:buFont typeface="+mj-lt"/>
              <a:buAutoNum type="arabicPeriod"/>
            </a:pPr>
            <a:r>
              <a:rPr lang="en-US" dirty="0"/>
              <a:t>Add a </a:t>
            </a:r>
            <a:r>
              <a:rPr lang="en-US" dirty="0" err="1"/>
              <a:t>UnitTest</a:t>
            </a:r>
            <a:r>
              <a:rPr lang="en-US" dirty="0"/>
              <a:t> project and</a:t>
            </a:r>
          </a:p>
          <a:p>
            <a:pPr marL="914400" lvl="1" indent="-457200">
              <a:buFont typeface="+mj-lt"/>
              <a:buAutoNum type="arabicPeriod"/>
            </a:pPr>
            <a:r>
              <a:rPr lang="en-US" dirty="0"/>
              <a:t>Add a reference to the SUT class, and</a:t>
            </a:r>
          </a:p>
          <a:p>
            <a:pPr marL="914400" lvl="1" indent="-457200">
              <a:buFont typeface="+mj-lt"/>
              <a:buAutoNum type="arabicPeriod"/>
            </a:pPr>
            <a:r>
              <a:rPr lang="en-US" dirty="0"/>
              <a:t>Add a reference to the assembly to be shimmed</a:t>
            </a:r>
          </a:p>
          <a:p>
            <a:pPr marL="457200" indent="-457200">
              <a:buFont typeface="+mj-lt"/>
              <a:buAutoNum type="arabicPeriod"/>
            </a:pPr>
            <a:r>
              <a:rPr lang="en-US" dirty="0"/>
              <a:t>In the Unit Test project, right-click the reference to the assembly to be shimmed and select “Add Fakes Assembly.”</a:t>
            </a:r>
          </a:p>
          <a:p>
            <a:pPr marL="457200" indent="-457200">
              <a:buFont typeface="+mj-lt"/>
              <a:buAutoNum type="arabicPeriod"/>
            </a:pPr>
            <a:r>
              <a:rPr lang="en-US" i="1" dirty="0"/>
              <a:t>Now you’ll have a shim version of the classes in the fakes assembly.  In your test, you can use them in place of the original classes.  If the class in the assembly is </a:t>
            </a:r>
            <a:r>
              <a:rPr lang="en-US" b="1" i="1" dirty="0" err="1"/>
              <a:t>FooBar</a:t>
            </a:r>
            <a:r>
              <a:rPr lang="en-US" b="1" i="1" dirty="0"/>
              <a:t>, </a:t>
            </a:r>
            <a:r>
              <a:rPr lang="en-US" i="1" dirty="0"/>
              <a:t>the shimmed version is </a:t>
            </a:r>
            <a:r>
              <a:rPr lang="en-US" b="1" i="1" dirty="0" err="1"/>
              <a:t>ShimFooBar</a:t>
            </a:r>
            <a:r>
              <a:rPr lang="en-US" b="1" i="1" dirty="0"/>
              <a:t>.</a:t>
            </a:r>
            <a:endParaRPr lang="en-US" b="1" dirty="0"/>
          </a:p>
          <a:p>
            <a:pPr marL="457200" indent="-457200">
              <a:buFont typeface="+mj-lt"/>
              <a:buAutoNum type="arabicPeriod"/>
            </a:pPr>
            <a:r>
              <a:rPr lang="en-US" dirty="0"/>
              <a:t>Add using statements for the Fakes assembly, the Fakes tools and the SUT project into your test project.</a:t>
            </a:r>
          </a:p>
          <a:p>
            <a:endParaRPr lang="en-US" b="1" i="1" dirty="0"/>
          </a:p>
        </p:txBody>
      </p:sp>
    </p:spTree>
    <p:extLst>
      <p:ext uri="{BB962C8B-B14F-4D97-AF65-F5344CB8AC3E}">
        <p14:creationId xmlns:p14="http://schemas.microsoft.com/office/powerpoint/2010/main" val="131255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732DE-2B05-4DD0-B8F9-7BA85B5305BC}"/>
              </a:ext>
            </a:extLst>
          </p:cNvPr>
          <p:cNvSpPr>
            <a:spLocks noGrp="1"/>
          </p:cNvSpPr>
          <p:nvPr>
            <p:ph type="title"/>
          </p:nvPr>
        </p:nvSpPr>
        <p:spPr/>
        <p:txBody>
          <a:bodyPr/>
          <a:lstStyle/>
          <a:p>
            <a:r>
              <a:rPr lang="en-US" dirty="0"/>
              <a:t>Shim Ride-Along (Custom Assembly)</a:t>
            </a:r>
          </a:p>
        </p:txBody>
      </p:sp>
      <p:sp>
        <p:nvSpPr>
          <p:cNvPr id="3" name="Content Placeholder 2">
            <a:extLst>
              <a:ext uri="{FF2B5EF4-FFF2-40B4-BE49-F238E27FC236}">
                <a16:creationId xmlns:a16="http://schemas.microsoft.com/office/drawing/2014/main" id="{77B540A8-5050-484F-908A-0D7D80310C6C}"/>
              </a:ext>
            </a:extLst>
          </p:cNvPr>
          <p:cNvSpPr>
            <a:spLocks noGrp="1"/>
          </p:cNvSpPr>
          <p:nvPr>
            <p:ph idx="1"/>
          </p:nvPr>
        </p:nvSpPr>
        <p:spPr>
          <a:xfrm>
            <a:off x="838200" y="1494504"/>
            <a:ext cx="10515600" cy="5152102"/>
          </a:xfrm>
        </p:spPr>
        <p:txBody>
          <a:bodyPr>
            <a:normAutofit fontScale="92500" lnSpcReduction="10000"/>
          </a:bodyPr>
          <a:lstStyle/>
          <a:p>
            <a:pPr marL="0" indent="0">
              <a:buNone/>
            </a:pPr>
            <a:r>
              <a:rPr lang="en-US" sz="2400" dirty="0">
                <a:solidFill>
                  <a:srgbClr val="0000FF"/>
                </a:solidFill>
                <a:latin typeface="Consolas" panose="020B0609020204030204" pitchFamily="49" charset="0"/>
              </a:rPr>
              <a:t>using</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ShimsContext.Create</a:t>
            </a:r>
            <a:r>
              <a:rPr lang="en-US" sz="2400" dirty="0">
                <a:solidFill>
                  <a:srgbClr val="000000"/>
                </a:solidFill>
                <a:latin typeface="Consolas" panose="020B0609020204030204" pitchFamily="49" charset="0"/>
              </a:rPr>
              <a:t>())</a:t>
            </a:r>
          </a:p>
          <a:p>
            <a:pPr marL="0" indent="0">
              <a:buNone/>
            </a:pPr>
            <a:r>
              <a:rPr lang="en-US" sz="2400" dirty="0">
                <a:solidFill>
                  <a:srgbClr val="000000"/>
                </a:solidFill>
                <a:latin typeface="Consolas" panose="020B0609020204030204" pitchFamily="49" charset="0"/>
              </a:rPr>
              <a:t>{</a:t>
            </a:r>
          </a:p>
          <a:p>
            <a:pPr marL="0" indent="0">
              <a:buNone/>
            </a:pPr>
            <a:r>
              <a:rPr lang="nn-NO" sz="2400" dirty="0">
                <a:solidFill>
                  <a:srgbClr val="000000"/>
                </a:solidFill>
                <a:latin typeface="Consolas" panose="020B0609020204030204" pitchFamily="49" charset="0"/>
              </a:rPr>
              <a:t>  </a:t>
            </a:r>
            <a:r>
              <a:rPr lang="nn-NO" sz="2400" i="1" dirty="0">
                <a:solidFill>
                  <a:srgbClr val="000000"/>
                </a:solidFill>
                <a:latin typeface="Consolas" panose="020B0609020204030204" pitchFamily="49" charset="0"/>
              </a:rPr>
              <a:t>ShimClass</a:t>
            </a:r>
            <a:r>
              <a:rPr lang="nn-NO" sz="2400" dirty="0">
                <a:solidFill>
                  <a:srgbClr val="000000"/>
                </a:solidFill>
                <a:latin typeface="Consolas" panose="020B0609020204030204" pitchFamily="49" charset="0"/>
              </a:rPr>
              <a:t>.MethodToSub = ()</a:t>
            </a:r>
            <a:r>
              <a:rPr lang="nn-NO" sz="2400" i="1" dirty="0">
                <a:solidFill>
                  <a:srgbClr val="000000"/>
                </a:solidFill>
                <a:latin typeface="Consolas" panose="020B0609020204030204" pitchFamily="49" charset="0"/>
              </a:rPr>
              <a:t> </a:t>
            </a:r>
            <a:r>
              <a:rPr lang="nn-NO" sz="2400" dirty="0">
                <a:solidFill>
                  <a:srgbClr val="000000"/>
                </a:solidFill>
                <a:latin typeface="Consolas" panose="020B0609020204030204" pitchFamily="49" charset="0"/>
              </a:rPr>
              <a:t>=&gt; (</a:t>
            </a:r>
            <a:r>
              <a:rPr lang="nn-NO" sz="2400" i="1" dirty="0">
                <a:solidFill>
                  <a:srgbClr val="000000"/>
                </a:solidFill>
                <a:latin typeface="Consolas" panose="020B0609020204030204" pitchFamily="49" charset="0"/>
              </a:rPr>
              <a:t>returnValue</a:t>
            </a:r>
            <a:r>
              <a:rPr lang="nn-NO" sz="2400" dirty="0">
                <a:solidFill>
                  <a:srgbClr val="000000"/>
                </a:solidFill>
                <a:latin typeface="Consolas" panose="020B0609020204030204" pitchFamily="49" charset="0"/>
              </a:rPr>
              <a:t>);</a:t>
            </a:r>
          </a:p>
          <a:p>
            <a:pPr marL="0" indent="0">
              <a:buNone/>
            </a:pPr>
            <a:r>
              <a:rPr lang="nn-NO" sz="2400" dirty="0">
                <a:solidFill>
                  <a:srgbClr val="000000"/>
                </a:solidFill>
                <a:latin typeface="Consolas" panose="020B0609020204030204" pitchFamily="49" charset="0"/>
              </a:rPr>
              <a:t>  . . . </a:t>
            </a:r>
          </a:p>
          <a:p>
            <a:pPr marL="0" indent="0">
              <a:buNone/>
            </a:pPr>
            <a:r>
              <a:rPr lang="nn-NO" sz="2400" dirty="0">
                <a:solidFill>
                  <a:srgbClr val="000000"/>
                </a:solidFill>
                <a:latin typeface="Consolas" panose="020B0609020204030204" pitchFamily="49" charset="0"/>
              </a:rPr>
              <a:t>}</a:t>
            </a:r>
            <a:br>
              <a:rPr lang="nn-NO" sz="2400" dirty="0">
                <a:solidFill>
                  <a:srgbClr val="000000"/>
                </a:solidFill>
                <a:latin typeface="Consolas" panose="020B0609020204030204" pitchFamily="49" charset="0"/>
              </a:rPr>
            </a:br>
            <a:endParaRPr lang="nn-NO" sz="2400" dirty="0">
              <a:solidFill>
                <a:srgbClr val="000000"/>
              </a:solidFill>
              <a:latin typeface="Consolas" panose="020B0609020204030204" pitchFamily="49" charset="0"/>
            </a:endParaRPr>
          </a:p>
          <a:p>
            <a:pPr marL="0" indent="0">
              <a:buNone/>
            </a:pPr>
            <a:r>
              <a:rPr lang="nn-NO" sz="2400" b="1" i="1" dirty="0">
                <a:solidFill>
                  <a:srgbClr val="000000"/>
                </a:solidFill>
              </a:rPr>
              <a:t>			Or for instance methods...</a:t>
            </a:r>
            <a:br>
              <a:rPr lang="nn-NO" sz="2400" b="1" i="1" dirty="0">
                <a:solidFill>
                  <a:srgbClr val="000000"/>
                </a:solidFill>
              </a:rPr>
            </a:br>
            <a:endParaRPr lang="nn-NO" sz="2400" b="1" i="1" dirty="0">
              <a:solidFill>
                <a:srgbClr val="000000"/>
              </a:solidFill>
            </a:endParaRPr>
          </a:p>
          <a:p>
            <a:pPr marL="0" indent="0">
              <a:buNone/>
            </a:pPr>
            <a:r>
              <a:rPr lang="en-US" sz="2400" dirty="0">
                <a:solidFill>
                  <a:srgbClr val="0000FF"/>
                </a:solidFill>
                <a:latin typeface="Consolas" panose="020B0609020204030204" pitchFamily="49" charset="0"/>
              </a:rPr>
              <a:t>using</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ShimsContext.Create</a:t>
            </a:r>
            <a:r>
              <a:rPr lang="en-US" sz="2400" dirty="0">
                <a:solidFill>
                  <a:srgbClr val="000000"/>
                </a:solidFill>
                <a:latin typeface="Consolas" panose="020B0609020204030204" pitchFamily="49" charset="0"/>
              </a:rPr>
              <a:t>())</a:t>
            </a:r>
          </a:p>
          <a:p>
            <a:pPr marL="0" indent="0">
              <a:buNone/>
            </a:pPr>
            <a:r>
              <a:rPr lang="en-US" sz="2400" dirty="0">
                <a:solidFill>
                  <a:srgbClr val="000000"/>
                </a:solidFill>
                <a:latin typeface="Consolas" panose="020B0609020204030204" pitchFamily="49" charset="0"/>
              </a:rPr>
              <a:t>{</a:t>
            </a:r>
          </a:p>
          <a:p>
            <a:pPr marL="0" indent="0">
              <a:buNone/>
            </a:pPr>
            <a:r>
              <a:rPr lang="nn-NO" sz="2400" dirty="0">
                <a:solidFill>
                  <a:srgbClr val="000000"/>
                </a:solidFill>
                <a:latin typeface="Consolas" panose="020B0609020204030204" pitchFamily="49" charset="0"/>
              </a:rPr>
              <a:t>  </a:t>
            </a:r>
            <a:r>
              <a:rPr lang="nn-NO" sz="2400" i="1" dirty="0">
                <a:solidFill>
                  <a:srgbClr val="000000"/>
                </a:solidFill>
                <a:latin typeface="Consolas" panose="020B0609020204030204" pitchFamily="49" charset="0"/>
              </a:rPr>
              <a:t>ShimClass</a:t>
            </a:r>
            <a:r>
              <a:rPr lang="nn-NO" sz="2400" dirty="0">
                <a:solidFill>
                  <a:srgbClr val="000000"/>
                </a:solidFill>
                <a:latin typeface="Consolas" panose="020B0609020204030204" pitchFamily="49" charset="0"/>
              </a:rPr>
              <a:t>.</a:t>
            </a:r>
            <a:r>
              <a:rPr lang="nn-NO" sz="2400" i="1" dirty="0">
                <a:solidFill>
                  <a:srgbClr val="000000"/>
                </a:solidFill>
                <a:latin typeface="Consolas" panose="020B0609020204030204" pitchFamily="49" charset="0"/>
              </a:rPr>
              <a:t>AllInstances</a:t>
            </a:r>
            <a:r>
              <a:rPr lang="nn-NO" sz="2400" dirty="0">
                <a:solidFill>
                  <a:srgbClr val="000000"/>
                </a:solidFill>
                <a:latin typeface="Consolas" panose="020B0609020204030204" pitchFamily="49" charset="0"/>
              </a:rPr>
              <a:t>.MethodToSub = () =&gt; (</a:t>
            </a:r>
            <a:r>
              <a:rPr lang="nn-NO" sz="2400" i="1" dirty="0">
                <a:solidFill>
                  <a:srgbClr val="000000"/>
                </a:solidFill>
                <a:latin typeface="Consolas" panose="020B0609020204030204" pitchFamily="49" charset="0"/>
              </a:rPr>
              <a:t>returnValue</a:t>
            </a:r>
            <a:r>
              <a:rPr lang="nn-NO" sz="2400" dirty="0">
                <a:solidFill>
                  <a:srgbClr val="000000"/>
                </a:solidFill>
                <a:latin typeface="Consolas" panose="020B0609020204030204" pitchFamily="49" charset="0"/>
              </a:rPr>
              <a:t>);</a:t>
            </a:r>
          </a:p>
          <a:p>
            <a:pPr marL="0" indent="0">
              <a:buNone/>
            </a:pPr>
            <a:r>
              <a:rPr lang="nn-NO" sz="2400" dirty="0">
                <a:solidFill>
                  <a:srgbClr val="000000"/>
                </a:solidFill>
                <a:latin typeface="Consolas" panose="020B0609020204030204" pitchFamily="49" charset="0"/>
              </a:rPr>
              <a:t>  . . . </a:t>
            </a:r>
          </a:p>
          <a:p>
            <a:pPr marL="0" indent="0">
              <a:buNone/>
            </a:pPr>
            <a:r>
              <a:rPr lang="nn-NO" sz="2400" dirty="0">
                <a:solidFill>
                  <a:srgbClr val="000000"/>
                </a:solidFill>
                <a:latin typeface="Consolas" panose="020B0609020204030204" pitchFamily="49" charset="0"/>
              </a:rPr>
              <a:t>}</a:t>
            </a:r>
          </a:p>
          <a:p>
            <a:pPr marL="0" indent="0">
              <a:buNone/>
            </a:pPr>
            <a:endParaRPr lang="en-US" sz="2400" i="1" dirty="0"/>
          </a:p>
        </p:txBody>
      </p:sp>
    </p:spTree>
    <p:extLst>
      <p:ext uri="{BB962C8B-B14F-4D97-AF65-F5344CB8AC3E}">
        <p14:creationId xmlns:p14="http://schemas.microsoft.com/office/powerpoint/2010/main" val="332559973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25640-8636-49B3-B2CE-E22CF1A28C71}"/>
              </a:ext>
            </a:extLst>
          </p:cNvPr>
          <p:cNvSpPr>
            <a:spLocks noGrp="1"/>
          </p:cNvSpPr>
          <p:nvPr>
            <p:ph type="title"/>
          </p:nvPr>
        </p:nvSpPr>
        <p:spPr/>
        <p:txBody>
          <a:bodyPr/>
          <a:lstStyle/>
          <a:p>
            <a:r>
              <a:rPr lang="en-US" dirty="0"/>
              <a:t>MOQ Framework Ride-Along (Music Acts)</a:t>
            </a:r>
          </a:p>
        </p:txBody>
      </p:sp>
      <p:sp>
        <p:nvSpPr>
          <p:cNvPr id="3" name="Content Placeholder 2">
            <a:extLst>
              <a:ext uri="{FF2B5EF4-FFF2-40B4-BE49-F238E27FC236}">
                <a16:creationId xmlns:a16="http://schemas.microsoft.com/office/drawing/2014/main" id="{A27BD85B-378D-4997-B387-6E6B45309DB9}"/>
              </a:ext>
            </a:extLst>
          </p:cNvPr>
          <p:cNvSpPr>
            <a:spLocks noGrp="1"/>
          </p:cNvSpPr>
          <p:nvPr>
            <p:ph idx="1"/>
          </p:nvPr>
        </p:nvSpPr>
        <p:spPr/>
        <p:txBody>
          <a:bodyPr>
            <a:normAutofit lnSpcReduction="10000"/>
          </a:bodyPr>
          <a:lstStyle/>
          <a:p>
            <a:r>
              <a:rPr lang="en-US" dirty="0"/>
              <a:t>Example: </a:t>
            </a:r>
            <a:r>
              <a:rPr lang="en-US" b="1" dirty="0"/>
              <a:t>Completed Mock Music Acts</a:t>
            </a:r>
          </a:p>
          <a:p>
            <a:r>
              <a:rPr lang="en-US" dirty="0"/>
              <a:t>The scenario:</a:t>
            </a:r>
          </a:p>
          <a:p>
            <a:pPr lvl="1"/>
            <a:r>
              <a:rPr lang="en-US" dirty="0"/>
              <a:t>You’re testing a method that will access a database to return a list of bands by Genre.</a:t>
            </a:r>
          </a:p>
          <a:p>
            <a:pPr lvl="1"/>
            <a:r>
              <a:rPr lang="en-US" dirty="0"/>
              <a:t>Interaction with the database at the business layer is via an object collection.</a:t>
            </a:r>
          </a:p>
          <a:p>
            <a:pPr lvl="1"/>
            <a:r>
              <a:rPr lang="en-US" dirty="0"/>
              <a:t>Sadly, the database doesn’t exist yet.</a:t>
            </a:r>
          </a:p>
          <a:p>
            <a:r>
              <a:rPr lang="en-US" dirty="0"/>
              <a:t>BUT…we can mockup the object collection using the MOQ framework!</a:t>
            </a:r>
          </a:p>
          <a:p>
            <a:pPr lvl="1"/>
            <a:r>
              <a:rPr lang="en-US" dirty="0"/>
              <a:t>We’ll mock the interface </a:t>
            </a:r>
            <a:r>
              <a:rPr lang="en-US" b="1" dirty="0" err="1"/>
              <a:t>IRepositoryOfMusicActs</a:t>
            </a:r>
            <a:r>
              <a:rPr lang="en-US" b="1" dirty="0"/>
              <a:t> </a:t>
            </a:r>
            <a:r>
              <a:rPr lang="en-US" dirty="0"/>
              <a:t>to create a MOQ mock for the entire kit and kaboodle.</a:t>
            </a:r>
          </a:p>
          <a:p>
            <a:pPr lvl="1"/>
            <a:r>
              <a:rPr lang="en-US" dirty="0"/>
              <a:t>Then we’ll test </a:t>
            </a:r>
            <a:r>
              <a:rPr lang="en-US" b="1" dirty="0" err="1"/>
              <a:t>FindByGenre</a:t>
            </a:r>
            <a:r>
              <a:rPr lang="en-US" b="1" dirty="0"/>
              <a:t> </a:t>
            </a:r>
            <a:r>
              <a:rPr lang="en-US" dirty="0"/>
              <a:t>on the </a:t>
            </a:r>
            <a:r>
              <a:rPr lang="en-US" b="1" dirty="0" err="1"/>
              <a:t>MusicActController</a:t>
            </a:r>
            <a:r>
              <a:rPr lang="en-US" b="1" dirty="0"/>
              <a:t> </a:t>
            </a:r>
            <a:r>
              <a:rPr lang="en-US" dirty="0"/>
              <a:t>class. </a:t>
            </a:r>
          </a:p>
          <a:p>
            <a:endParaRPr lang="en-US" dirty="0"/>
          </a:p>
        </p:txBody>
      </p:sp>
    </p:spTree>
    <p:extLst>
      <p:ext uri="{BB962C8B-B14F-4D97-AF65-F5344CB8AC3E}">
        <p14:creationId xmlns:p14="http://schemas.microsoft.com/office/powerpoint/2010/main" val="354059318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25640-8636-49B3-B2CE-E22CF1A28C71}"/>
              </a:ext>
            </a:extLst>
          </p:cNvPr>
          <p:cNvSpPr>
            <a:spLocks noGrp="1"/>
          </p:cNvSpPr>
          <p:nvPr>
            <p:ph type="title"/>
          </p:nvPr>
        </p:nvSpPr>
        <p:spPr/>
        <p:txBody>
          <a:bodyPr/>
          <a:lstStyle/>
          <a:p>
            <a:r>
              <a:rPr lang="en-US" dirty="0"/>
              <a:t>Using MOQ</a:t>
            </a:r>
          </a:p>
        </p:txBody>
      </p:sp>
      <p:sp>
        <p:nvSpPr>
          <p:cNvPr id="3" name="Content Placeholder 2">
            <a:extLst>
              <a:ext uri="{FF2B5EF4-FFF2-40B4-BE49-F238E27FC236}">
                <a16:creationId xmlns:a16="http://schemas.microsoft.com/office/drawing/2014/main" id="{A27BD85B-378D-4997-B387-6E6B45309DB9}"/>
              </a:ext>
            </a:extLst>
          </p:cNvPr>
          <p:cNvSpPr>
            <a:spLocks noGrp="1"/>
          </p:cNvSpPr>
          <p:nvPr>
            <p:ph idx="1"/>
          </p:nvPr>
        </p:nvSpPr>
        <p:spPr/>
        <p:txBody>
          <a:bodyPr>
            <a:normAutofit fontScale="92500"/>
          </a:bodyPr>
          <a:lstStyle/>
          <a:p>
            <a:pPr marL="0" indent="0">
              <a:buNone/>
            </a:pPr>
            <a:r>
              <a:rPr lang="en-US" dirty="0"/>
              <a:t>Note that MOQ uses </a:t>
            </a:r>
            <a:r>
              <a:rPr lang="en-US" b="1" dirty="0"/>
              <a:t>Interfaces </a:t>
            </a:r>
            <a:r>
              <a:rPr lang="en-US" dirty="0"/>
              <a:t>just as </a:t>
            </a:r>
            <a:r>
              <a:rPr lang="en-US"/>
              <a:t>Microsoft Fakes </a:t>
            </a:r>
            <a:r>
              <a:rPr lang="en-US" b="1"/>
              <a:t>Stubs </a:t>
            </a:r>
            <a:r>
              <a:rPr lang="en-US"/>
              <a:t>do</a:t>
            </a:r>
          </a:p>
          <a:p>
            <a:pPr marL="457200" indent="-457200">
              <a:buFont typeface="+mj-lt"/>
              <a:buAutoNum type="arabicPeriod"/>
            </a:pPr>
            <a:r>
              <a:rPr lang="en-US" i="1" dirty="0"/>
              <a:t>Create your SUT class file</a:t>
            </a:r>
          </a:p>
          <a:p>
            <a:pPr marL="457200" indent="-457200">
              <a:buFont typeface="+mj-lt"/>
              <a:buAutoNum type="arabicPeriod"/>
            </a:pPr>
            <a:r>
              <a:rPr lang="en-US" i="1" dirty="0"/>
              <a:t>Create an interface and a class that implements it</a:t>
            </a:r>
          </a:p>
          <a:p>
            <a:pPr marL="457200" indent="-457200">
              <a:buFont typeface="+mj-lt"/>
              <a:buAutoNum type="arabicPeriod"/>
            </a:pPr>
            <a:r>
              <a:rPr lang="en-US" dirty="0"/>
              <a:t>Add a </a:t>
            </a:r>
            <a:r>
              <a:rPr lang="en-US" dirty="0" err="1"/>
              <a:t>UnitTest</a:t>
            </a:r>
            <a:r>
              <a:rPr lang="en-US" dirty="0"/>
              <a:t> project and add a reference to the SUT class</a:t>
            </a:r>
          </a:p>
          <a:p>
            <a:pPr marL="457200" indent="-457200">
              <a:buFont typeface="+mj-lt"/>
              <a:buAutoNum type="arabicPeriod"/>
            </a:pPr>
            <a:r>
              <a:rPr lang="en-US" dirty="0"/>
              <a:t>Use NuGet to get </a:t>
            </a:r>
            <a:r>
              <a:rPr lang="en-US" b="1" dirty="0" err="1"/>
              <a:t>Moq</a:t>
            </a:r>
            <a:r>
              <a:rPr lang="en-US" b="1" dirty="0"/>
              <a:t> </a:t>
            </a:r>
            <a:r>
              <a:rPr lang="en-US" dirty="0"/>
              <a:t>added to the </a:t>
            </a:r>
            <a:r>
              <a:rPr lang="en-US" dirty="0" err="1"/>
              <a:t>UnitTest</a:t>
            </a:r>
            <a:r>
              <a:rPr lang="en-US" dirty="0"/>
              <a:t> project</a:t>
            </a:r>
          </a:p>
          <a:p>
            <a:pPr marL="457200" indent="-457200">
              <a:buFont typeface="+mj-lt"/>
              <a:buAutoNum type="arabicPeriod"/>
            </a:pPr>
            <a:r>
              <a:rPr lang="en-US" dirty="0"/>
              <a:t>Add using statements for </a:t>
            </a:r>
            <a:r>
              <a:rPr lang="en-US" dirty="0" err="1"/>
              <a:t>Moq</a:t>
            </a:r>
            <a:r>
              <a:rPr lang="en-US" dirty="0"/>
              <a:t> and the SUT project into your test project</a:t>
            </a:r>
          </a:p>
          <a:p>
            <a:pPr marL="457200" indent="-457200">
              <a:buFont typeface="+mj-lt"/>
              <a:buAutoNum type="arabicPeriod"/>
            </a:pPr>
            <a:r>
              <a:rPr lang="en-US" dirty="0"/>
              <a:t>Use Mock&lt;</a:t>
            </a:r>
            <a:r>
              <a:rPr lang="en-US" i="1" dirty="0"/>
              <a:t>interface</a:t>
            </a:r>
            <a:r>
              <a:rPr lang="en-US" dirty="0"/>
              <a:t>&gt; to instantiate the mock object</a:t>
            </a:r>
          </a:p>
          <a:p>
            <a:pPr marL="457200" indent="-457200">
              <a:buFont typeface="+mj-lt"/>
              <a:buAutoNum type="arabicPeriod"/>
            </a:pPr>
            <a:r>
              <a:rPr lang="en-US" dirty="0"/>
              <a:t>Use .setup on the mock object to set delegates</a:t>
            </a:r>
          </a:p>
          <a:p>
            <a:pPr marL="457200" indent="-457200">
              <a:buFont typeface="+mj-lt"/>
              <a:buAutoNum type="arabicPeriod"/>
            </a:pPr>
            <a:r>
              <a:rPr lang="en-US" dirty="0"/>
              <a:t>When you pass the object into a class, use </a:t>
            </a:r>
            <a:r>
              <a:rPr lang="en-US" i="1" dirty="0" err="1"/>
              <a:t>object.</a:t>
            </a:r>
            <a:r>
              <a:rPr lang="en-US" dirty="0" err="1"/>
              <a:t>Object</a:t>
            </a:r>
            <a:r>
              <a:rPr lang="en-US" dirty="0"/>
              <a:t>.</a:t>
            </a:r>
          </a:p>
          <a:p>
            <a:pPr marL="457200" lvl="1" indent="0">
              <a:buNone/>
            </a:pPr>
            <a:endParaRPr lang="en-US" dirty="0"/>
          </a:p>
          <a:p>
            <a:endParaRPr lang="en-US" dirty="0"/>
          </a:p>
        </p:txBody>
      </p:sp>
    </p:spTree>
    <p:extLst>
      <p:ext uri="{BB962C8B-B14F-4D97-AF65-F5344CB8AC3E}">
        <p14:creationId xmlns:p14="http://schemas.microsoft.com/office/powerpoint/2010/main" val="2274965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A0294-BA1C-45FF-94D5-C38551EFE4E7}"/>
              </a:ext>
            </a:extLst>
          </p:cNvPr>
          <p:cNvSpPr>
            <a:spLocks noGrp="1"/>
          </p:cNvSpPr>
          <p:nvPr>
            <p:ph type="title"/>
          </p:nvPr>
        </p:nvSpPr>
        <p:spPr/>
        <p:txBody>
          <a:bodyPr/>
          <a:lstStyle/>
          <a:p>
            <a:r>
              <a:rPr lang="en-US" dirty="0"/>
              <a:t>Mocks and Stubs in TDD</a:t>
            </a:r>
          </a:p>
        </p:txBody>
      </p:sp>
      <p:sp>
        <p:nvSpPr>
          <p:cNvPr id="3" name="Content Placeholder 2">
            <a:extLst>
              <a:ext uri="{FF2B5EF4-FFF2-40B4-BE49-F238E27FC236}">
                <a16:creationId xmlns:a16="http://schemas.microsoft.com/office/drawing/2014/main" id="{EB33F384-DDE9-487D-B930-F898564C2707}"/>
              </a:ext>
            </a:extLst>
          </p:cNvPr>
          <p:cNvSpPr>
            <a:spLocks noGrp="1"/>
          </p:cNvSpPr>
          <p:nvPr>
            <p:ph idx="1"/>
          </p:nvPr>
        </p:nvSpPr>
        <p:spPr>
          <a:xfrm>
            <a:off x="838200" y="1603420"/>
            <a:ext cx="10515600" cy="4573543"/>
          </a:xfrm>
        </p:spPr>
        <p:txBody>
          <a:bodyPr>
            <a:normAutofit fontScale="77500" lnSpcReduction="20000"/>
          </a:bodyPr>
          <a:lstStyle/>
          <a:p>
            <a:r>
              <a:rPr lang="en-US" dirty="0"/>
              <a:t>Mocking frameworks are used to create stubs or mocks</a:t>
            </a:r>
          </a:p>
          <a:p>
            <a:r>
              <a:rPr lang="en-US" dirty="0"/>
              <a:t>Two complementary approaches: Classic and </a:t>
            </a:r>
            <a:r>
              <a:rPr lang="en-US" dirty="0" err="1"/>
              <a:t>Mockist</a:t>
            </a:r>
            <a:endParaRPr lang="en-US" dirty="0"/>
          </a:p>
          <a:p>
            <a:r>
              <a:rPr lang="en-US" dirty="0"/>
              <a:t>Classical</a:t>
            </a:r>
          </a:p>
          <a:p>
            <a:pPr lvl="1"/>
            <a:r>
              <a:rPr lang="en-US" dirty="0"/>
              <a:t>State-based (did I get the right values?)</a:t>
            </a:r>
          </a:p>
          <a:p>
            <a:pPr lvl="1"/>
            <a:r>
              <a:rPr lang="en-US" dirty="0"/>
              <a:t>Sometimes called the Detroit school (or sometimes Chicago)</a:t>
            </a:r>
          </a:p>
          <a:p>
            <a:r>
              <a:rPr lang="en-US" dirty="0" err="1"/>
              <a:t>Mockist</a:t>
            </a:r>
            <a:endParaRPr lang="en-US" dirty="0"/>
          </a:p>
          <a:p>
            <a:pPr lvl="1"/>
            <a:r>
              <a:rPr lang="en-US" dirty="0"/>
              <a:t>Behavior-based (did everything get called properly?)</a:t>
            </a:r>
          </a:p>
          <a:p>
            <a:pPr lvl="1"/>
            <a:r>
              <a:rPr lang="en-US" dirty="0"/>
              <a:t>Sometimes called the London school</a:t>
            </a:r>
          </a:p>
          <a:p>
            <a:r>
              <a:rPr lang="en-US" dirty="0"/>
              <a:t>Which is best?  Horses for courses.</a:t>
            </a:r>
          </a:p>
          <a:p>
            <a:r>
              <a:rPr lang="en-US" dirty="0"/>
              <a:t>References:</a:t>
            </a:r>
          </a:p>
          <a:p>
            <a:pPr lvl="1"/>
            <a:r>
              <a:rPr lang="en-US" dirty="0">
                <a:hlinkClick r:id=""/>
              </a:rPr>
              <a:t>http://dreat.info/2017/03/12/chicago-vs-london-tdd/</a:t>
            </a:r>
          </a:p>
          <a:p>
            <a:pPr lvl="1"/>
            <a:r>
              <a:rPr lang="en-US" dirty="0">
                <a:hlinkClick r:id=""/>
              </a:rPr>
              <a:t>https://softwareengineering.stackexchange.com/questions/123627/what-are-the-london-and-chicago-schools-of-tdd</a:t>
            </a:r>
            <a:endParaRPr lang="en-US" dirty="0"/>
          </a:p>
          <a:p>
            <a:pPr lvl="1"/>
            <a:r>
              <a:rPr lang="en-US" dirty="0">
                <a:hlinkClick r:id="rId2"/>
              </a:rPr>
              <a:t>https://martinfowler.com/articles/mocksArentStubs.html</a:t>
            </a:r>
            <a:r>
              <a:rPr lang="en-US" dirty="0"/>
              <a:t> </a:t>
            </a:r>
          </a:p>
          <a:p>
            <a:pPr lvl="1"/>
            <a:r>
              <a:rPr lang="en-US" dirty="0">
                <a:hlinkClick r:id="rId3"/>
              </a:rPr>
              <a:t>https://8thlight.com/blog/georgina-mcfadyen/2016/06/27/inside-out-tdd-vs-outside-in.html</a:t>
            </a:r>
            <a:r>
              <a:rPr lang="en-US" dirty="0"/>
              <a:t> </a:t>
            </a:r>
          </a:p>
          <a:p>
            <a:pPr lvl="1"/>
            <a:endParaRPr lang="en-US" dirty="0"/>
          </a:p>
        </p:txBody>
      </p:sp>
    </p:spTree>
    <p:extLst>
      <p:ext uri="{BB962C8B-B14F-4D97-AF65-F5344CB8AC3E}">
        <p14:creationId xmlns:p14="http://schemas.microsoft.com/office/powerpoint/2010/main" val="3404550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fade">
                                      <p:cBhvr>
                                        <p:cTn id="50" dur="500"/>
                                        <p:tgtEl>
                                          <p:spTgt spid="3">
                                            <p:txEl>
                                              <p:pRg st="11" end="11"/>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animEffect transition="in" filter="fade">
                                      <p:cBhvr>
                                        <p:cTn id="53" dur="500"/>
                                        <p:tgtEl>
                                          <p:spTgt spid="3">
                                            <p:txEl>
                                              <p:pRg st="12" end="12"/>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
                                            <p:txEl>
                                              <p:pRg st="13" end="13"/>
                                            </p:txEl>
                                          </p:spTgt>
                                        </p:tgtEl>
                                        <p:attrNameLst>
                                          <p:attrName>style.visibility</p:attrName>
                                        </p:attrNameLst>
                                      </p:cBhvr>
                                      <p:to>
                                        <p:strVal val="visible"/>
                                      </p:to>
                                    </p:set>
                                    <p:animEffect transition="in" filter="fade">
                                      <p:cBhvr>
                                        <p:cTn id="56"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22075-3260-46C2-9F31-8CADFF536B70}"/>
              </a:ext>
            </a:extLst>
          </p:cNvPr>
          <p:cNvSpPr>
            <a:spLocks noGrp="1"/>
          </p:cNvSpPr>
          <p:nvPr>
            <p:ph type="title"/>
          </p:nvPr>
        </p:nvSpPr>
        <p:spPr/>
        <p:txBody>
          <a:bodyPr/>
          <a:lstStyle/>
          <a:p>
            <a:r>
              <a:rPr lang="en-US" dirty="0"/>
              <a:t>Bonus: Fluent Assertions</a:t>
            </a:r>
          </a:p>
        </p:txBody>
      </p:sp>
      <p:sp>
        <p:nvSpPr>
          <p:cNvPr id="3" name="Content Placeholder 2">
            <a:extLst>
              <a:ext uri="{FF2B5EF4-FFF2-40B4-BE49-F238E27FC236}">
                <a16:creationId xmlns:a16="http://schemas.microsoft.com/office/drawing/2014/main" id="{0AC00571-97F0-48AD-B5CA-28190CCA6DF4}"/>
              </a:ext>
            </a:extLst>
          </p:cNvPr>
          <p:cNvSpPr>
            <a:spLocks noGrp="1"/>
          </p:cNvSpPr>
          <p:nvPr>
            <p:ph idx="1"/>
          </p:nvPr>
        </p:nvSpPr>
        <p:spPr/>
        <p:txBody>
          <a:bodyPr/>
          <a:lstStyle/>
          <a:p>
            <a:r>
              <a:rPr lang="en-US" dirty="0"/>
              <a:t>Instead of this: 	</a:t>
            </a:r>
            <a:r>
              <a:rPr lang="en-US" sz="2400" dirty="0" err="1">
                <a:solidFill>
                  <a:srgbClr val="000000"/>
                </a:solidFill>
                <a:latin typeface="Consolas" panose="020B0609020204030204" pitchFamily="49" charset="0"/>
              </a:rPr>
              <a:t>Assert.AreEqual</a:t>
            </a:r>
            <a:r>
              <a:rPr lang="en-US" sz="2400" dirty="0">
                <a:solidFill>
                  <a:srgbClr val="000000"/>
                </a:solidFill>
                <a:latin typeface="Consolas" panose="020B0609020204030204" pitchFamily="49" charset="0"/>
              </a:rPr>
              <a:t>(0, </a:t>
            </a:r>
            <a:r>
              <a:rPr lang="en-US" sz="2400" dirty="0" err="1">
                <a:solidFill>
                  <a:srgbClr val="000000"/>
                </a:solidFill>
                <a:latin typeface="Consolas" panose="020B0609020204030204" pitchFamily="49" charset="0"/>
              </a:rPr>
              <a:t>result.Count</a:t>
            </a:r>
            <a:r>
              <a:rPr lang="en-US" sz="2400" dirty="0">
                <a:solidFill>
                  <a:srgbClr val="000000"/>
                </a:solidFill>
                <a:latin typeface="Consolas" panose="020B0609020204030204" pitchFamily="49" charset="0"/>
              </a:rPr>
              <a:t>);</a:t>
            </a:r>
          </a:p>
          <a:p>
            <a:r>
              <a:rPr lang="en-US" dirty="0"/>
              <a:t>…use this:		</a:t>
            </a:r>
            <a:r>
              <a:rPr lang="en-US" sz="2400" dirty="0" err="1">
                <a:solidFill>
                  <a:srgbClr val="000000"/>
                </a:solidFill>
                <a:latin typeface="Consolas" panose="020B0609020204030204" pitchFamily="49" charset="0"/>
              </a:rPr>
              <a:t>result.Count.Should</a:t>
            </a:r>
            <a:r>
              <a:rPr lang="en-US" sz="2400" dirty="0">
                <a:solidFill>
                  <a:srgbClr val="000000"/>
                </a:solidFill>
                <a:latin typeface="Consolas" panose="020B0609020204030204" pitchFamily="49" charset="0"/>
              </a:rPr>
              <a:t>().Be(0);</a:t>
            </a:r>
          </a:p>
          <a:p>
            <a:endParaRPr lang="en-US" sz="2400" dirty="0">
              <a:solidFill>
                <a:srgbClr val="000000"/>
              </a:solidFill>
              <a:latin typeface="Consolas" panose="020B0609020204030204" pitchFamily="49" charset="0"/>
            </a:endParaRPr>
          </a:p>
          <a:p>
            <a:r>
              <a:rPr lang="en-US" dirty="0"/>
              <a:t>Using NuGet, add </a:t>
            </a:r>
            <a:r>
              <a:rPr lang="en-US" i="1" dirty="0"/>
              <a:t>Fluent Assertions </a:t>
            </a:r>
            <a:r>
              <a:rPr lang="en-US" dirty="0"/>
              <a:t>to your test project</a:t>
            </a:r>
          </a:p>
          <a:p>
            <a:r>
              <a:rPr lang="en-US" dirty="0"/>
              <a:t>There may be other cruft you have to add (e.g., System.XML).  You’ll be able to figure it out.</a:t>
            </a:r>
          </a:p>
        </p:txBody>
      </p:sp>
    </p:spTree>
    <p:extLst>
      <p:ext uri="{BB962C8B-B14F-4D97-AF65-F5344CB8AC3E}">
        <p14:creationId xmlns:p14="http://schemas.microsoft.com/office/powerpoint/2010/main" val="85362903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44555-F0E3-401F-8398-1FFE1BB851ED}"/>
              </a:ext>
            </a:extLst>
          </p:cNvPr>
          <p:cNvSpPr>
            <a:spLocks noGrp="1"/>
          </p:cNvSpPr>
          <p:nvPr>
            <p:ph type="title"/>
          </p:nvPr>
        </p:nvSpPr>
        <p:spPr/>
        <p:txBody>
          <a:bodyPr/>
          <a:lstStyle/>
          <a:p>
            <a:r>
              <a:rPr lang="en-US" dirty="0"/>
              <a:t>Tools beyond the Unit Test (Per ISTQB)</a:t>
            </a:r>
          </a:p>
        </p:txBody>
      </p:sp>
      <p:sp>
        <p:nvSpPr>
          <p:cNvPr id="3" name="Content Placeholder 2">
            <a:extLst>
              <a:ext uri="{FF2B5EF4-FFF2-40B4-BE49-F238E27FC236}">
                <a16:creationId xmlns:a16="http://schemas.microsoft.com/office/drawing/2014/main" id="{698AD886-37F2-48A8-9ED4-E51F7AE544A2}"/>
              </a:ext>
            </a:extLst>
          </p:cNvPr>
          <p:cNvSpPr>
            <a:spLocks noGrp="1"/>
          </p:cNvSpPr>
          <p:nvPr>
            <p:ph sz="half" idx="1"/>
          </p:nvPr>
        </p:nvSpPr>
        <p:spPr/>
        <p:txBody>
          <a:bodyPr>
            <a:normAutofit fontScale="92500" lnSpcReduction="20000"/>
          </a:bodyPr>
          <a:lstStyle/>
          <a:p>
            <a:r>
              <a:rPr lang="en-US" dirty="0"/>
              <a:t>Tool Support for management of testing and tests</a:t>
            </a:r>
          </a:p>
          <a:p>
            <a:pPr lvl="1"/>
            <a:r>
              <a:rPr lang="en-US" dirty="0"/>
              <a:t>Test management tools</a:t>
            </a:r>
          </a:p>
          <a:p>
            <a:pPr lvl="1"/>
            <a:r>
              <a:rPr lang="en-US" dirty="0"/>
              <a:t>Requirements management tools</a:t>
            </a:r>
          </a:p>
          <a:p>
            <a:pPr lvl="1"/>
            <a:r>
              <a:rPr lang="en-US" dirty="0"/>
              <a:t>Incident management tools</a:t>
            </a:r>
          </a:p>
          <a:p>
            <a:pPr lvl="1"/>
            <a:r>
              <a:rPr lang="en-US" dirty="0"/>
              <a:t>Configuration management tools</a:t>
            </a:r>
          </a:p>
          <a:p>
            <a:r>
              <a:rPr lang="en-US" dirty="0"/>
              <a:t>Tool support for static testing</a:t>
            </a:r>
          </a:p>
          <a:p>
            <a:pPr lvl="1"/>
            <a:r>
              <a:rPr lang="en-US" dirty="0"/>
              <a:t>Review process support tools</a:t>
            </a:r>
          </a:p>
          <a:p>
            <a:pPr lvl="1"/>
            <a:r>
              <a:rPr lang="en-US" dirty="0"/>
              <a:t>Static analysis tools (D)</a:t>
            </a:r>
          </a:p>
          <a:p>
            <a:pPr lvl="1"/>
            <a:r>
              <a:rPr lang="en-US" dirty="0"/>
              <a:t>Modeling tools (D)</a:t>
            </a:r>
          </a:p>
          <a:p>
            <a:r>
              <a:rPr lang="en-US" dirty="0"/>
              <a:t>Tool support for test specification</a:t>
            </a:r>
          </a:p>
          <a:p>
            <a:pPr lvl="1"/>
            <a:r>
              <a:rPr lang="en-US" dirty="0"/>
              <a:t>Test design tools</a:t>
            </a:r>
          </a:p>
          <a:p>
            <a:pPr lvl="1"/>
            <a:r>
              <a:rPr lang="en-US" dirty="0"/>
              <a:t>Test data preparation tools</a:t>
            </a:r>
          </a:p>
        </p:txBody>
      </p:sp>
      <p:sp>
        <p:nvSpPr>
          <p:cNvPr id="4" name="Content Placeholder 3">
            <a:extLst>
              <a:ext uri="{FF2B5EF4-FFF2-40B4-BE49-F238E27FC236}">
                <a16:creationId xmlns:a16="http://schemas.microsoft.com/office/drawing/2014/main" id="{2DAA87D1-F372-406C-A9D8-ED7185722B23}"/>
              </a:ext>
            </a:extLst>
          </p:cNvPr>
          <p:cNvSpPr>
            <a:spLocks noGrp="1"/>
          </p:cNvSpPr>
          <p:nvPr>
            <p:ph sz="half" idx="2"/>
          </p:nvPr>
        </p:nvSpPr>
        <p:spPr/>
        <p:txBody>
          <a:bodyPr>
            <a:normAutofit fontScale="92500" lnSpcReduction="20000"/>
          </a:bodyPr>
          <a:lstStyle/>
          <a:p>
            <a:r>
              <a:rPr lang="en-US" dirty="0"/>
              <a:t>Tool support for test execution and logging</a:t>
            </a:r>
          </a:p>
          <a:p>
            <a:pPr lvl="1"/>
            <a:r>
              <a:rPr lang="en-US" dirty="0"/>
              <a:t>Test execution tools</a:t>
            </a:r>
          </a:p>
          <a:p>
            <a:pPr lvl="1"/>
            <a:r>
              <a:rPr lang="en-US" dirty="0"/>
              <a:t>Test harness/Unit test framework tools (D)</a:t>
            </a:r>
          </a:p>
          <a:p>
            <a:pPr lvl="1"/>
            <a:r>
              <a:rPr lang="en-US" dirty="0"/>
              <a:t>Test comparators</a:t>
            </a:r>
          </a:p>
          <a:p>
            <a:pPr lvl="1"/>
            <a:r>
              <a:rPr lang="en-US" dirty="0"/>
              <a:t>Coverage measurement tools (D)</a:t>
            </a:r>
          </a:p>
          <a:p>
            <a:pPr lvl="1"/>
            <a:r>
              <a:rPr lang="en-US" dirty="0"/>
              <a:t>Security tools</a:t>
            </a:r>
          </a:p>
          <a:p>
            <a:r>
              <a:rPr lang="en-US" dirty="0"/>
              <a:t>Tool support for performance and monitoring</a:t>
            </a:r>
          </a:p>
          <a:p>
            <a:pPr lvl="1"/>
            <a:r>
              <a:rPr lang="en-US" dirty="0"/>
              <a:t>Dynamic analysis tools (D)</a:t>
            </a:r>
          </a:p>
          <a:p>
            <a:pPr lvl="1"/>
            <a:r>
              <a:rPr lang="en-US" dirty="0"/>
              <a:t>Performance testing, load testing and stress-testing tools.</a:t>
            </a:r>
          </a:p>
        </p:txBody>
      </p:sp>
      <p:sp>
        <p:nvSpPr>
          <p:cNvPr id="5" name="Speech Bubble: Rectangle 4">
            <a:extLst>
              <a:ext uri="{FF2B5EF4-FFF2-40B4-BE49-F238E27FC236}">
                <a16:creationId xmlns:a16="http://schemas.microsoft.com/office/drawing/2014/main" id="{3E479821-D195-4BAC-BD90-EE5EA8BD2528}"/>
              </a:ext>
            </a:extLst>
          </p:cNvPr>
          <p:cNvSpPr/>
          <p:nvPr/>
        </p:nvSpPr>
        <p:spPr>
          <a:xfrm>
            <a:off x="5086242" y="3489359"/>
            <a:ext cx="1957589" cy="1023870"/>
          </a:xfrm>
          <a:prstGeom prst="wedgeRectCallout">
            <a:avLst>
              <a:gd name="adj1" fmla="val 129423"/>
              <a:gd name="adj2" fmla="val -966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You Are Here</a:t>
            </a:r>
          </a:p>
        </p:txBody>
      </p:sp>
      <p:sp>
        <p:nvSpPr>
          <p:cNvPr id="6" name="TextBox 5">
            <a:extLst>
              <a:ext uri="{FF2B5EF4-FFF2-40B4-BE49-F238E27FC236}">
                <a16:creationId xmlns:a16="http://schemas.microsoft.com/office/drawing/2014/main" id="{415AA8F0-3B0F-4BD0-B9B0-EDA6F5EB7830}"/>
              </a:ext>
            </a:extLst>
          </p:cNvPr>
          <p:cNvSpPr txBox="1"/>
          <p:nvPr/>
        </p:nvSpPr>
        <p:spPr>
          <a:xfrm>
            <a:off x="3503054" y="6308209"/>
            <a:ext cx="5123967" cy="369332"/>
          </a:xfrm>
          <a:prstGeom prst="rect">
            <a:avLst/>
          </a:prstGeom>
          <a:noFill/>
        </p:spPr>
        <p:txBody>
          <a:bodyPr wrap="none" rtlCol="0">
            <a:spAutoFit/>
          </a:bodyPr>
          <a:lstStyle/>
          <a:p>
            <a:r>
              <a:rPr lang="en-US" b="1" dirty="0"/>
              <a:t>(D) </a:t>
            </a:r>
            <a:r>
              <a:rPr lang="en-US" dirty="0"/>
              <a:t>Indicates that a tool is used mostly by developers</a:t>
            </a:r>
          </a:p>
        </p:txBody>
      </p:sp>
    </p:spTree>
    <p:extLst>
      <p:ext uri="{BB962C8B-B14F-4D97-AF65-F5344CB8AC3E}">
        <p14:creationId xmlns:p14="http://schemas.microsoft.com/office/powerpoint/2010/main" val="283584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E09E1-78D7-46B0-925C-64C442B03493}"/>
              </a:ext>
            </a:extLst>
          </p:cNvPr>
          <p:cNvSpPr>
            <a:spLocks noGrp="1"/>
          </p:cNvSpPr>
          <p:nvPr>
            <p:ph type="title"/>
          </p:nvPr>
        </p:nvSpPr>
        <p:spPr/>
        <p:txBody>
          <a:bodyPr/>
          <a:lstStyle/>
          <a:p>
            <a:r>
              <a:rPr lang="en-US" dirty="0"/>
              <a:t>To tool or not to tool?</a:t>
            </a:r>
          </a:p>
        </p:txBody>
      </p:sp>
      <p:sp>
        <p:nvSpPr>
          <p:cNvPr id="4" name="Text Placeholder 3">
            <a:extLst>
              <a:ext uri="{FF2B5EF4-FFF2-40B4-BE49-F238E27FC236}">
                <a16:creationId xmlns:a16="http://schemas.microsoft.com/office/drawing/2014/main" id="{8853E2C5-4CF8-4444-8F08-585C08FD6B38}"/>
              </a:ext>
            </a:extLst>
          </p:cNvPr>
          <p:cNvSpPr>
            <a:spLocks noGrp="1"/>
          </p:cNvSpPr>
          <p:nvPr>
            <p:ph type="body" idx="1"/>
          </p:nvPr>
        </p:nvSpPr>
        <p:spPr>
          <a:xfrm>
            <a:off x="839788" y="1359197"/>
            <a:ext cx="5157787" cy="823912"/>
          </a:xfrm>
        </p:spPr>
        <p:txBody>
          <a:bodyPr/>
          <a:lstStyle/>
          <a:p>
            <a:r>
              <a:rPr lang="en-US" dirty="0"/>
              <a:t>Benefits		</a:t>
            </a:r>
          </a:p>
        </p:txBody>
      </p:sp>
      <p:sp>
        <p:nvSpPr>
          <p:cNvPr id="3" name="Content Placeholder 2">
            <a:extLst>
              <a:ext uri="{FF2B5EF4-FFF2-40B4-BE49-F238E27FC236}">
                <a16:creationId xmlns:a16="http://schemas.microsoft.com/office/drawing/2014/main" id="{A06F6034-FD8A-4AA6-8678-8F6559E613A0}"/>
              </a:ext>
            </a:extLst>
          </p:cNvPr>
          <p:cNvSpPr>
            <a:spLocks noGrp="1"/>
          </p:cNvSpPr>
          <p:nvPr>
            <p:ph sz="half" idx="2"/>
          </p:nvPr>
        </p:nvSpPr>
        <p:spPr>
          <a:xfrm>
            <a:off x="839788" y="2183109"/>
            <a:ext cx="5157787" cy="3684588"/>
          </a:xfrm>
        </p:spPr>
        <p:txBody>
          <a:bodyPr>
            <a:normAutofit/>
          </a:bodyPr>
          <a:lstStyle/>
          <a:p>
            <a:r>
              <a:rPr lang="en-US" dirty="0"/>
              <a:t>Reduction of repetitive work</a:t>
            </a:r>
          </a:p>
          <a:p>
            <a:r>
              <a:rPr lang="en-US" dirty="0"/>
              <a:t>Greater consistency and repeatability</a:t>
            </a:r>
          </a:p>
          <a:p>
            <a:r>
              <a:rPr lang="en-US" dirty="0"/>
              <a:t>Objective assessment</a:t>
            </a:r>
          </a:p>
          <a:p>
            <a:r>
              <a:rPr lang="en-US" dirty="0"/>
              <a:t>Ease of access to information about tests or testing.</a:t>
            </a:r>
          </a:p>
        </p:txBody>
      </p:sp>
      <p:sp>
        <p:nvSpPr>
          <p:cNvPr id="5" name="Text Placeholder 4">
            <a:extLst>
              <a:ext uri="{FF2B5EF4-FFF2-40B4-BE49-F238E27FC236}">
                <a16:creationId xmlns:a16="http://schemas.microsoft.com/office/drawing/2014/main" id="{F0B055E9-A56E-4681-9623-9E3BEA9578BE}"/>
              </a:ext>
            </a:extLst>
          </p:cNvPr>
          <p:cNvSpPr>
            <a:spLocks noGrp="1"/>
          </p:cNvSpPr>
          <p:nvPr>
            <p:ph type="body" sz="quarter" idx="3"/>
          </p:nvPr>
        </p:nvSpPr>
        <p:spPr>
          <a:xfrm>
            <a:off x="6172200" y="1359197"/>
            <a:ext cx="5183188" cy="823912"/>
          </a:xfrm>
        </p:spPr>
        <p:txBody>
          <a:bodyPr/>
          <a:lstStyle/>
          <a:p>
            <a:r>
              <a:rPr lang="en-US" dirty="0"/>
              <a:t>Risks</a:t>
            </a:r>
          </a:p>
        </p:txBody>
      </p:sp>
      <p:sp>
        <p:nvSpPr>
          <p:cNvPr id="6" name="Content Placeholder 5">
            <a:extLst>
              <a:ext uri="{FF2B5EF4-FFF2-40B4-BE49-F238E27FC236}">
                <a16:creationId xmlns:a16="http://schemas.microsoft.com/office/drawing/2014/main" id="{7CBD1D75-1BFA-4806-A859-59DEAFFCC750}"/>
              </a:ext>
            </a:extLst>
          </p:cNvPr>
          <p:cNvSpPr>
            <a:spLocks noGrp="1"/>
          </p:cNvSpPr>
          <p:nvPr>
            <p:ph sz="quarter" idx="4"/>
          </p:nvPr>
        </p:nvSpPr>
        <p:spPr>
          <a:xfrm>
            <a:off x="6172200" y="2183109"/>
            <a:ext cx="5183188" cy="3684588"/>
          </a:xfrm>
        </p:spPr>
        <p:txBody>
          <a:bodyPr>
            <a:normAutofit/>
          </a:bodyPr>
          <a:lstStyle/>
          <a:p>
            <a:r>
              <a:rPr lang="en-US" dirty="0"/>
              <a:t>Unrealistic expectations</a:t>
            </a:r>
          </a:p>
          <a:p>
            <a:r>
              <a:rPr lang="en-US" dirty="0"/>
              <a:t>Underestimating effort </a:t>
            </a:r>
          </a:p>
          <a:p>
            <a:r>
              <a:rPr lang="en-US" dirty="0"/>
              <a:t>Over-reliance on tools</a:t>
            </a:r>
          </a:p>
          <a:p>
            <a:r>
              <a:rPr lang="en-US" dirty="0"/>
              <a:t>Failure to manage interoperability between tools</a:t>
            </a:r>
          </a:p>
        </p:txBody>
      </p:sp>
    </p:spTree>
    <p:extLst>
      <p:ext uri="{BB962C8B-B14F-4D97-AF65-F5344CB8AC3E}">
        <p14:creationId xmlns:p14="http://schemas.microsoft.com/office/powerpoint/2010/main" val="32734700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3" name="Rectangle 2"/>
          <p:cNvSpPr>
            <a:spLocks noGrp="1" noChangeArrowheads="1"/>
          </p:cNvSpPr>
          <p:nvPr>
            <p:ph type="title"/>
          </p:nvPr>
        </p:nvSpPr>
        <p:spPr/>
        <p:txBody>
          <a:bodyPr/>
          <a:lstStyle/>
          <a:p>
            <a:r>
              <a:rPr lang="en-US"/>
              <a:t>Level 4 Thinking</a:t>
            </a:r>
          </a:p>
        </p:txBody>
      </p:sp>
      <p:sp>
        <p:nvSpPr>
          <p:cNvPr id="83974" name="Rectangle 3"/>
          <p:cNvSpPr>
            <a:spLocks noGrp="1" noChangeArrowheads="1"/>
          </p:cNvSpPr>
          <p:nvPr>
            <p:ph idx="1"/>
          </p:nvPr>
        </p:nvSpPr>
        <p:spPr>
          <a:xfrm>
            <a:off x="838200" y="1488571"/>
            <a:ext cx="10515600" cy="4351338"/>
          </a:xfrm>
        </p:spPr>
        <p:txBody>
          <a:bodyPr/>
          <a:lstStyle/>
          <a:p>
            <a:pPr algn="ctr">
              <a:buFont typeface="Monotype Sorts" charset="2"/>
              <a:buNone/>
            </a:pPr>
            <a:r>
              <a:rPr lang="en-US" sz="3600" dirty="0"/>
              <a:t>A mental discipline that increases quality</a:t>
            </a:r>
          </a:p>
          <a:p>
            <a:endParaRPr lang="en-US" dirty="0"/>
          </a:p>
          <a:p>
            <a:r>
              <a:rPr lang="en-US" dirty="0"/>
              <a:t>Testing is only one way to increase quality</a:t>
            </a:r>
            <a:endParaRPr lang="en-US" b="0" dirty="0"/>
          </a:p>
          <a:p>
            <a:r>
              <a:rPr lang="en-US" dirty="0"/>
              <a:t>Test engineers can become technical leaders of the project</a:t>
            </a:r>
            <a:endParaRPr lang="en-US" b="0" dirty="0"/>
          </a:p>
          <a:p>
            <a:r>
              <a:rPr lang="en-US" dirty="0"/>
              <a:t>Primary responsibility to measure and improve software quality</a:t>
            </a:r>
          </a:p>
          <a:p>
            <a:r>
              <a:rPr lang="en-US" dirty="0"/>
              <a:t>Testers’ expertise should help developers</a:t>
            </a:r>
          </a:p>
        </p:txBody>
      </p:sp>
      <p:sp>
        <p:nvSpPr>
          <p:cNvPr id="83970"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Introduction to Software Testing, Edition 2  (Ch 1)</a:t>
            </a:r>
          </a:p>
        </p:txBody>
      </p:sp>
      <p:sp>
        <p:nvSpPr>
          <p:cNvPr id="83971"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 Ammann &amp; Offutt</a:t>
            </a:r>
          </a:p>
        </p:txBody>
      </p:sp>
      <p:sp>
        <p:nvSpPr>
          <p:cNvPr id="8397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fld id="{1ED62863-B5C3-44B5-996B-F1A5E441401E}" type="slidenum">
              <a:rPr lang="en-US" sz="900" b="0">
                <a:solidFill>
                  <a:schemeClr val="tx1"/>
                </a:solidFill>
              </a:rPr>
              <a:pPr/>
              <a:t>21</a:t>
            </a:fld>
            <a:endParaRPr lang="en-US" sz="900" b="0">
              <a:solidFill>
                <a:schemeClr val="tx1"/>
              </a:solidFill>
            </a:endParaRPr>
          </a:p>
        </p:txBody>
      </p:sp>
      <p:sp>
        <p:nvSpPr>
          <p:cNvPr id="198660" name="Text Box 4"/>
          <p:cNvSpPr txBox="1">
            <a:spLocks noChangeArrowheads="1"/>
          </p:cNvSpPr>
          <p:nvPr/>
        </p:nvSpPr>
        <p:spPr bwMode="auto">
          <a:xfrm>
            <a:off x="1472453" y="5217984"/>
            <a:ext cx="9247094" cy="586764"/>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3200" b="0">
                <a:solidFill>
                  <a:srgbClr val="FFFF00"/>
                </a:solidFill>
                <a:effectLst>
                  <a:outerShdw blurRad="38100" dist="38100" dir="2700000" algn="tl">
                    <a:srgbClr val="000000">
                      <a:alpha val="43137"/>
                    </a:srgbClr>
                  </a:outerShdw>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This is the way “traditional” engineering works</a:t>
            </a:r>
          </a:p>
        </p:txBody>
      </p:sp>
    </p:spTree>
    <p:extLst>
      <p:ext uri="{BB962C8B-B14F-4D97-AF65-F5344CB8AC3E}">
        <p14:creationId xmlns:p14="http://schemas.microsoft.com/office/powerpoint/2010/main" val="22093304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8660"/>
                                        </p:tgtEl>
                                        <p:attrNameLst>
                                          <p:attrName>style.visibility</p:attrName>
                                        </p:attrNameLst>
                                      </p:cBhvr>
                                      <p:to>
                                        <p:strVal val="visible"/>
                                      </p:to>
                                    </p:set>
                                    <p:animEffect transition="in" filter="dissolve">
                                      <p:cBhvr>
                                        <p:cTn id="7" dur="1000"/>
                                        <p:tgtEl>
                                          <p:spTgt spid="1986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60" grpId="0" animBg="1"/>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ctr">
            <a:normAutofit/>
          </a:bodyPr>
          <a:lstStyle/>
          <a:p>
            <a:r>
              <a:rPr lang="en-US" b="1" dirty="0"/>
              <a:t>ISIT 324</a:t>
            </a:r>
            <a:br>
              <a:rPr lang="en-US" b="1" dirty="0"/>
            </a:br>
            <a:r>
              <a:rPr lang="en-US" dirty="0"/>
              <a:t>Software Testing</a:t>
            </a:r>
          </a:p>
        </p:txBody>
      </p:sp>
      <p:sp>
        <p:nvSpPr>
          <p:cNvPr id="3" name="Subtitle 2"/>
          <p:cNvSpPr>
            <a:spLocks noGrp="1"/>
          </p:cNvSpPr>
          <p:nvPr>
            <p:ph type="subTitle" idx="1"/>
          </p:nvPr>
        </p:nvSpPr>
        <p:spPr/>
        <p:txBody>
          <a:bodyPr/>
          <a:lstStyle/>
          <a:p>
            <a:r>
              <a:rPr lang="en-US" dirty="0"/>
              <a:t>2019.02.26</a:t>
            </a:r>
          </a:p>
          <a:p>
            <a:r>
              <a:rPr lang="en-US" dirty="0"/>
              <a:t>Test Design Techniques</a:t>
            </a:r>
          </a:p>
        </p:txBody>
      </p:sp>
    </p:spTree>
    <p:extLst>
      <p:ext uri="{BB962C8B-B14F-4D97-AF65-F5344CB8AC3E}">
        <p14:creationId xmlns:p14="http://schemas.microsoft.com/office/powerpoint/2010/main" val="162052498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DD8E8-0FA3-44B1-86D3-C18E3E43198E}"/>
              </a:ext>
            </a:extLst>
          </p:cNvPr>
          <p:cNvSpPr>
            <a:spLocks noGrp="1"/>
          </p:cNvSpPr>
          <p:nvPr>
            <p:ph type="title"/>
          </p:nvPr>
        </p:nvSpPr>
        <p:spPr/>
        <p:txBody>
          <a:bodyPr/>
          <a:lstStyle/>
          <a:p>
            <a:r>
              <a:rPr lang="en-US" dirty="0"/>
              <a:t>First things first…</a:t>
            </a:r>
          </a:p>
        </p:txBody>
      </p:sp>
      <p:sp>
        <p:nvSpPr>
          <p:cNvPr id="3" name="Content Placeholder 2">
            <a:extLst>
              <a:ext uri="{FF2B5EF4-FFF2-40B4-BE49-F238E27FC236}">
                <a16:creationId xmlns:a16="http://schemas.microsoft.com/office/drawing/2014/main" id="{461C8C71-1F41-4EE3-997B-97B1EA22AB1B}"/>
              </a:ext>
            </a:extLst>
          </p:cNvPr>
          <p:cNvSpPr>
            <a:spLocks noGrp="1"/>
          </p:cNvSpPr>
          <p:nvPr>
            <p:ph idx="1"/>
          </p:nvPr>
        </p:nvSpPr>
        <p:spPr/>
        <p:txBody>
          <a:bodyPr>
            <a:normAutofit/>
          </a:bodyPr>
          <a:lstStyle/>
          <a:p>
            <a:r>
              <a:rPr lang="en-US" dirty="0" err="1"/>
              <a:t>Mea</a:t>
            </a:r>
            <a:r>
              <a:rPr lang="en-US" dirty="0"/>
              <a:t> culpa: Stubs homework grading is late.  Expect it by EOD Friday.</a:t>
            </a:r>
          </a:p>
          <a:p>
            <a:r>
              <a:rPr lang="en-US" dirty="0" err="1"/>
              <a:t>Mea</a:t>
            </a:r>
            <a:r>
              <a:rPr lang="en-US" dirty="0"/>
              <a:t> culpa part deux: No delegate mini-lecture yet.</a:t>
            </a:r>
          </a:p>
          <a:p>
            <a:r>
              <a:rPr lang="en-US" dirty="0"/>
              <a:t>A concern: we’re running a little short on time.  The Selenium ride-along is at risk.</a:t>
            </a:r>
          </a:p>
          <a:p>
            <a:pPr marL="0" indent="0">
              <a:buNone/>
            </a:pPr>
            <a:endParaRPr lang="en-US" dirty="0"/>
          </a:p>
          <a:p>
            <a:endParaRPr lang="en-US" b="1" dirty="0"/>
          </a:p>
          <a:p>
            <a:pPr lvl="1"/>
            <a:endParaRPr lang="en-US" dirty="0"/>
          </a:p>
        </p:txBody>
      </p:sp>
    </p:spTree>
    <p:extLst>
      <p:ext uri="{BB962C8B-B14F-4D97-AF65-F5344CB8AC3E}">
        <p14:creationId xmlns:p14="http://schemas.microsoft.com/office/powerpoint/2010/main" val="144335097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 the Docket  </a:t>
            </a:r>
          </a:p>
        </p:txBody>
      </p:sp>
      <p:sp>
        <p:nvSpPr>
          <p:cNvPr id="3" name="Content Placeholder 2"/>
          <p:cNvSpPr>
            <a:spLocks noGrp="1"/>
          </p:cNvSpPr>
          <p:nvPr>
            <p:ph idx="1"/>
          </p:nvPr>
        </p:nvSpPr>
        <p:spPr>
          <a:xfrm>
            <a:off x="838200" y="1825625"/>
            <a:ext cx="10515600" cy="4903586"/>
          </a:xfrm>
        </p:spPr>
        <p:txBody>
          <a:bodyPr>
            <a:normAutofit/>
          </a:bodyPr>
          <a:lstStyle/>
          <a:p>
            <a:r>
              <a:rPr lang="en-US" sz="3200" dirty="0"/>
              <a:t>Final exam date survey</a:t>
            </a:r>
          </a:p>
          <a:p>
            <a:r>
              <a:rPr lang="en-US" sz="3200" dirty="0"/>
              <a:t>Homework 6 overview</a:t>
            </a:r>
          </a:p>
          <a:p>
            <a:r>
              <a:rPr lang="en-US" sz="3200" dirty="0"/>
              <a:t>Lecture:</a:t>
            </a:r>
          </a:p>
          <a:p>
            <a:pPr lvl="1"/>
            <a:r>
              <a:rPr lang="en-US" dirty="0"/>
              <a:t>Intro to Test Design</a:t>
            </a:r>
          </a:p>
          <a:p>
            <a:pPr lvl="1"/>
            <a:r>
              <a:rPr lang="en-US" dirty="0"/>
              <a:t>Static testing techniques</a:t>
            </a:r>
          </a:p>
          <a:p>
            <a:pPr lvl="1"/>
            <a:r>
              <a:rPr lang="en-US" dirty="0"/>
              <a:t>Specification-based testing techniques</a:t>
            </a:r>
          </a:p>
          <a:p>
            <a:r>
              <a:rPr lang="en-US" sz="3200" dirty="0"/>
              <a:t>Group Discussion</a:t>
            </a:r>
          </a:p>
          <a:p>
            <a:endParaRPr lang="en-US" sz="3200" dirty="0"/>
          </a:p>
          <a:p>
            <a:endParaRPr lang="en-US" dirty="0"/>
          </a:p>
        </p:txBody>
      </p:sp>
    </p:spTree>
    <p:extLst>
      <p:ext uri="{BB962C8B-B14F-4D97-AF65-F5344CB8AC3E}">
        <p14:creationId xmlns:p14="http://schemas.microsoft.com/office/powerpoint/2010/main" val="421059379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E2C0D-314A-4576-8A1F-F696CD08B373}"/>
              </a:ext>
            </a:extLst>
          </p:cNvPr>
          <p:cNvSpPr>
            <a:spLocks noGrp="1"/>
          </p:cNvSpPr>
          <p:nvPr>
            <p:ph type="title"/>
          </p:nvPr>
        </p:nvSpPr>
        <p:spPr/>
        <p:txBody>
          <a:bodyPr/>
          <a:lstStyle/>
          <a:p>
            <a:r>
              <a:rPr lang="en-US" dirty="0"/>
              <a:t>Final Exam Date options</a:t>
            </a:r>
          </a:p>
        </p:txBody>
      </p:sp>
      <p:sp>
        <p:nvSpPr>
          <p:cNvPr id="3" name="Content Placeholder 2">
            <a:extLst>
              <a:ext uri="{FF2B5EF4-FFF2-40B4-BE49-F238E27FC236}">
                <a16:creationId xmlns:a16="http://schemas.microsoft.com/office/drawing/2014/main" id="{97628916-7E06-4E80-B501-096898568C41}"/>
              </a:ext>
            </a:extLst>
          </p:cNvPr>
          <p:cNvSpPr>
            <a:spLocks noGrp="1"/>
          </p:cNvSpPr>
          <p:nvPr>
            <p:ph idx="1"/>
          </p:nvPr>
        </p:nvSpPr>
        <p:spPr/>
        <p:txBody>
          <a:bodyPr/>
          <a:lstStyle/>
          <a:p>
            <a:r>
              <a:rPr lang="en-US" dirty="0"/>
              <a:t>Friday, 3/20, 1:30 – 3:20 </a:t>
            </a:r>
            <a:r>
              <a:rPr lang="en-US" b="1" dirty="0"/>
              <a:t>In the classroom </a:t>
            </a:r>
            <a:r>
              <a:rPr lang="en-US" dirty="0"/>
              <a:t>(as scheduled)	</a:t>
            </a:r>
          </a:p>
          <a:p>
            <a:pPr lvl="1"/>
            <a:r>
              <a:rPr lang="en-US" dirty="0"/>
              <a:t>You must take it in class (unless you have a valid excuse).  Duration: 110m.</a:t>
            </a:r>
          </a:p>
          <a:p>
            <a:pPr lvl="1"/>
            <a:r>
              <a:rPr lang="en-US" dirty="0"/>
              <a:t>There will be donuts.</a:t>
            </a:r>
          </a:p>
          <a:p>
            <a:r>
              <a:rPr lang="en-US" dirty="0"/>
              <a:t>Monday, 3/16 </a:t>
            </a:r>
            <a:r>
              <a:rPr lang="en-US" b="1" dirty="0"/>
              <a:t>Online</a:t>
            </a:r>
            <a:r>
              <a:rPr lang="en-US" dirty="0"/>
              <a:t> (last day of regular classes)</a:t>
            </a:r>
          </a:p>
          <a:p>
            <a:pPr lvl="1"/>
            <a:r>
              <a:rPr lang="en-US" dirty="0"/>
              <a:t>You can take it anytime between 12:00am and 11:59pm.  Duration: 120m.</a:t>
            </a:r>
          </a:p>
          <a:p>
            <a:r>
              <a:rPr lang="en-US" dirty="0"/>
              <a:t>Wednesday, 3/18 </a:t>
            </a:r>
            <a:r>
              <a:rPr lang="en-US" b="1" dirty="0"/>
              <a:t>Online</a:t>
            </a:r>
            <a:r>
              <a:rPr lang="en-US" dirty="0"/>
              <a:t> (first day of finals)	</a:t>
            </a:r>
          </a:p>
          <a:p>
            <a:pPr lvl="1"/>
            <a:r>
              <a:rPr lang="en-US" dirty="0"/>
              <a:t>You can take it anytime between 12:00am and 11:59pm.  Duration: 120m.</a:t>
            </a:r>
          </a:p>
          <a:p>
            <a:pPr lvl="1"/>
            <a:endParaRPr lang="en-US" dirty="0"/>
          </a:p>
        </p:txBody>
      </p:sp>
    </p:spTree>
    <p:extLst>
      <p:ext uri="{BB962C8B-B14F-4D97-AF65-F5344CB8AC3E}">
        <p14:creationId xmlns:p14="http://schemas.microsoft.com/office/powerpoint/2010/main" val="324990724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BFBAB8-AF42-43C2-84A7-4733C1F7219F}"/>
              </a:ext>
            </a:extLst>
          </p:cNvPr>
          <p:cNvSpPr>
            <a:spLocks noGrp="1"/>
          </p:cNvSpPr>
          <p:nvPr>
            <p:ph type="title"/>
          </p:nvPr>
        </p:nvSpPr>
        <p:spPr>
          <a:xfrm>
            <a:off x="838200" y="186267"/>
            <a:ext cx="10515600" cy="1325563"/>
          </a:xfrm>
        </p:spPr>
        <p:txBody>
          <a:bodyPr/>
          <a:lstStyle/>
          <a:p>
            <a:r>
              <a:rPr lang="en-US" dirty="0"/>
              <a:t>What’s different about HW6?</a:t>
            </a:r>
          </a:p>
        </p:txBody>
      </p:sp>
      <p:sp>
        <p:nvSpPr>
          <p:cNvPr id="5" name="Content Placeholder 4">
            <a:extLst>
              <a:ext uri="{FF2B5EF4-FFF2-40B4-BE49-F238E27FC236}">
                <a16:creationId xmlns:a16="http://schemas.microsoft.com/office/drawing/2014/main" id="{FBC4F2E6-D64B-4CAE-81D6-460A686EC521}"/>
              </a:ext>
            </a:extLst>
          </p:cNvPr>
          <p:cNvSpPr>
            <a:spLocks noGrp="1"/>
          </p:cNvSpPr>
          <p:nvPr>
            <p:ph idx="1"/>
          </p:nvPr>
        </p:nvSpPr>
        <p:spPr>
          <a:xfrm>
            <a:off x="838200" y="1563511"/>
            <a:ext cx="10515600" cy="5294489"/>
          </a:xfrm>
        </p:spPr>
        <p:txBody>
          <a:bodyPr>
            <a:normAutofit/>
          </a:bodyPr>
          <a:lstStyle/>
          <a:p>
            <a:r>
              <a:rPr lang="en-US" dirty="0"/>
              <a:t>You’re getting the class library as a single .cs file</a:t>
            </a:r>
          </a:p>
          <a:p>
            <a:r>
              <a:rPr lang="en-US" dirty="0"/>
              <a:t>You’ll submit your unit tests as a single .cs file</a:t>
            </a:r>
          </a:p>
          <a:p>
            <a:r>
              <a:rPr lang="en-US" dirty="0"/>
              <a:t>You must not change the supplied class library</a:t>
            </a:r>
          </a:p>
          <a:p>
            <a:r>
              <a:rPr lang="en-US" dirty="0"/>
              <a:t>Look at the </a:t>
            </a:r>
            <a:r>
              <a:rPr lang="en-US" b="1" dirty="0"/>
              <a:t>Important Hint </a:t>
            </a:r>
            <a:r>
              <a:rPr lang="en-US" dirty="0"/>
              <a:t>box.  You’ll need to do some research.</a:t>
            </a:r>
          </a:p>
          <a:p>
            <a:pPr lvl="1"/>
            <a:endParaRPr lang="en-US" dirty="0"/>
          </a:p>
        </p:txBody>
      </p:sp>
    </p:spTree>
    <p:extLst>
      <p:ext uri="{BB962C8B-B14F-4D97-AF65-F5344CB8AC3E}">
        <p14:creationId xmlns:p14="http://schemas.microsoft.com/office/powerpoint/2010/main" val="294350589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DC016A-8F42-4EAB-B590-88C184CB6B72}"/>
              </a:ext>
            </a:extLst>
          </p:cNvPr>
          <p:cNvSpPr>
            <a:spLocks noGrp="1"/>
          </p:cNvSpPr>
          <p:nvPr>
            <p:ph idx="4294967295"/>
          </p:nvPr>
        </p:nvSpPr>
        <p:spPr>
          <a:xfrm>
            <a:off x="999068" y="3610148"/>
            <a:ext cx="10515600" cy="4352925"/>
          </a:xfrm>
        </p:spPr>
        <p:txBody>
          <a:bodyPr/>
          <a:lstStyle/>
          <a:p>
            <a:pPr lvl="1"/>
            <a:r>
              <a:rPr lang="en-US" dirty="0"/>
              <a:t>If you can’t figure it out, ask questions in the discussion and I’ll give hints.</a:t>
            </a:r>
          </a:p>
          <a:p>
            <a:pPr lvl="1"/>
            <a:r>
              <a:rPr lang="en-US" dirty="0"/>
              <a:t>If you figure it out, please don’t reveal the solution to your fellow students (including in the discussion).</a:t>
            </a:r>
          </a:p>
          <a:p>
            <a:pPr lvl="1"/>
            <a:r>
              <a:rPr lang="en-US" dirty="0"/>
              <a:t>If you can’t figure it out by submission time, comment out your tests for </a:t>
            </a:r>
            <a:r>
              <a:rPr lang="en-US" dirty="0" err="1"/>
              <a:t>AddCar</a:t>
            </a:r>
            <a:r>
              <a:rPr lang="en-US" dirty="0"/>
              <a:t> and </a:t>
            </a:r>
            <a:r>
              <a:rPr lang="en-US" dirty="0" err="1"/>
              <a:t>RemoveCar</a:t>
            </a:r>
            <a:r>
              <a:rPr lang="en-US" dirty="0"/>
              <a:t> and you’ll receive partial credit for them.</a:t>
            </a:r>
          </a:p>
          <a:p>
            <a:endParaRPr lang="en-US" dirty="0"/>
          </a:p>
        </p:txBody>
      </p:sp>
      <p:sp>
        <p:nvSpPr>
          <p:cNvPr id="8" name="Rectangle 6">
            <a:extLst>
              <a:ext uri="{FF2B5EF4-FFF2-40B4-BE49-F238E27FC236}">
                <a16:creationId xmlns:a16="http://schemas.microsoft.com/office/drawing/2014/main" id="{0C6D65DF-1259-4E67-BFE6-D6571A2C2F48}"/>
              </a:ext>
            </a:extLst>
          </p:cNvPr>
          <p:cNvSpPr>
            <a:spLocks noChangeArrowheads="1"/>
          </p:cNvSpPr>
          <p:nvPr/>
        </p:nvSpPr>
        <p:spPr bwMode="auto">
          <a:xfrm>
            <a:off x="2788356" y="16906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1">
            <a:extLst>
              <a:ext uri="{FF2B5EF4-FFF2-40B4-BE49-F238E27FC236}">
                <a16:creationId xmlns:a16="http://schemas.microsoft.com/office/drawing/2014/main" id="{33618C8C-8293-4B37-A730-FFCB01BB9AD5}"/>
              </a:ext>
            </a:extLst>
          </p:cNvPr>
          <p:cNvSpPr>
            <a:spLocks noChangeArrowheads="1"/>
          </p:cNvSpPr>
          <p:nvPr/>
        </p:nvSpPr>
        <p:spPr bwMode="auto">
          <a:xfrm>
            <a:off x="2187245" y="1071389"/>
            <a:ext cx="7817509" cy="1695798"/>
          </a:xfrm>
          <a:prstGeom prst="rect">
            <a:avLst/>
          </a:prstGeom>
          <a:solidFill>
            <a:srgbClr val="FFFFFF"/>
          </a:solidFill>
          <a:ln w="12700">
            <a:solidFill>
              <a:srgbClr val="FF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Important hint</a:t>
            </a:r>
            <a:endParaRPr kumimoji="0" lang="en-US" altLang="en-US" sz="7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While most of the solution can be developed by following the pattern in the example program posted on the Test Doubles module page, there is at least one element that does not.  To setup the fake version of </a:t>
            </a:r>
            <a:r>
              <a:rPr kumimoji="0" lang="en-US" altLang="en-US" sz="1400" b="1" i="0" u="none" strike="noStrike" cap="none" normalizeH="0" baseline="0" dirty="0" err="1">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SaveLot</a:t>
            </a:r>
            <a:r>
              <a:rPr kumimoji="0" lang="en-US" altLang="en-US" sz="1400" b="1"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you</a:t>
            </a:r>
            <a:r>
              <a:rPr kumimoji="0" lang="en-US" altLang="en-US" sz="14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r>
              <a:rPr kumimoji="0" lang="en-US" altLang="en-US" sz="14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ll need to figure out how to mock an instance method that returns void.  Check the references on the Test Doubles module page for help.</a:t>
            </a:r>
            <a:br>
              <a:rPr kumimoji="0" lang="en-US" altLang="en-US" sz="14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br>
            <a:endParaRPr kumimoji="0" lang="en-US" altLang="en-US" sz="7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Might be a little tricky, but I have faith in you!</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 name="Rectangle 8">
            <a:extLst>
              <a:ext uri="{FF2B5EF4-FFF2-40B4-BE49-F238E27FC236}">
                <a16:creationId xmlns:a16="http://schemas.microsoft.com/office/drawing/2014/main" id="{D5719B90-FD36-4AF0-A7A7-EBCDD334F58C}"/>
              </a:ext>
            </a:extLst>
          </p:cNvPr>
          <p:cNvSpPr>
            <a:spLocks noChangeArrowheads="1"/>
          </p:cNvSpPr>
          <p:nvPr/>
        </p:nvSpPr>
        <p:spPr bwMode="auto">
          <a:xfrm>
            <a:off x="2788356" y="21478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918337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E898E-E624-4CE4-974B-4022E21CB362}"/>
              </a:ext>
            </a:extLst>
          </p:cNvPr>
          <p:cNvSpPr>
            <a:spLocks noGrp="1"/>
          </p:cNvSpPr>
          <p:nvPr>
            <p:ph type="title"/>
          </p:nvPr>
        </p:nvSpPr>
        <p:spPr/>
        <p:txBody>
          <a:bodyPr/>
          <a:lstStyle/>
          <a:p>
            <a:r>
              <a:rPr lang="en-US" dirty="0"/>
              <a:t>Designing tests</a:t>
            </a:r>
          </a:p>
        </p:txBody>
      </p:sp>
      <p:sp>
        <p:nvSpPr>
          <p:cNvPr id="3" name="Content Placeholder 2">
            <a:extLst>
              <a:ext uri="{FF2B5EF4-FFF2-40B4-BE49-F238E27FC236}">
                <a16:creationId xmlns:a16="http://schemas.microsoft.com/office/drawing/2014/main" id="{C665929F-4DCE-4C11-BF50-F8AF92C585A8}"/>
              </a:ext>
            </a:extLst>
          </p:cNvPr>
          <p:cNvSpPr>
            <a:spLocks noGrp="1"/>
          </p:cNvSpPr>
          <p:nvPr>
            <p:ph idx="1"/>
          </p:nvPr>
        </p:nvSpPr>
        <p:spPr>
          <a:xfrm>
            <a:off x="838200" y="1825625"/>
            <a:ext cx="7935930" cy="4351338"/>
          </a:xfrm>
        </p:spPr>
        <p:txBody>
          <a:bodyPr>
            <a:normAutofit/>
          </a:bodyPr>
          <a:lstStyle/>
          <a:p>
            <a:r>
              <a:rPr lang="en-US" dirty="0"/>
              <a:t>Now that you now how to use test frameworks…</a:t>
            </a:r>
          </a:p>
          <a:p>
            <a:r>
              <a:rPr lang="en-US" dirty="0"/>
              <a:t>Testing techniques (per ISTQB):</a:t>
            </a:r>
          </a:p>
          <a:p>
            <a:pPr lvl="1"/>
            <a:r>
              <a:rPr lang="en-US" dirty="0"/>
              <a:t>Static testing techniques</a:t>
            </a:r>
          </a:p>
          <a:p>
            <a:pPr lvl="1"/>
            <a:r>
              <a:rPr lang="en-US" dirty="0"/>
              <a:t>Specification-based (black-box) techniques</a:t>
            </a:r>
          </a:p>
          <a:p>
            <a:pPr lvl="1"/>
            <a:r>
              <a:rPr lang="en-US" dirty="0"/>
              <a:t>Structure-based (white-box) techniques</a:t>
            </a:r>
          </a:p>
          <a:p>
            <a:pPr lvl="1"/>
            <a:r>
              <a:rPr lang="en-US" dirty="0"/>
              <a:t>Experience-based techniques</a:t>
            </a:r>
          </a:p>
          <a:p>
            <a:r>
              <a:rPr lang="en-US" dirty="0"/>
              <a:t>The point:</a:t>
            </a:r>
          </a:p>
          <a:p>
            <a:pPr lvl="1"/>
            <a:r>
              <a:rPr lang="en-US" dirty="0"/>
              <a:t>Write </a:t>
            </a:r>
            <a:r>
              <a:rPr lang="en-US" b="1" dirty="0"/>
              <a:t>effective </a:t>
            </a:r>
            <a:r>
              <a:rPr lang="en-US" dirty="0"/>
              <a:t>tests</a:t>
            </a:r>
          </a:p>
          <a:p>
            <a:pPr lvl="1"/>
            <a:r>
              <a:rPr lang="en-US" dirty="0"/>
              <a:t>Write </a:t>
            </a:r>
            <a:r>
              <a:rPr lang="en-US" b="1" dirty="0"/>
              <a:t>efficient </a:t>
            </a:r>
            <a:r>
              <a:rPr lang="en-US" dirty="0"/>
              <a:t>tests</a:t>
            </a:r>
          </a:p>
          <a:p>
            <a:pPr lvl="1"/>
            <a:endParaRPr lang="en-US" dirty="0"/>
          </a:p>
          <a:p>
            <a:pPr marL="0" indent="0">
              <a:buNone/>
            </a:pPr>
            <a:endParaRPr lang="en-US" dirty="0"/>
          </a:p>
          <a:p>
            <a:endParaRPr lang="en-US" dirty="0"/>
          </a:p>
        </p:txBody>
      </p:sp>
    </p:spTree>
    <p:extLst>
      <p:ext uri="{BB962C8B-B14F-4D97-AF65-F5344CB8AC3E}">
        <p14:creationId xmlns:p14="http://schemas.microsoft.com/office/powerpoint/2010/main" val="196327247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Straight Connector 58">
            <a:extLst>
              <a:ext uri="{FF2B5EF4-FFF2-40B4-BE49-F238E27FC236}">
                <a16:creationId xmlns:a16="http://schemas.microsoft.com/office/drawing/2014/main" id="{960073D9-1ABD-48D9-8F8C-C2F77C63EA9C}"/>
              </a:ext>
            </a:extLst>
          </p:cNvPr>
          <p:cNvCxnSpPr>
            <a:cxnSpLocks/>
          </p:cNvCxnSpPr>
          <p:nvPr/>
        </p:nvCxnSpPr>
        <p:spPr>
          <a:xfrm flipH="1">
            <a:off x="6294936" y="3055239"/>
            <a:ext cx="376179" cy="654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AF3AB4E-2C18-47DC-8321-F8A9971B6345}"/>
              </a:ext>
            </a:extLst>
          </p:cNvPr>
          <p:cNvCxnSpPr>
            <a:cxnSpLocks/>
          </p:cNvCxnSpPr>
          <p:nvPr/>
        </p:nvCxnSpPr>
        <p:spPr>
          <a:xfrm flipH="1">
            <a:off x="7670665" y="2895972"/>
            <a:ext cx="91916" cy="13903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BCAA537-D599-4E2F-A0F5-FF37CA85BDDB}"/>
              </a:ext>
            </a:extLst>
          </p:cNvPr>
          <p:cNvCxnSpPr>
            <a:cxnSpLocks/>
          </p:cNvCxnSpPr>
          <p:nvPr/>
        </p:nvCxnSpPr>
        <p:spPr>
          <a:xfrm flipH="1">
            <a:off x="8661244" y="2940047"/>
            <a:ext cx="492641" cy="30685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7B17B8-07C8-468A-83E7-05546FA5B73E}"/>
              </a:ext>
            </a:extLst>
          </p:cNvPr>
          <p:cNvCxnSpPr>
            <a:cxnSpLocks/>
          </p:cNvCxnSpPr>
          <p:nvPr/>
        </p:nvCxnSpPr>
        <p:spPr>
          <a:xfrm flipH="1">
            <a:off x="9127578" y="2895972"/>
            <a:ext cx="293874" cy="27271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B2E6169-FB6C-4864-A0AB-ED40B718EC90}"/>
              </a:ext>
            </a:extLst>
          </p:cNvPr>
          <p:cNvCxnSpPr>
            <a:cxnSpLocks/>
          </p:cNvCxnSpPr>
          <p:nvPr/>
        </p:nvCxnSpPr>
        <p:spPr>
          <a:xfrm flipH="1">
            <a:off x="9633317" y="2895972"/>
            <a:ext cx="44085" cy="20844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EA63CE1-0C5A-4766-AE17-610869E0A12D}"/>
              </a:ext>
            </a:extLst>
          </p:cNvPr>
          <p:cNvCxnSpPr>
            <a:cxnSpLocks/>
          </p:cNvCxnSpPr>
          <p:nvPr/>
        </p:nvCxnSpPr>
        <p:spPr>
          <a:xfrm>
            <a:off x="9991985" y="3023800"/>
            <a:ext cx="140407" cy="1272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7A5E39A-C952-4B89-96BB-92576DB7F079}"/>
              </a:ext>
            </a:extLst>
          </p:cNvPr>
          <p:cNvCxnSpPr>
            <a:cxnSpLocks/>
          </p:cNvCxnSpPr>
          <p:nvPr/>
        </p:nvCxnSpPr>
        <p:spPr>
          <a:xfrm>
            <a:off x="10697964" y="2919806"/>
            <a:ext cx="374723" cy="7135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B4D3C2F-ED63-4670-BCC0-BB4D5E4F62F9}"/>
              </a:ext>
            </a:extLst>
          </p:cNvPr>
          <p:cNvCxnSpPr>
            <a:cxnSpLocks/>
          </p:cNvCxnSpPr>
          <p:nvPr/>
        </p:nvCxnSpPr>
        <p:spPr>
          <a:xfrm flipH="1">
            <a:off x="3484618" y="388647"/>
            <a:ext cx="4497280" cy="2940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6107B4F-A16F-4703-9428-CDE4537A6AD4}"/>
              </a:ext>
            </a:extLst>
          </p:cNvPr>
          <p:cNvCxnSpPr>
            <a:cxnSpLocks/>
          </p:cNvCxnSpPr>
          <p:nvPr/>
        </p:nvCxnSpPr>
        <p:spPr>
          <a:xfrm flipH="1">
            <a:off x="7167386" y="541047"/>
            <a:ext cx="966912" cy="24827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6B244D1-155F-4FDF-8CD6-DBD3BA35BB5F}"/>
              </a:ext>
            </a:extLst>
          </p:cNvPr>
          <p:cNvCxnSpPr>
            <a:cxnSpLocks/>
          </p:cNvCxnSpPr>
          <p:nvPr/>
        </p:nvCxnSpPr>
        <p:spPr>
          <a:xfrm>
            <a:off x="9131234" y="583329"/>
            <a:ext cx="1193518" cy="23440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F627F83-2607-43D6-8438-7CDD1565E75F}"/>
              </a:ext>
            </a:extLst>
          </p:cNvPr>
          <p:cNvCxnSpPr>
            <a:cxnSpLocks/>
          </p:cNvCxnSpPr>
          <p:nvPr/>
        </p:nvCxnSpPr>
        <p:spPr>
          <a:xfrm flipH="1">
            <a:off x="1655747" y="3511221"/>
            <a:ext cx="752410" cy="629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C7B8ED9-6B16-45D3-B709-ED9CFD6CA0F3}"/>
              </a:ext>
            </a:extLst>
          </p:cNvPr>
          <p:cNvCxnSpPr>
            <a:cxnSpLocks/>
          </p:cNvCxnSpPr>
          <p:nvPr/>
        </p:nvCxnSpPr>
        <p:spPr>
          <a:xfrm flipH="1">
            <a:off x="2271673" y="3509709"/>
            <a:ext cx="505426" cy="11988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F27562E-9A92-4EBB-8523-D4D498B2E9B5}"/>
              </a:ext>
            </a:extLst>
          </p:cNvPr>
          <p:cNvCxnSpPr>
            <a:cxnSpLocks/>
          </p:cNvCxnSpPr>
          <p:nvPr/>
        </p:nvCxnSpPr>
        <p:spPr>
          <a:xfrm flipH="1">
            <a:off x="2765341" y="3509709"/>
            <a:ext cx="218334" cy="16728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4EA04C8-DC60-4068-AA95-276A32791F22}"/>
              </a:ext>
            </a:extLst>
          </p:cNvPr>
          <p:cNvCxnSpPr>
            <a:cxnSpLocks/>
          </p:cNvCxnSpPr>
          <p:nvPr/>
        </p:nvCxnSpPr>
        <p:spPr>
          <a:xfrm>
            <a:off x="3256501" y="3525240"/>
            <a:ext cx="334652" cy="24605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5C0142B-3741-42AF-A03D-9CD30045280F}"/>
              </a:ext>
            </a:extLst>
          </p:cNvPr>
          <p:cNvCxnSpPr>
            <a:cxnSpLocks/>
          </p:cNvCxnSpPr>
          <p:nvPr/>
        </p:nvCxnSpPr>
        <p:spPr>
          <a:xfrm>
            <a:off x="3285771" y="3481742"/>
            <a:ext cx="794563" cy="1498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1BF71D8-A68A-4CC0-B56A-0BC8A7079119}"/>
              </a:ext>
            </a:extLst>
          </p:cNvPr>
          <p:cNvCxnSpPr>
            <a:cxnSpLocks/>
          </p:cNvCxnSpPr>
          <p:nvPr/>
        </p:nvCxnSpPr>
        <p:spPr>
          <a:xfrm>
            <a:off x="3688489" y="3416024"/>
            <a:ext cx="873752" cy="8702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E3C810-F7AE-4910-9654-0D3341030E67}"/>
              </a:ext>
            </a:extLst>
          </p:cNvPr>
          <p:cNvCxnSpPr/>
          <p:nvPr/>
        </p:nvCxnSpPr>
        <p:spPr>
          <a:xfrm>
            <a:off x="2923825" y="406018"/>
            <a:ext cx="1009662" cy="2208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E81625C-D156-488C-9931-1BA4FE4A4BC8}"/>
              </a:ext>
            </a:extLst>
          </p:cNvPr>
          <p:cNvCxnSpPr>
            <a:cxnSpLocks/>
          </p:cNvCxnSpPr>
          <p:nvPr/>
        </p:nvCxnSpPr>
        <p:spPr>
          <a:xfrm flipH="1">
            <a:off x="3966894" y="728566"/>
            <a:ext cx="51688" cy="453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9186EEE-D1BC-4702-A547-EA7D2A1E7F9A}"/>
              </a:ext>
            </a:extLst>
          </p:cNvPr>
          <p:cNvCxnSpPr>
            <a:cxnSpLocks/>
          </p:cNvCxnSpPr>
          <p:nvPr/>
        </p:nvCxnSpPr>
        <p:spPr>
          <a:xfrm flipH="1">
            <a:off x="3428656" y="728566"/>
            <a:ext cx="234247" cy="8978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D906931-8D15-4B1F-93FD-A84C77D78BBB}"/>
              </a:ext>
            </a:extLst>
          </p:cNvPr>
          <p:cNvCxnSpPr>
            <a:cxnSpLocks/>
          </p:cNvCxnSpPr>
          <p:nvPr/>
        </p:nvCxnSpPr>
        <p:spPr>
          <a:xfrm flipH="1">
            <a:off x="1431267" y="406018"/>
            <a:ext cx="611941" cy="4532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9A6CAD-06C5-4A2F-A5B1-33549CDC6F1C}"/>
              </a:ext>
            </a:extLst>
          </p:cNvPr>
          <p:cNvCxnSpPr>
            <a:cxnSpLocks/>
          </p:cNvCxnSpPr>
          <p:nvPr/>
        </p:nvCxnSpPr>
        <p:spPr>
          <a:xfrm flipH="1">
            <a:off x="1733383" y="501338"/>
            <a:ext cx="368924" cy="9526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5206E18-DFF0-4C84-977D-0587A7453C84}"/>
              </a:ext>
            </a:extLst>
          </p:cNvPr>
          <p:cNvCxnSpPr>
            <a:cxnSpLocks/>
          </p:cNvCxnSpPr>
          <p:nvPr/>
        </p:nvCxnSpPr>
        <p:spPr>
          <a:xfrm flipH="1">
            <a:off x="1980810" y="501338"/>
            <a:ext cx="297978" cy="14289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A903929-E1C5-400D-A1C8-C737BB7A3AC1}"/>
              </a:ext>
            </a:extLst>
          </p:cNvPr>
          <p:cNvCxnSpPr>
            <a:cxnSpLocks/>
            <a:stCxn id="11" idx="2"/>
          </p:cNvCxnSpPr>
          <p:nvPr/>
        </p:nvCxnSpPr>
        <p:spPr>
          <a:xfrm flipH="1">
            <a:off x="2305863" y="583329"/>
            <a:ext cx="148064" cy="20866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4596959-B0C0-49AD-920A-77CC5B76628F}"/>
              </a:ext>
            </a:extLst>
          </p:cNvPr>
          <p:cNvSpPr/>
          <p:nvPr/>
        </p:nvSpPr>
        <p:spPr>
          <a:xfrm>
            <a:off x="384527" y="583329"/>
            <a:ext cx="1289756" cy="51223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Informal</a:t>
            </a:r>
          </a:p>
          <a:p>
            <a:pPr algn="ctr"/>
            <a:r>
              <a:rPr lang="en-US" sz="1600" dirty="0">
                <a:latin typeface="Arial" panose="020B0604020202020204" pitchFamily="34" charset="0"/>
                <a:ea typeface="Tahoma" panose="020B0604030504040204" pitchFamily="34" charset="0"/>
                <a:cs typeface="Arial" panose="020B0604020202020204" pitchFamily="34" charset="0"/>
              </a:rPr>
              <a:t>Reviews</a:t>
            </a:r>
          </a:p>
        </p:txBody>
      </p:sp>
      <p:sp>
        <p:nvSpPr>
          <p:cNvPr id="4" name="Rectangle 3">
            <a:extLst>
              <a:ext uri="{FF2B5EF4-FFF2-40B4-BE49-F238E27FC236}">
                <a16:creationId xmlns:a16="http://schemas.microsoft.com/office/drawing/2014/main" id="{81815C05-28C3-4D83-AC15-AB895C489981}"/>
              </a:ext>
            </a:extLst>
          </p:cNvPr>
          <p:cNvSpPr/>
          <p:nvPr/>
        </p:nvSpPr>
        <p:spPr>
          <a:xfrm>
            <a:off x="416809" y="1276671"/>
            <a:ext cx="1514482" cy="35462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Walkthroughs</a:t>
            </a:r>
            <a:endParaRPr lang="en-US" dirty="0">
              <a:latin typeface="Arial" panose="020B0604020202020204" pitchFamily="34" charset="0"/>
              <a:ea typeface="Tahoma" panose="020B060403050404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743E5AF-354B-4DA2-9AF3-4C8369C1228D}"/>
              </a:ext>
            </a:extLst>
          </p:cNvPr>
          <p:cNvSpPr/>
          <p:nvPr/>
        </p:nvSpPr>
        <p:spPr>
          <a:xfrm>
            <a:off x="706265" y="1841742"/>
            <a:ext cx="1369483" cy="51223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Technical</a:t>
            </a:r>
            <a:r>
              <a:rPr lang="en-US" dirty="0">
                <a:latin typeface="Arial" panose="020B0604020202020204" pitchFamily="34" charset="0"/>
                <a:ea typeface="Tahoma" panose="020B0604030504040204" pitchFamily="34" charset="0"/>
                <a:cs typeface="Arial" panose="020B0604020202020204" pitchFamily="34" charset="0"/>
              </a:rPr>
              <a:t> </a:t>
            </a:r>
            <a:r>
              <a:rPr lang="en-US" sz="1600" dirty="0">
                <a:latin typeface="Arial" panose="020B0604020202020204" pitchFamily="34" charset="0"/>
                <a:ea typeface="Tahoma" panose="020B0604030504040204" pitchFamily="34" charset="0"/>
                <a:cs typeface="Arial" panose="020B0604020202020204" pitchFamily="34" charset="0"/>
              </a:rPr>
              <a:t>Reviews</a:t>
            </a:r>
            <a:endParaRPr lang="en-US" dirty="0">
              <a:latin typeface="Arial" panose="020B0604020202020204" pitchFamily="34" charset="0"/>
              <a:ea typeface="Tahoma" panose="020B060403050404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0F4AE54B-1A89-4D24-9CF2-8920CD69D919}"/>
              </a:ext>
            </a:extLst>
          </p:cNvPr>
          <p:cNvSpPr/>
          <p:nvPr/>
        </p:nvSpPr>
        <p:spPr>
          <a:xfrm>
            <a:off x="1084442" y="2585425"/>
            <a:ext cx="1369484" cy="35462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Inspections</a:t>
            </a:r>
            <a:endParaRPr lang="en-US" dirty="0">
              <a:latin typeface="Arial" panose="020B0604020202020204" pitchFamily="34" charset="0"/>
              <a:ea typeface="Tahoma" panose="020B060403050404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16C982AE-93DF-474A-B0BB-27EC7263EBC5}"/>
              </a:ext>
            </a:extLst>
          </p:cNvPr>
          <p:cNvSpPr/>
          <p:nvPr/>
        </p:nvSpPr>
        <p:spPr>
          <a:xfrm>
            <a:off x="3373619" y="475180"/>
            <a:ext cx="1557867" cy="35462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Static Analysis</a:t>
            </a:r>
          </a:p>
        </p:txBody>
      </p:sp>
      <p:sp>
        <p:nvSpPr>
          <p:cNvPr id="8" name="Rectangle 7">
            <a:extLst>
              <a:ext uri="{FF2B5EF4-FFF2-40B4-BE49-F238E27FC236}">
                <a16:creationId xmlns:a16="http://schemas.microsoft.com/office/drawing/2014/main" id="{A660EC49-6B59-4FF1-9CCF-4E582DBF69F7}"/>
              </a:ext>
            </a:extLst>
          </p:cNvPr>
          <p:cNvSpPr/>
          <p:nvPr/>
        </p:nvSpPr>
        <p:spPr>
          <a:xfrm>
            <a:off x="3747917" y="1012646"/>
            <a:ext cx="1557866" cy="339653"/>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Data Flow</a:t>
            </a:r>
          </a:p>
        </p:txBody>
      </p:sp>
      <p:sp>
        <p:nvSpPr>
          <p:cNvPr id="9" name="Rectangle 8">
            <a:extLst>
              <a:ext uri="{FF2B5EF4-FFF2-40B4-BE49-F238E27FC236}">
                <a16:creationId xmlns:a16="http://schemas.microsoft.com/office/drawing/2014/main" id="{4F0C7478-A75E-427D-95FB-CA9271907803}"/>
              </a:ext>
            </a:extLst>
          </p:cNvPr>
          <p:cNvSpPr/>
          <p:nvPr/>
        </p:nvSpPr>
        <p:spPr>
          <a:xfrm>
            <a:off x="2923825" y="1510615"/>
            <a:ext cx="1360311" cy="35462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Control Flow</a:t>
            </a:r>
          </a:p>
        </p:txBody>
      </p:sp>
      <p:sp>
        <p:nvSpPr>
          <p:cNvPr id="11" name="Rectangle 10">
            <a:extLst>
              <a:ext uri="{FF2B5EF4-FFF2-40B4-BE49-F238E27FC236}">
                <a16:creationId xmlns:a16="http://schemas.microsoft.com/office/drawing/2014/main" id="{3EC28F0A-F6A8-4C40-BE3E-A5C71837361C}"/>
              </a:ext>
            </a:extLst>
          </p:cNvPr>
          <p:cNvSpPr/>
          <p:nvPr/>
        </p:nvSpPr>
        <p:spPr>
          <a:xfrm>
            <a:off x="1809049" y="228707"/>
            <a:ext cx="1289755" cy="354622"/>
          </a:xfrm>
          <a:prstGeom prst="rect">
            <a:avLst/>
          </a:prstGeom>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rial" panose="020B0604020202020204" pitchFamily="34" charset="0"/>
                <a:ea typeface="Tahoma" panose="020B0604030504040204" pitchFamily="34" charset="0"/>
                <a:cs typeface="Arial" panose="020B0604020202020204" pitchFamily="34" charset="0"/>
              </a:rPr>
              <a:t>Static</a:t>
            </a:r>
          </a:p>
        </p:txBody>
      </p:sp>
      <p:sp>
        <p:nvSpPr>
          <p:cNvPr id="14" name="Rectangle 13">
            <a:extLst>
              <a:ext uri="{FF2B5EF4-FFF2-40B4-BE49-F238E27FC236}">
                <a16:creationId xmlns:a16="http://schemas.microsoft.com/office/drawing/2014/main" id="{C3E60318-9B0B-4067-944C-67B36F309A30}"/>
              </a:ext>
            </a:extLst>
          </p:cNvPr>
          <p:cNvSpPr/>
          <p:nvPr/>
        </p:nvSpPr>
        <p:spPr>
          <a:xfrm>
            <a:off x="5536879" y="3404790"/>
            <a:ext cx="1716608" cy="354623"/>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Error Guessing</a:t>
            </a:r>
          </a:p>
        </p:txBody>
      </p:sp>
      <p:sp>
        <p:nvSpPr>
          <p:cNvPr id="15" name="Rectangle 14">
            <a:extLst>
              <a:ext uri="{FF2B5EF4-FFF2-40B4-BE49-F238E27FC236}">
                <a16:creationId xmlns:a16="http://schemas.microsoft.com/office/drawing/2014/main" id="{AA205504-66DF-425A-8C4B-7BEEE46BB6D9}"/>
              </a:ext>
            </a:extLst>
          </p:cNvPr>
          <p:cNvSpPr/>
          <p:nvPr/>
        </p:nvSpPr>
        <p:spPr>
          <a:xfrm>
            <a:off x="6170450" y="2762735"/>
            <a:ext cx="2125130" cy="35462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Experience-based</a:t>
            </a:r>
          </a:p>
        </p:txBody>
      </p:sp>
      <p:sp>
        <p:nvSpPr>
          <p:cNvPr id="16" name="Rectangle 15">
            <a:extLst>
              <a:ext uri="{FF2B5EF4-FFF2-40B4-BE49-F238E27FC236}">
                <a16:creationId xmlns:a16="http://schemas.microsoft.com/office/drawing/2014/main" id="{EA3D43EE-A524-494A-B209-5E9F717C779C}"/>
              </a:ext>
            </a:extLst>
          </p:cNvPr>
          <p:cNvSpPr/>
          <p:nvPr/>
        </p:nvSpPr>
        <p:spPr>
          <a:xfrm>
            <a:off x="8880562" y="2762735"/>
            <a:ext cx="2888108" cy="33965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Specification-based</a:t>
            </a:r>
          </a:p>
        </p:txBody>
      </p:sp>
      <p:sp>
        <p:nvSpPr>
          <p:cNvPr id="17" name="Rectangle 16">
            <a:extLst>
              <a:ext uri="{FF2B5EF4-FFF2-40B4-BE49-F238E27FC236}">
                <a16:creationId xmlns:a16="http://schemas.microsoft.com/office/drawing/2014/main" id="{F127112D-9148-4E99-AC14-7FE02A4D4D2D}"/>
              </a:ext>
            </a:extLst>
          </p:cNvPr>
          <p:cNvSpPr/>
          <p:nvPr/>
        </p:nvSpPr>
        <p:spPr>
          <a:xfrm>
            <a:off x="10218562" y="3329284"/>
            <a:ext cx="1862665" cy="50563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Equivalence Class Partitioning</a:t>
            </a:r>
          </a:p>
        </p:txBody>
      </p:sp>
      <p:sp>
        <p:nvSpPr>
          <p:cNvPr id="18" name="Rectangle 17">
            <a:extLst>
              <a:ext uri="{FF2B5EF4-FFF2-40B4-BE49-F238E27FC236}">
                <a16:creationId xmlns:a16="http://schemas.microsoft.com/office/drawing/2014/main" id="{C1162083-A7FD-4BD9-8D13-A3546C707701}"/>
              </a:ext>
            </a:extLst>
          </p:cNvPr>
          <p:cNvSpPr/>
          <p:nvPr/>
        </p:nvSpPr>
        <p:spPr>
          <a:xfrm>
            <a:off x="9808960" y="4108964"/>
            <a:ext cx="1557866" cy="50563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Boundary Value Analysis</a:t>
            </a:r>
          </a:p>
        </p:txBody>
      </p:sp>
      <p:sp>
        <p:nvSpPr>
          <p:cNvPr id="19" name="Rectangle 18">
            <a:extLst>
              <a:ext uri="{FF2B5EF4-FFF2-40B4-BE49-F238E27FC236}">
                <a16:creationId xmlns:a16="http://schemas.microsoft.com/office/drawing/2014/main" id="{3331794A-7378-4295-A459-D42927EA6CB5}"/>
              </a:ext>
            </a:extLst>
          </p:cNvPr>
          <p:cNvSpPr/>
          <p:nvPr/>
        </p:nvSpPr>
        <p:spPr>
          <a:xfrm>
            <a:off x="9386001" y="4810632"/>
            <a:ext cx="1557866" cy="33965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Decision tables</a:t>
            </a:r>
          </a:p>
        </p:txBody>
      </p:sp>
      <p:sp>
        <p:nvSpPr>
          <p:cNvPr id="20" name="Rectangle 19">
            <a:extLst>
              <a:ext uri="{FF2B5EF4-FFF2-40B4-BE49-F238E27FC236}">
                <a16:creationId xmlns:a16="http://schemas.microsoft.com/office/drawing/2014/main" id="{0C8094EB-0101-4221-BD31-5D17D9C98C87}"/>
              </a:ext>
            </a:extLst>
          </p:cNvPr>
          <p:cNvSpPr/>
          <p:nvPr/>
        </p:nvSpPr>
        <p:spPr>
          <a:xfrm>
            <a:off x="8943619" y="5402962"/>
            <a:ext cx="1862665" cy="33016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State Transition</a:t>
            </a:r>
          </a:p>
        </p:txBody>
      </p:sp>
      <p:sp>
        <p:nvSpPr>
          <p:cNvPr id="21" name="Rectangle 20">
            <a:extLst>
              <a:ext uri="{FF2B5EF4-FFF2-40B4-BE49-F238E27FC236}">
                <a16:creationId xmlns:a16="http://schemas.microsoft.com/office/drawing/2014/main" id="{A67385C1-90AD-4193-9659-55F8AE35F652}"/>
              </a:ext>
            </a:extLst>
          </p:cNvPr>
          <p:cNvSpPr/>
          <p:nvPr/>
        </p:nvSpPr>
        <p:spPr>
          <a:xfrm>
            <a:off x="8454668" y="5985801"/>
            <a:ext cx="1862666" cy="35462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Use case testing</a:t>
            </a:r>
          </a:p>
        </p:txBody>
      </p:sp>
      <p:sp>
        <p:nvSpPr>
          <p:cNvPr id="22" name="Rectangle 21">
            <a:extLst>
              <a:ext uri="{FF2B5EF4-FFF2-40B4-BE49-F238E27FC236}">
                <a16:creationId xmlns:a16="http://schemas.microsoft.com/office/drawing/2014/main" id="{D60F9860-00D3-4996-A641-55C63542B3DA}"/>
              </a:ext>
            </a:extLst>
          </p:cNvPr>
          <p:cNvSpPr/>
          <p:nvPr/>
        </p:nvSpPr>
        <p:spPr>
          <a:xfrm>
            <a:off x="6278060" y="4140403"/>
            <a:ext cx="1950854" cy="35462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Exploratory testing</a:t>
            </a:r>
          </a:p>
        </p:txBody>
      </p:sp>
      <p:sp>
        <p:nvSpPr>
          <p:cNvPr id="23" name="Rectangle 22">
            <a:extLst>
              <a:ext uri="{FF2B5EF4-FFF2-40B4-BE49-F238E27FC236}">
                <a16:creationId xmlns:a16="http://schemas.microsoft.com/office/drawing/2014/main" id="{E86205F3-8B0A-42AB-8118-CEFBF03E3ABB}"/>
              </a:ext>
            </a:extLst>
          </p:cNvPr>
          <p:cNvSpPr/>
          <p:nvPr/>
        </p:nvSpPr>
        <p:spPr>
          <a:xfrm>
            <a:off x="2222865" y="3278767"/>
            <a:ext cx="1862666" cy="35462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Structure-based</a:t>
            </a:r>
          </a:p>
        </p:txBody>
      </p:sp>
      <p:sp>
        <p:nvSpPr>
          <p:cNvPr id="24" name="Rectangle 23">
            <a:extLst>
              <a:ext uri="{FF2B5EF4-FFF2-40B4-BE49-F238E27FC236}">
                <a16:creationId xmlns:a16="http://schemas.microsoft.com/office/drawing/2014/main" id="{DBB51451-3C47-4384-8A18-5CAF66284AD9}"/>
              </a:ext>
            </a:extLst>
          </p:cNvPr>
          <p:cNvSpPr/>
          <p:nvPr/>
        </p:nvSpPr>
        <p:spPr>
          <a:xfrm>
            <a:off x="769430" y="4015211"/>
            <a:ext cx="1525762" cy="35462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Statement</a:t>
            </a:r>
          </a:p>
        </p:txBody>
      </p:sp>
      <p:sp>
        <p:nvSpPr>
          <p:cNvPr id="25" name="Rectangle 24">
            <a:extLst>
              <a:ext uri="{FF2B5EF4-FFF2-40B4-BE49-F238E27FC236}">
                <a16:creationId xmlns:a16="http://schemas.microsoft.com/office/drawing/2014/main" id="{C95E41C2-1966-4AAA-9E55-BB0D9A102242}"/>
              </a:ext>
            </a:extLst>
          </p:cNvPr>
          <p:cNvSpPr/>
          <p:nvPr/>
        </p:nvSpPr>
        <p:spPr>
          <a:xfrm>
            <a:off x="1248133" y="4592642"/>
            <a:ext cx="1412872" cy="35462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Decision</a:t>
            </a:r>
          </a:p>
        </p:txBody>
      </p:sp>
      <p:sp>
        <p:nvSpPr>
          <p:cNvPr id="26" name="Rectangle 25">
            <a:extLst>
              <a:ext uri="{FF2B5EF4-FFF2-40B4-BE49-F238E27FC236}">
                <a16:creationId xmlns:a16="http://schemas.microsoft.com/office/drawing/2014/main" id="{3CE425F2-2135-4574-AD2C-BC370EB19248}"/>
              </a:ext>
            </a:extLst>
          </p:cNvPr>
          <p:cNvSpPr/>
          <p:nvPr/>
        </p:nvSpPr>
        <p:spPr>
          <a:xfrm>
            <a:off x="1674283" y="5170074"/>
            <a:ext cx="1611488" cy="35462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Condition</a:t>
            </a:r>
          </a:p>
        </p:txBody>
      </p:sp>
      <p:sp>
        <p:nvSpPr>
          <p:cNvPr id="27" name="Rectangle 26">
            <a:extLst>
              <a:ext uri="{FF2B5EF4-FFF2-40B4-BE49-F238E27FC236}">
                <a16:creationId xmlns:a16="http://schemas.microsoft.com/office/drawing/2014/main" id="{1A989D51-23E4-4E0B-BDB9-42DD9C952583}"/>
              </a:ext>
            </a:extLst>
          </p:cNvPr>
          <p:cNvSpPr/>
          <p:nvPr/>
        </p:nvSpPr>
        <p:spPr>
          <a:xfrm>
            <a:off x="2731570" y="5831316"/>
            <a:ext cx="1862666" cy="35462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Multiple Condition</a:t>
            </a:r>
          </a:p>
        </p:txBody>
      </p:sp>
      <p:sp>
        <p:nvSpPr>
          <p:cNvPr id="28" name="Rectangle 27">
            <a:extLst>
              <a:ext uri="{FF2B5EF4-FFF2-40B4-BE49-F238E27FC236}">
                <a16:creationId xmlns:a16="http://schemas.microsoft.com/office/drawing/2014/main" id="{B405FD6D-A2D4-4C7C-A38F-D95BF9AC942E}"/>
              </a:ext>
            </a:extLst>
          </p:cNvPr>
          <p:cNvSpPr/>
          <p:nvPr/>
        </p:nvSpPr>
        <p:spPr>
          <a:xfrm>
            <a:off x="3933487" y="4108964"/>
            <a:ext cx="1862666" cy="35462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Path</a:t>
            </a:r>
          </a:p>
        </p:txBody>
      </p:sp>
      <p:sp>
        <p:nvSpPr>
          <p:cNvPr id="29" name="Rectangle 28">
            <a:extLst>
              <a:ext uri="{FF2B5EF4-FFF2-40B4-BE49-F238E27FC236}">
                <a16:creationId xmlns:a16="http://schemas.microsoft.com/office/drawing/2014/main" id="{6D1551F6-9DEA-4345-AD66-C71491A82055}"/>
              </a:ext>
            </a:extLst>
          </p:cNvPr>
          <p:cNvSpPr/>
          <p:nvPr/>
        </p:nvSpPr>
        <p:spPr>
          <a:xfrm>
            <a:off x="3735678" y="4897955"/>
            <a:ext cx="1862666" cy="35462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LCSAJ</a:t>
            </a:r>
          </a:p>
        </p:txBody>
      </p:sp>
      <p:sp>
        <p:nvSpPr>
          <p:cNvPr id="30" name="Rectangle 29">
            <a:extLst>
              <a:ext uri="{FF2B5EF4-FFF2-40B4-BE49-F238E27FC236}">
                <a16:creationId xmlns:a16="http://schemas.microsoft.com/office/drawing/2014/main" id="{D7520E62-8360-4BC2-ADD1-6604DAE4B6CC}"/>
              </a:ext>
            </a:extLst>
          </p:cNvPr>
          <p:cNvSpPr/>
          <p:nvPr/>
        </p:nvSpPr>
        <p:spPr>
          <a:xfrm>
            <a:off x="7814736" y="272205"/>
            <a:ext cx="1862666" cy="354622"/>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Dynamic</a:t>
            </a:r>
          </a:p>
        </p:txBody>
      </p:sp>
    </p:spTree>
    <p:extLst>
      <p:ext uri="{BB962C8B-B14F-4D97-AF65-F5344CB8AC3E}">
        <p14:creationId xmlns:p14="http://schemas.microsoft.com/office/powerpoint/2010/main" val="483506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par>
                                <p:cTn id="36" presetID="10" presetClass="entr" presetSubtype="0" fill="hold"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par>
                                <p:cTn id="39" presetID="10" presetClass="entr" presetSubtype="0" fill="hold"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par>
                                <p:cTn id="45" presetID="10" presetClass="entr" presetSubtype="0" fill="hold" nodeType="with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500"/>
                                        <p:tgtEl>
                                          <p:spTgt spid="41"/>
                                        </p:tgtEl>
                                      </p:cBhvr>
                                    </p:animEffect>
                                  </p:childTnLst>
                                </p:cTn>
                              </p:par>
                              <p:par>
                                <p:cTn id="48" presetID="10" presetClass="entr" presetSubtype="0" fill="hold" nodeType="with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fade">
                                      <p:cBhvr>
                                        <p:cTn id="50" dur="500"/>
                                        <p:tgtEl>
                                          <p:spTgt spid="44"/>
                                        </p:tgtEl>
                                      </p:cBhvr>
                                    </p:animEffect>
                                  </p:childTnLst>
                                </p:cTn>
                              </p:par>
                              <p:par>
                                <p:cTn id="51" presetID="10"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fade">
                                      <p:cBhvr>
                                        <p:cTn id="53" dur="500"/>
                                        <p:tgtEl>
                                          <p:spTgt spid="46"/>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52"/>
                                        </p:tgtEl>
                                        <p:attrNameLst>
                                          <p:attrName>style.visibility</p:attrName>
                                        </p:attrNameLst>
                                      </p:cBhvr>
                                      <p:to>
                                        <p:strVal val="visible"/>
                                      </p:to>
                                    </p:set>
                                    <p:animEffect transition="in" filter="wipe(right)">
                                      <p:cBhvr>
                                        <p:cTn id="58" dur="500"/>
                                        <p:tgtEl>
                                          <p:spTgt spid="5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500"/>
                                        <p:tgtEl>
                                          <p:spTgt spid="24"/>
                                        </p:tgtEl>
                                      </p:cBhvr>
                                    </p:animEffect>
                                  </p:childTnLst>
                                </p:cTn>
                              </p:par>
                            </p:childTnLst>
                          </p:cTn>
                        </p:par>
                        <p:par>
                          <p:cTn id="66" fill="hold">
                            <p:stCondLst>
                              <p:cond delay="1000"/>
                            </p:stCondLst>
                            <p:childTnLst>
                              <p:par>
                                <p:cTn id="67" presetID="10" presetClass="entr" presetSubtype="0" fill="hold" grpId="0" nodeType="after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fade">
                                      <p:cBhvr>
                                        <p:cTn id="69" dur="500"/>
                                        <p:tgtEl>
                                          <p:spTgt spid="25"/>
                                        </p:tgtEl>
                                      </p:cBhvr>
                                    </p:animEffect>
                                  </p:childTnLst>
                                </p:cTn>
                              </p:par>
                            </p:childTnLst>
                          </p:cTn>
                        </p:par>
                        <p:par>
                          <p:cTn id="70" fill="hold">
                            <p:stCondLst>
                              <p:cond delay="1500"/>
                            </p:stCondLst>
                            <p:childTnLst>
                              <p:par>
                                <p:cTn id="71" presetID="10" presetClass="entr" presetSubtype="0" fill="hold" grpId="0" nodeType="after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fade">
                                      <p:cBhvr>
                                        <p:cTn id="73" dur="500"/>
                                        <p:tgtEl>
                                          <p:spTgt spid="26"/>
                                        </p:tgtEl>
                                      </p:cBhvr>
                                    </p:animEffect>
                                  </p:childTnLst>
                                </p:cTn>
                              </p:par>
                            </p:childTnLst>
                          </p:cTn>
                        </p:par>
                        <p:par>
                          <p:cTn id="74" fill="hold">
                            <p:stCondLst>
                              <p:cond delay="2000"/>
                            </p:stCondLst>
                            <p:childTnLst>
                              <p:par>
                                <p:cTn id="75" presetID="10" presetClass="entr" presetSubtype="0" fill="hold" grpId="0" nodeType="after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500"/>
                                        <p:tgtEl>
                                          <p:spTgt spid="27"/>
                                        </p:tgtEl>
                                      </p:cBhvr>
                                    </p:animEffect>
                                  </p:childTnLst>
                                </p:cTn>
                              </p:par>
                            </p:childTnLst>
                          </p:cTn>
                        </p:par>
                        <p:par>
                          <p:cTn id="78" fill="hold">
                            <p:stCondLst>
                              <p:cond delay="2500"/>
                            </p:stCondLst>
                            <p:childTnLst>
                              <p:par>
                                <p:cTn id="79" presetID="10" presetClass="entr" presetSubtype="0" fill="hold" grpId="0" nodeType="after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fade">
                                      <p:cBhvr>
                                        <p:cTn id="81" dur="500"/>
                                        <p:tgtEl>
                                          <p:spTgt spid="29"/>
                                        </p:tgtEl>
                                      </p:cBhvr>
                                    </p:animEffect>
                                  </p:childTnLst>
                                </p:cTn>
                              </p:par>
                            </p:childTnLst>
                          </p:cTn>
                        </p:par>
                        <p:par>
                          <p:cTn id="82" fill="hold">
                            <p:stCondLst>
                              <p:cond delay="3000"/>
                            </p:stCondLst>
                            <p:childTnLst>
                              <p:par>
                                <p:cTn id="83" presetID="10" presetClass="entr" presetSubtype="0" fill="hold" grpId="0" nodeType="after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500"/>
                                        <p:tgtEl>
                                          <p:spTgt spid="28"/>
                                        </p:tgtEl>
                                      </p:cBhvr>
                                    </p:animEffect>
                                  </p:childTnLst>
                                </p:cTn>
                              </p:par>
                            </p:childTnLst>
                          </p:cTn>
                        </p:par>
                        <p:par>
                          <p:cTn id="86" fill="hold">
                            <p:stCondLst>
                              <p:cond delay="3500"/>
                            </p:stCondLst>
                            <p:childTnLst>
                              <p:par>
                                <p:cTn id="87" presetID="10" presetClass="entr" presetSubtype="0" fill="hold" nodeType="afterEffect">
                                  <p:stCondLst>
                                    <p:cond delay="0"/>
                                  </p:stCondLst>
                                  <p:childTnLst>
                                    <p:set>
                                      <p:cBhvr>
                                        <p:cTn id="88" dur="1" fill="hold">
                                          <p:stCondLst>
                                            <p:cond delay="0"/>
                                          </p:stCondLst>
                                        </p:cTn>
                                        <p:tgtEl>
                                          <p:spTgt spid="79"/>
                                        </p:tgtEl>
                                        <p:attrNameLst>
                                          <p:attrName>style.visibility</p:attrName>
                                        </p:attrNameLst>
                                      </p:cBhvr>
                                      <p:to>
                                        <p:strVal val="visible"/>
                                      </p:to>
                                    </p:set>
                                    <p:animEffect transition="in" filter="fade">
                                      <p:cBhvr>
                                        <p:cTn id="89" dur="500"/>
                                        <p:tgtEl>
                                          <p:spTgt spid="79"/>
                                        </p:tgtEl>
                                      </p:cBhvr>
                                    </p:animEffect>
                                  </p:childTnLst>
                                </p:cTn>
                              </p:par>
                              <p:par>
                                <p:cTn id="90" presetID="10" presetClass="entr" presetSubtype="0" fill="hold" nodeType="withEffect">
                                  <p:stCondLst>
                                    <p:cond delay="0"/>
                                  </p:stCondLst>
                                  <p:childTnLst>
                                    <p:set>
                                      <p:cBhvr>
                                        <p:cTn id="91" dur="1" fill="hold">
                                          <p:stCondLst>
                                            <p:cond delay="0"/>
                                          </p:stCondLst>
                                        </p:cTn>
                                        <p:tgtEl>
                                          <p:spTgt spid="81"/>
                                        </p:tgtEl>
                                        <p:attrNameLst>
                                          <p:attrName>style.visibility</p:attrName>
                                        </p:attrNameLst>
                                      </p:cBhvr>
                                      <p:to>
                                        <p:strVal val="visible"/>
                                      </p:to>
                                    </p:set>
                                    <p:animEffect transition="in" filter="fade">
                                      <p:cBhvr>
                                        <p:cTn id="92" dur="500"/>
                                        <p:tgtEl>
                                          <p:spTgt spid="81"/>
                                        </p:tgtEl>
                                      </p:cBhvr>
                                    </p:animEffect>
                                  </p:childTnLst>
                                </p:cTn>
                              </p:par>
                              <p:par>
                                <p:cTn id="93" presetID="10" presetClass="entr" presetSubtype="0" fill="hold" nodeType="withEffect">
                                  <p:stCondLst>
                                    <p:cond delay="0"/>
                                  </p:stCondLst>
                                  <p:childTnLst>
                                    <p:set>
                                      <p:cBhvr>
                                        <p:cTn id="94" dur="1" fill="hold">
                                          <p:stCondLst>
                                            <p:cond delay="0"/>
                                          </p:stCondLst>
                                        </p:cTn>
                                        <p:tgtEl>
                                          <p:spTgt spid="84"/>
                                        </p:tgtEl>
                                        <p:attrNameLst>
                                          <p:attrName>style.visibility</p:attrName>
                                        </p:attrNameLst>
                                      </p:cBhvr>
                                      <p:to>
                                        <p:strVal val="visible"/>
                                      </p:to>
                                    </p:set>
                                    <p:animEffect transition="in" filter="fade">
                                      <p:cBhvr>
                                        <p:cTn id="95" dur="500"/>
                                        <p:tgtEl>
                                          <p:spTgt spid="84"/>
                                        </p:tgtEl>
                                      </p:cBhvr>
                                    </p:animEffect>
                                  </p:childTnLst>
                                </p:cTn>
                              </p:par>
                              <p:par>
                                <p:cTn id="96" presetID="10" presetClass="entr" presetSubtype="0" fill="hold" nodeType="withEffect">
                                  <p:stCondLst>
                                    <p:cond delay="0"/>
                                  </p:stCondLst>
                                  <p:childTnLst>
                                    <p:set>
                                      <p:cBhvr>
                                        <p:cTn id="97" dur="1" fill="hold">
                                          <p:stCondLst>
                                            <p:cond delay="0"/>
                                          </p:stCondLst>
                                        </p:cTn>
                                        <p:tgtEl>
                                          <p:spTgt spid="87"/>
                                        </p:tgtEl>
                                        <p:attrNameLst>
                                          <p:attrName>style.visibility</p:attrName>
                                        </p:attrNameLst>
                                      </p:cBhvr>
                                      <p:to>
                                        <p:strVal val="visible"/>
                                      </p:to>
                                    </p:set>
                                    <p:animEffect transition="in" filter="fade">
                                      <p:cBhvr>
                                        <p:cTn id="98" dur="500"/>
                                        <p:tgtEl>
                                          <p:spTgt spid="87"/>
                                        </p:tgtEl>
                                      </p:cBhvr>
                                    </p:animEffect>
                                  </p:childTnLst>
                                </p:cTn>
                              </p:par>
                              <p:par>
                                <p:cTn id="99" presetID="10" presetClass="entr" presetSubtype="0" fill="hold" nodeType="withEffect">
                                  <p:stCondLst>
                                    <p:cond delay="0"/>
                                  </p:stCondLst>
                                  <p:childTnLst>
                                    <p:set>
                                      <p:cBhvr>
                                        <p:cTn id="100" dur="1" fill="hold">
                                          <p:stCondLst>
                                            <p:cond delay="0"/>
                                          </p:stCondLst>
                                        </p:cTn>
                                        <p:tgtEl>
                                          <p:spTgt spid="90"/>
                                        </p:tgtEl>
                                        <p:attrNameLst>
                                          <p:attrName>style.visibility</p:attrName>
                                        </p:attrNameLst>
                                      </p:cBhvr>
                                      <p:to>
                                        <p:strVal val="visible"/>
                                      </p:to>
                                    </p:set>
                                    <p:animEffect transition="in" filter="fade">
                                      <p:cBhvr>
                                        <p:cTn id="101" dur="500"/>
                                        <p:tgtEl>
                                          <p:spTgt spid="90"/>
                                        </p:tgtEl>
                                      </p:cBhvr>
                                    </p:animEffect>
                                  </p:childTnLst>
                                </p:cTn>
                              </p:par>
                              <p:par>
                                <p:cTn id="102" presetID="10" presetClass="entr" presetSubtype="0" fill="hold" nodeType="withEffect">
                                  <p:stCondLst>
                                    <p:cond delay="0"/>
                                  </p:stCondLst>
                                  <p:childTnLst>
                                    <p:set>
                                      <p:cBhvr>
                                        <p:cTn id="103" dur="1" fill="hold">
                                          <p:stCondLst>
                                            <p:cond delay="0"/>
                                          </p:stCondLst>
                                        </p:cTn>
                                        <p:tgtEl>
                                          <p:spTgt spid="95"/>
                                        </p:tgtEl>
                                        <p:attrNameLst>
                                          <p:attrName>style.visibility</p:attrName>
                                        </p:attrNameLst>
                                      </p:cBhvr>
                                      <p:to>
                                        <p:strVal val="visible"/>
                                      </p:to>
                                    </p:set>
                                    <p:animEffect transition="in" filter="fade">
                                      <p:cBhvr>
                                        <p:cTn id="104" dur="500"/>
                                        <p:tgtEl>
                                          <p:spTgt spid="95"/>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1" fill="hold" nodeType="clickEffect">
                                  <p:stCondLst>
                                    <p:cond delay="0"/>
                                  </p:stCondLst>
                                  <p:childTnLst>
                                    <p:set>
                                      <p:cBhvr>
                                        <p:cTn id="108" dur="1" fill="hold">
                                          <p:stCondLst>
                                            <p:cond delay="0"/>
                                          </p:stCondLst>
                                        </p:cTn>
                                        <p:tgtEl>
                                          <p:spTgt spid="54"/>
                                        </p:tgtEl>
                                        <p:attrNameLst>
                                          <p:attrName>style.visibility</p:attrName>
                                        </p:attrNameLst>
                                      </p:cBhvr>
                                      <p:to>
                                        <p:strVal val="visible"/>
                                      </p:to>
                                    </p:set>
                                    <p:animEffect transition="in" filter="wipe(up)">
                                      <p:cBhvr>
                                        <p:cTn id="109" dur="500"/>
                                        <p:tgtEl>
                                          <p:spTgt spid="54"/>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5"/>
                                        </p:tgtEl>
                                        <p:attrNameLst>
                                          <p:attrName>style.visibility</p:attrName>
                                        </p:attrNameLst>
                                      </p:cBhvr>
                                      <p:to>
                                        <p:strVal val="visible"/>
                                      </p:to>
                                    </p:set>
                                    <p:animEffect transition="in" filter="fade">
                                      <p:cBhvr>
                                        <p:cTn id="112" dur="500"/>
                                        <p:tgtEl>
                                          <p:spTgt spid="15"/>
                                        </p:tgtEl>
                                      </p:cBhvr>
                                    </p:animEffect>
                                  </p:childTnLst>
                                </p:cTn>
                              </p:par>
                            </p:childTnLst>
                          </p:cTn>
                        </p:par>
                        <p:par>
                          <p:cTn id="113" fill="hold">
                            <p:stCondLst>
                              <p:cond delay="500"/>
                            </p:stCondLst>
                            <p:childTnLst>
                              <p:par>
                                <p:cTn id="114" presetID="10" presetClass="entr" presetSubtype="0" fill="hold" grpId="0" nodeType="afterEffect">
                                  <p:stCondLst>
                                    <p:cond delay="0"/>
                                  </p:stCondLst>
                                  <p:childTnLst>
                                    <p:set>
                                      <p:cBhvr>
                                        <p:cTn id="115" dur="1" fill="hold">
                                          <p:stCondLst>
                                            <p:cond delay="0"/>
                                          </p:stCondLst>
                                        </p:cTn>
                                        <p:tgtEl>
                                          <p:spTgt spid="14"/>
                                        </p:tgtEl>
                                        <p:attrNameLst>
                                          <p:attrName>style.visibility</p:attrName>
                                        </p:attrNameLst>
                                      </p:cBhvr>
                                      <p:to>
                                        <p:strVal val="visible"/>
                                      </p:to>
                                    </p:set>
                                    <p:animEffect transition="in" filter="fade">
                                      <p:cBhvr>
                                        <p:cTn id="116" dur="500"/>
                                        <p:tgtEl>
                                          <p:spTgt spid="14"/>
                                        </p:tgtEl>
                                      </p:cBhvr>
                                    </p:animEffect>
                                  </p:childTnLst>
                                </p:cTn>
                              </p:par>
                            </p:childTnLst>
                          </p:cTn>
                        </p:par>
                        <p:par>
                          <p:cTn id="117" fill="hold">
                            <p:stCondLst>
                              <p:cond delay="1000"/>
                            </p:stCondLst>
                            <p:childTnLst>
                              <p:par>
                                <p:cTn id="118" presetID="10" presetClass="entr" presetSubtype="0" fill="hold" grpId="0" nodeType="after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childTnLst>
                          </p:cTn>
                        </p:par>
                        <p:par>
                          <p:cTn id="121" fill="hold">
                            <p:stCondLst>
                              <p:cond delay="1500"/>
                            </p:stCondLst>
                            <p:childTnLst>
                              <p:par>
                                <p:cTn id="122" presetID="10" presetClass="entr" presetSubtype="0" fill="hold" nodeType="afterEffect">
                                  <p:stCondLst>
                                    <p:cond delay="0"/>
                                  </p:stCondLst>
                                  <p:childTnLst>
                                    <p:set>
                                      <p:cBhvr>
                                        <p:cTn id="123" dur="1" fill="hold">
                                          <p:stCondLst>
                                            <p:cond delay="0"/>
                                          </p:stCondLst>
                                        </p:cTn>
                                        <p:tgtEl>
                                          <p:spTgt spid="59"/>
                                        </p:tgtEl>
                                        <p:attrNameLst>
                                          <p:attrName>style.visibility</p:attrName>
                                        </p:attrNameLst>
                                      </p:cBhvr>
                                      <p:to>
                                        <p:strVal val="visible"/>
                                      </p:to>
                                    </p:set>
                                    <p:animEffect transition="in" filter="fade">
                                      <p:cBhvr>
                                        <p:cTn id="124" dur="500"/>
                                        <p:tgtEl>
                                          <p:spTgt spid="59"/>
                                        </p:tgtEl>
                                      </p:cBhvr>
                                    </p:animEffect>
                                  </p:childTnLst>
                                </p:cTn>
                              </p:par>
                              <p:par>
                                <p:cTn id="125" presetID="10" presetClass="entr" presetSubtype="0" fill="hold" nodeType="withEffect">
                                  <p:stCondLst>
                                    <p:cond delay="0"/>
                                  </p:stCondLst>
                                  <p:childTnLst>
                                    <p:set>
                                      <p:cBhvr>
                                        <p:cTn id="126" dur="1" fill="hold">
                                          <p:stCondLst>
                                            <p:cond delay="0"/>
                                          </p:stCondLst>
                                        </p:cTn>
                                        <p:tgtEl>
                                          <p:spTgt spid="62"/>
                                        </p:tgtEl>
                                        <p:attrNameLst>
                                          <p:attrName>style.visibility</p:attrName>
                                        </p:attrNameLst>
                                      </p:cBhvr>
                                      <p:to>
                                        <p:strVal val="visible"/>
                                      </p:to>
                                    </p:set>
                                    <p:animEffect transition="in" filter="fade">
                                      <p:cBhvr>
                                        <p:cTn id="127" dur="500"/>
                                        <p:tgtEl>
                                          <p:spTgt spid="62"/>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1" fill="hold" nodeType="clickEffect">
                                  <p:stCondLst>
                                    <p:cond delay="0"/>
                                  </p:stCondLst>
                                  <p:childTnLst>
                                    <p:set>
                                      <p:cBhvr>
                                        <p:cTn id="131" dur="1" fill="hold">
                                          <p:stCondLst>
                                            <p:cond delay="0"/>
                                          </p:stCondLst>
                                        </p:cTn>
                                        <p:tgtEl>
                                          <p:spTgt spid="56"/>
                                        </p:tgtEl>
                                        <p:attrNameLst>
                                          <p:attrName>style.visibility</p:attrName>
                                        </p:attrNameLst>
                                      </p:cBhvr>
                                      <p:to>
                                        <p:strVal val="visible"/>
                                      </p:to>
                                    </p:set>
                                    <p:animEffect transition="in" filter="wipe(up)">
                                      <p:cBhvr>
                                        <p:cTn id="132" dur="500"/>
                                        <p:tgtEl>
                                          <p:spTgt spid="56"/>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16"/>
                                        </p:tgtEl>
                                        <p:attrNameLst>
                                          <p:attrName>style.visibility</p:attrName>
                                        </p:attrNameLst>
                                      </p:cBhvr>
                                      <p:to>
                                        <p:strVal val="visible"/>
                                      </p:to>
                                    </p:set>
                                    <p:animEffect transition="in" filter="fade">
                                      <p:cBhvr>
                                        <p:cTn id="135" dur="500"/>
                                        <p:tgtEl>
                                          <p:spTgt spid="16"/>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17"/>
                                        </p:tgtEl>
                                        <p:attrNameLst>
                                          <p:attrName>style.visibility</p:attrName>
                                        </p:attrNameLst>
                                      </p:cBhvr>
                                      <p:to>
                                        <p:strVal val="visible"/>
                                      </p:to>
                                    </p:set>
                                    <p:animEffect transition="in" filter="fade">
                                      <p:cBhvr>
                                        <p:cTn id="139" dur="500"/>
                                        <p:tgtEl>
                                          <p:spTgt spid="17"/>
                                        </p:tgtEl>
                                      </p:cBhvr>
                                    </p:animEffect>
                                  </p:childTnLst>
                                </p:cTn>
                              </p:par>
                            </p:childTnLst>
                          </p:cTn>
                        </p:par>
                        <p:par>
                          <p:cTn id="140" fill="hold">
                            <p:stCondLst>
                              <p:cond delay="1000"/>
                            </p:stCondLst>
                            <p:childTnLst>
                              <p:par>
                                <p:cTn id="141" presetID="10" presetClass="entr" presetSubtype="0" fill="hold" grpId="0" nodeType="afterEffect">
                                  <p:stCondLst>
                                    <p:cond delay="0"/>
                                  </p:stCondLst>
                                  <p:childTnLst>
                                    <p:set>
                                      <p:cBhvr>
                                        <p:cTn id="142" dur="1" fill="hold">
                                          <p:stCondLst>
                                            <p:cond delay="0"/>
                                          </p:stCondLst>
                                        </p:cTn>
                                        <p:tgtEl>
                                          <p:spTgt spid="18"/>
                                        </p:tgtEl>
                                        <p:attrNameLst>
                                          <p:attrName>style.visibility</p:attrName>
                                        </p:attrNameLst>
                                      </p:cBhvr>
                                      <p:to>
                                        <p:strVal val="visible"/>
                                      </p:to>
                                    </p:set>
                                    <p:animEffect transition="in" filter="fade">
                                      <p:cBhvr>
                                        <p:cTn id="143" dur="500"/>
                                        <p:tgtEl>
                                          <p:spTgt spid="18"/>
                                        </p:tgtEl>
                                      </p:cBhvr>
                                    </p:animEffect>
                                  </p:childTnLst>
                                </p:cTn>
                              </p:par>
                            </p:childTnLst>
                          </p:cTn>
                        </p:par>
                        <p:par>
                          <p:cTn id="144" fill="hold">
                            <p:stCondLst>
                              <p:cond delay="1500"/>
                            </p:stCondLst>
                            <p:childTnLst>
                              <p:par>
                                <p:cTn id="145" presetID="10" presetClass="entr" presetSubtype="0" fill="hold" grpId="0" nodeType="afterEffect">
                                  <p:stCondLst>
                                    <p:cond delay="0"/>
                                  </p:stCondLst>
                                  <p:childTnLst>
                                    <p:set>
                                      <p:cBhvr>
                                        <p:cTn id="146" dur="1" fill="hold">
                                          <p:stCondLst>
                                            <p:cond delay="0"/>
                                          </p:stCondLst>
                                        </p:cTn>
                                        <p:tgtEl>
                                          <p:spTgt spid="19"/>
                                        </p:tgtEl>
                                        <p:attrNameLst>
                                          <p:attrName>style.visibility</p:attrName>
                                        </p:attrNameLst>
                                      </p:cBhvr>
                                      <p:to>
                                        <p:strVal val="visible"/>
                                      </p:to>
                                    </p:set>
                                    <p:animEffect transition="in" filter="fade">
                                      <p:cBhvr>
                                        <p:cTn id="147" dur="500"/>
                                        <p:tgtEl>
                                          <p:spTgt spid="19"/>
                                        </p:tgtEl>
                                      </p:cBhvr>
                                    </p:animEffect>
                                  </p:childTnLst>
                                </p:cTn>
                              </p:par>
                            </p:childTnLst>
                          </p:cTn>
                        </p:par>
                        <p:par>
                          <p:cTn id="148" fill="hold">
                            <p:stCondLst>
                              <p:cond delay="2000"/>
                            </p:stCondLst>
                            <p:childTnLst>
                              <p:par>
                                <p:cTn id="149" presetID="10" presetClass="entr" presetSubtype="0" fill="hold" grpId="0" nodeType="afterEffect">
                                  <p:stCondLst>
                                    <p:cond delay="0"/>
                                  </p:stCondLst>
                                  <p:childTnLst>
                                    <p:set>
                                      <p:cBhvr>
                                        <p:cTn id="150" dur="1" fill="hold">
                                          <p:stCondLst>
                                            <p:cond delay="0"/>
                                          </p:stCondLst>
                                        </p:cTn>
                                        <p:tgtEl>
                                          <p:spTgt spid="20"/>
                                        </p:tgtEl>
                                        <p:attrNameLst>
                                          <p:attrName>style.visibility</p:attrName>
                                        </p:attrNameLst>
                                      </p:cBhvr>
                                      <p:to>
                                        <p:strVal val="visible"/>
                                      </p:to>
                                    </p:set>
                                    <p:animEffect transition="in" filter="fade">
                                      <p:cBhvr>
                                        <p:cTn id="151" dur="500"/>
                                        <p:tgtEl>
                                          <p:spTgt spid="20"/>
                                        </p:tgtEl>
                                      </p:cBhvr>
                                    </p:animEffect>
                                  </p:childTnLst>
                                </p:cTn>
                              </p:par>
                            </p:childTnLst>
                          </p:cTn>
                        </p:par>
                        <p:par>
                          <p:cTn id="152" fill="hold">
                            <p:stCondLst>
                              <p:cond delay="2500"/>
                            </p:stCondLst>
                            <p:childTnLst>
                              <p:par>
                                <p:cTn id="153" presetID="10" presetClass="entr" presetSubtype="0" fill="hold" grpId="0" nodeType="afterEffect">
                                  <p:stCondLst>
                                    <p:cond delay="0"/>
                                  </p:stCondLst>
                                  <p:childTnLst>
                                    <p:set>
                                      <p:cBhvr>
                                        <p:cTn id="154" dur="1" fill="hold">
                                          <p:stCondLst>
                                            <p:cond delay="0"/>
                                          </p:stCondLst>
                                        </p:cTn>
                                        <p:tgtEl>
                                          <p:spTgt spid="21"/>
                                        </p:tgtEl>
                                        <p:attrNameLst>
                                          <p:attrName>style.visibility</p:attrName>
                                        </p:attrNameLst>
                                      </p:cBhvr>
                                      <p:to>
                                        <p:strVal val="visible"/>
                                      </p:to>
                                    </p:set>
                                    <p:animEffect transition="in" filter="fade">
                                      <p:cBhvr>
                                        <p:cTn id="155" dur="500"/>
                                        <p:tgtEl>
                                          <p:spTgt spid="21"/>
                                        </p:tgtEl>
                                      </p:cBhvr>
                                    </p:animEffect>
                                  </p:childTnLst>
                                </p:cTn>
                              </p:par>
                            </p:childTnLst>
                          </p:cTn>
                        </p:par>
                        <p:par>
                          <p:cTn id="156" fill="hold">
                            <p:stCondLst>
                              <p:cond delay="3000"/>
                            </p:stCondLst>
                            <p:childTnLst>
                              <p:par>
                                <p:cTn id="157" presetID="10" presetClass="entr" presetSubtype="0" fill="hold" nodeType="afterEffect">
                                  <p:stCondLst>
                                    <p:cond delay="0"/>
                                  </p:stCondLst>
                                  <p:childTnLst>
                                    <p:set>
                                      <p:cBhvr>
                                        <p:cTn id="158" dur="1" fill="hold">
                                          <p:stCondLst>
                                            <p:cond delay="0"/>
                                          </p:stCondLst>
                                        </p:cTn>
                                        <p:tgtEl>
                                          <p:spTgt spid="64"/>
                                        </p:tgtEl>
                                        <p:attrNameLst>
                                          <p:attrName>style.visibility</p:attrName>
                                        </p:attrNameLst>
                                      </p:cBhvr>
                                      <p:to>
                                        <p:strVal val="visible"/>
                                      </p:to>
                                    </p:set>
                                    <p:animEffect transition="in" filter="fade">
                                      <p:cBhvr>
                                        <p:cTn id="159" dur="500"/>
                                        <p:tgtEl>
                                          <p:spTgt spid="64"/>
                                        </p:tgtEl>
                                      </p:cBhvr>
                                    </p:animEffect>
                                  </p:childTnLst>
                                </p:cTn>
                              </p:par>
                              <p:par>
                                <p:cTn id="160" presetID="10" presetClass="entr" presetSubtype="0" fill="hold" nodeType="withEffect">
                                  <p:stCondLst>
                                    <p:cond delay="0"/>
                                  </p:stCondLst>
                                  <p:childTnLst>
                                    <p:set>
                                      <p:cBhvr>
                                        <p:cTn id="161" dur="1" fill="hold">
                                          <p:stCondLst>
                                            <p:cond delay="0"/>
                                          </p:stCondLst>
                                        </p:cTn>
                                        <p:tgtEl>
                                          <p:spTgt spid="70"/>
                                        </p:tgtEl>
                                        <p:attrNameLst>
                                          <p:attrName>style.visibility</p:attrName>
                                        </p:attrNameLst>
                                      </p:cBhvr>
                                      <p:to>
                                        <p:strVal val="visible"/>
                                      </p:to>
                                    </p:set>
                                    <p:animEffect transition="in" filter="fade">
                                      <p:cBhvr>
                                        <p:cTn id="162" dur="500"/>
                                        <p:tgtEl>
                                          <p:spTgt spid="70"/>
                                        </p:tgtEl>
                                      </p:cBhvr>
                                    </p:animEffect>
                                  </p:childTnLst>
                                </p:cTn>
                              </p:par>
                              <p:par>
                                <p:cTn id="163" presetID="10" presetClass="entr" presetSubtype="0" fill="hold" nodeType="withEffect">
                                  <p:stCondLst>
                                    <p:cond delay="0"/>
                                  </p:stCondLst>
                                  <p:childTnLst>
                                    <p:set>
                                      <p:cBhvr>
                                        <p:cTn id="164" dur="1" fill="hold">
                                          <p:stCondLst>
                                            <p:cond delay="0"/>
                                          </p:stCondLst>
                                        </p:cTn>
                                        <p:tgtEl>
                                          <p:spTgt spid="72"/>
                                        </p:tgtEl>
                                        <p:attrNameLst>
                                          <p:attrName>style.visibility</p:attrName>
                                        </p:attrNameLst>
                                      </p:cBhvr>
                                      <p:to>
                                        <p:strVal val="visible"/>
                                      </p:to>
                                    </p:set>
                                    <p:animEffect transition="in" filter="fade">
                                      <p:cBhvr>
                                        <p:cTn id="165" dur="500"/>
                                        <p:tgtEl>
                                          <p:spTgt spid="72"/>
                                        </p:tgtEl>
                                      </p:cBhvr>
                                    </p:animEffect>
                                  </p:childTnLst>
                                </p:cTn>
                              </p:par>
                              <p:par>
                                <p:cTn id="166" presetID="10" presetClass="entr" presetSubtype="0" fill="hold" nodeType="withEffect">
                                  <p:stCondLst>
                                    <p:cond delay="0"/>
                                  </p:stCondLst>
                                  <p:childTnLst>
                                    <p:set>
                                      <p:cBhvr>
                                        <p:cTn id="167" dur="1" fill="hold">
                                          <p:stCondLst>
                                            <p:cond delay="0"/>
                                          </p:stCondLst>
                                        </p:cTn>
                                        <p:tgtEl>
                                          <p:spTgt spid="75"/>
                                        </p:tgtEl>
                                        <p:attrNameLst>
                                          <p:attrName>style.visibility</p:attrName>
                                        </p:attrNameLst>
                                      </p:cBhvr>
                                      <p:to>
                                        <p:strVal val="visible"/>
                                      </p:to>
                                    </p:set>
                                    <p:animEffect transition="in" filter="fade">
                                      <p:cBhvr>
                                        <p:cTn id="168" dur="500"/>
                                        <p:tgtEl>
                                          <p:spTgt spid="75"/>
                                        </p:tgtEl>
                                      </p:cBhvr>
                                    </p:animEffect>
                                  </p:childTnLst>
                                </p:cTn>
                              </p:par>
                              <p:par>
                                <p:cTn id="169" presetID="10" presetClass="entr" presetSubtype="0" fill="hold" nodeType="withEffect">
                                  <p:stCondLst>
                                    <p:cond delay="0"/>
                                  </p:stCondLst>
                                  <p:childTnLst>
                                    <p:set>
                                      <p:cBhvr>
                                        <p:cTn id="170" dur="1" fill="hold">
                                          <p:stCondLst>
                                            <p:cond delay="0"/>
                                          </p:stCondLst>
                                        </p:cTn>
                                        <p:tgtEl>
                                          <p:spTgt spid="77"/>
                                        </p:tgtEl>
                                        <p:attrNameLst>
                                          <p:attrName>style.visibility</p:attrName>
                                        </p:attrNameLst>
                                      </p:cBhvr>
                                      <p:to>
                                        <p:strVal val="visible"/>
                                      </p:to>
                                    </p:set>
                                    <p:animEffect transition="in" filter="fade">
                                      <p:cBhvr>
                                        <p:cTn id="171"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Straight Connector 58">
            <a:extLst>
              <a:ext uri="{FF2B5EF4-FFF2-40B4-BE49-F238E27FC236}">
                <a16:creationId xmlns:a16="http://schemas.microsoft.com/office/drawing/2014/main" id="{960073D9-1ABD-48D9-8F8C-C2F77C63EA9C}"/>
              </a:ext>
            </a:extLst>
          </p:cNvPr>
          <p:cNvCxnSpPr>
            <a:cxnSpLocks/>
          </p:cNvCxnSpPr>
          <p:nvPr/>
        </p:nvCxnSpPr>
        <p:spPr>
          <a:xfrm flipH="1">
            <a:off x="6294936" y="3055239"/>
            <a:ext cx="376179" cy="654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AF3AB4E-2C18-47DC-8321-F8A9971B6345}"/>
              </a:ext>
            </a:extLst>
          </p:cNvPr>
          <p:cNvCxnSpPr>
            <a:cxnSpLocks/>
          </p:cNvCxnSpPr>
          <p:nvPr/>
        </p:nvCxnSpPr>
        <p:spPr>
          <a:xfrm flipH="1">
            <a:off x="7670665" y="2895972"/>
            <a:ext cx="91916" cy="13903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BCAA537-D599-4E2F-A0F5-FF37CA85BDDB}"/>
              </a:ext>
            </a:extLst>
          </p:cNvPr>
          <p:cNvCxnSpPr>
            <a:cxnSpLocks/>
          </p:cNvCxnSpPr>
          <p:nvPr/>
        </p:nvCxnSpPr>
        <p:spPr>
          <a:xfrm flipH="1">
            <a:off x="8661244" y="2940047"/>
            <a:ext cx="492641" cy="30685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7B17B8-07C8-468A-83E7-05546FA5B73E}"/>
              </a:ext>
            </a:extLst>
          </p:cNvPr>
          <p:cNvCxnSpPr>
            <a:cxnSpLocks/>
          </p:cNvCxnSpPr>
          <p:nvPr/>
        </p:nvCxnSpPr>
        <p:spPr>
          <a:xfrm flipH="1">
            <a:off x="9127578" y="2895972"/>
            <a:ext cx="293874" cy="27271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B2E6169-FB6C-4864-A0AB-ED40B718EC90}"/>
              </a:ext>
            </a:extLst>
          </p:cNvPr>
          <p:cNvCxnSpPr>
            <a:cxnSpLocks/>
          </p:cNvCxnSpPr>
          <p:nvPr/>
        </p:nvCxnSpPr>
        <p:spPr>
          <a:xfrm flipH="1">
            <a:off x="9633317" y="2895972"/>
            <a:ext cx="44085" cy="20844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EA63CE1-0C5A-4766-AE17-610869E0A12D}"/>
              </a:ext>
            </a:extLst>
          </p:cNvPr>
          <p:cNvCxnSpPr>
            <a:cxnSpLocks/>
          </p:cNvCxnSpPr>
          <p:nvPr/>
        </p:nvCxnSpPr>
        <p:spPr>
          <a:xfrm>
            <a:off x="9991985" y="3023800"/>
            <a:ext cx="140407" cy="1272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7A5E39A-C952-4B89-96BB-92576DB7F079}"/>
              </a:ext>
            </a:extLst>
          </p:cNvPr>
          <p:cNvCxnSpPr>
            <a:cxnSpLocks/>
          </p:cNvCxnSpPr>
          <p:nvPr/>
        </p:nvCxnSpPr>
        <p:spPr>
          <a:xfrm>
            <a:off x="10697964" y="2919806"/>
            <a:ext cx="374723" cy="7135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B4D3C2F-ED63-4670-BCC0-BB4D5E4F62F9}"/>
              </a:ext>
            </a:extLst>
          </p:cNvPr>
          <p:cNvCxnSpPr>
            <a:cxnSpLocks/>
          </p:cNvCxnSpPr>
          <p:nvPr/>
        </p:nvCxnSpPr>
        <p:spPr>
          <a:xfrm flipH="1">
            <a:off x="3484618" y="388647"/>
            <a:ext cx="4497280" cy="2940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6107B4F-A16F-4703-9428-CDE4537A6AD4}"/>
              </a:ext>
            </a:extLst>
          </p:cNvPr>
          <p:cNvCxnSpPr>
            <a:cxnSpLocks/>
          </p:cNvCxnSpPr>
          <p:nvPr/>
        </p:nvCxnSpPr>
        <p:spPr>
          <a:xfrm flipH="1">
            <a:off x="7167386" y="541047"/>
            <a:ext cx="966912" cy="24827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6B244D1-155F-4FDF-8CD6-DBD3BA35BB5F}"/>
              </a:ext>
            </a:extLst>
          </p:cNvPr>
          <p:cNvCxnSpPr>
            <a:cxnSpLocks/>
          </p:cNvCxnSpPr>
          <p:nvPr/>
        </p:nvCxnSpPr>
        <p:spPr>
          <a:xfrm>
            <a:off x="9131234" y="583329"/>
            <a:ext cx="1193518" cy="23440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F627F83-2607-43D6-8438-7CDD1565E75F}"/>
              </a:ext>
            </a:extLst>
          </p:cNvPr>
          <p:cNvCxnSpPr>
            <a:cxnSpLocks/>
          </p:cNvCxnSpPr>
          <p:nvPr/>
        </p:nvCxnSpPr>
        <p:spPr>
          <a:xfrm flipH="1">
            <a:off x="1655747" y="3511221"/>
            <a:ext cx="752410" cy="629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C7B8ED9-6B16-45D3-B709-ED9CFD6CA0F3}"/>
              </a:ext>
            </a:extLst>
          </p:cNvPr>
          <p:cNvCxnSpPr>
            <a:cxnSpLocks/>
          </p:cNvCxnSpPr>
          <p:nvPr/>
        </p:nvCxnSpPr>
        <p:spPr>
          <a:xfrm flipH="1">
            <a:off x="2271673" y="3509709"/>
            <a:ext cx="505426" cy="11988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F27562E-9A92-4EBB-8523-D4D498B2E9B5}"/>
              </a:ext>
            </a:extLst>
          </p:cNvPr>
          <p:cNvCxnSpPr>
            <a:cxnSpLocks/>
          </p:cNvCxnSpPr>
          <p:nvPr/>
        </p:nvCxnSpPr>
        <p:spPr>
          <a:xfrm flipH="1">
            <a:off x="2765341" y="3509709"/>
            <a:ext cx="218334" cy="16728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4EA04C8-DC60-4068-AA95-276A32791F22}"/>
              </a:ext>
            </a:extLst>
          </p:cNvPr>
          <p:cNvCxnSpPr>
            <a:cxnSpLocks/>
          </p:cNvCxnSpPr>
          <p:nvPr/>
        </p:nvCxnSpPr>
        <p:spPr>
          <a:xfrm>
            <a:off x="3256501" y="3525240"/>
            <a:ext cx="334652" cy="24605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5C0142B-3741-42AF-A03D-9CD30045280F}"/>
              </a:ext>
            </a:extLst>
          </p:cNvPr>
          <p:cNvCxnSpPr>
            <a:cxnSpLocks/>
          </p:cNvCxnSpPr>
          <p:nvPr/>
        </p:nvCxnSpPr>
        <p:spPr>
          <a:xfrm>
            <a:off x="3285771" y="3481742"/>
            <a:ext cx="794563" cy="1498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1BF71D8-A68A-4CC0-B56A-0BC8A7079119}"/>
              </a:ext>
            </a:extLst>
          </p:cNvPr>
          <p:cNvCxnSpPr>
            <a:cxnSpLocks/>
          </p:cNvCxnSpPr>
          <p:nvPr/>
        </p:nvCxnSpPr>
        <p:spPr>
          <a:xfrm>
            <a:off x="3688489" y="3416024"/>
            <a:ext cx="873752" cy="8702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E3C810-F7AE-4910-9654-0D3341030E67}"/>
              </a:ext>
            </a:extLst>
          </p:cNvPr>
          <p:cNvCxnSpPr/>
          <p:nvPr/>
        </p:nvCxnSpPr>
        <p:spPr>
          <a:xfrm>
            <a:off x="2923825" y="406018"/>
            <a:ext cx="1009662" cy="2208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E81625C-D156-488C-9931-1BA4FE4A4BC8}"/>
              </a:ext>
            </a:extLst>
          </p:cNvPr>
          <p:cNvCxnSpPr>
            <a:cxnSpLocks/>
          </p:cNvCxnSpPr>
          <p:nvPr/>
        </p:nvCxnSpPr>
        <p:spPr>
          <a:xfrm flipH="1">
            <a:off x="3966894" y="728566"/>
            <a:ext cx="51688" cy="453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9186EEE-D1BC-4702-A547-EA7D2A1E7F9A}"/>
              </a:ext>
            </a:extLst>
          </p:cNvPr>
          <p:cNvCxnSpPr>
            <a:cxnSpLocks/>
          </p:cNvCxnSpPr>
          <p:nvPr/>
        </p:nvCxnSpPr>
        <p:spPr>
          <a:xfrm flipH="1">
            <a:off x="3428656" y="728566"/>
            <a:ext cx="234247" cy="8978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D906931-8D15-4B1F-93FD-A84C77D78BBB}"/>
              </a:ext>
            </a:extLst>
          </p:cNvPr>
          <p:cNvCxnSpPr>
            <a:cxnSpLocks/>
          </p:cNvCxnSpPr>
          <p:nvPr/>
        </p:nvCxnSpPr>
        <p:spPr>
          <a:xfrm flipH="1">
            <a:off x="1431267" y="406018"/>
            <a:ext cx="611941" cy="4532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9A6CAD-06C5-4A2F-A5B1-33549CDC6F1C}"/>
              </a:ext>
            </a:extLst>
          </p:cNvPr>
          <p:cNvCxnSpPr>
            <a:cxnSpLocks/>
          </p:cNvCxnSpPr>
          <p:nvPr/>
        </p:nvCxnSpPr>
        <p:spPr>
          <a:xfrm flipH="1">
            <a:off x="1733383" y="501338"/>
            <a:ext cx="368924" cy="9526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5206E18-DFF0-4C84-977D-0587A7453C84}"/>
              </a:ext>
            </a:extLst>
          </p:cNvPr>
          <p:cNvCxnSpPr>
            <a:cxnSpLocks/>
          </p:cNvCxnSpPr>
          <p:nvPr/>
        </p:nvCxnSpPr>
        <p:spPr>
          <a:xfrm flipH="1">
            <a:off x="1980810" y="501338"/>
            <a:ext cx="297978" cy="14289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A903929-E1C5-400D-A1C8-C737BB7A3AC1}"/>
              </a:ext>
            </a:extLst>
          </p:cNvPr>
          <p:cNvCxnSpPr>
            <a:cxnSpLocks/>
            <a:stCxn id="11" idx="2"/>
          </p:cNvCxnSpPr>
          <p:nvPr/>
        </p:nvCxnSpPr>
        <p:spPr>
          <a:xfrm flipH="1">
            <a:off x="2305863" y="583329"/>
            <a:ext cx="148064" cy="20866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4596959-B0C0-49AD-920A-77CC5B76628F}"/>
              </a:ext>
            </a:extLst>
          </p:cNvPr>
          <p:cNvSpPr/>
          <p:nvPr/>
        </p:nvSpPr>
        <p:spPr>
          <a:xfrm>
            <a:off x="384527" y="583329"/>
            <a:ext cx="1289756" cy="51223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Informal</a:t>
            </a:r>
          </a:p>
          <a:p>
            <a:pPr algn="ctr"/>
            <a:r>
              <a:rPr lang="en-US" sz="1600" dirty="0">
                <a:latin typeface="Arial" panose="020B0604020202020204" pitchFamily="34" charset="0"/>
                <a:ea typeface="Tahoma" panose="020B0604030504040204" pitchFamily="34" charset="0"/>
                <a:cs typeface="Arial" panose="020B0604020202020204" pitchFamily="34" charset="0"/>
              </a:rPr>
              <a:t>Reviews</a:t>
            </a:r>
          </a:p>
        </p:txBody>
      </p:sp>
      <p:sp>
        <p:nvSpPr>
          <p:cNvPr id="4" name="Rectangle 3">
            <a:extLst>
              <a:ext uri="{FF2B5EF4-FFF2-40B4-BE49-F238E27FC236}">
                <a16:creationId xmlns:a16="http://schemas.microsoft.com/office/drawing/2014/main" id="{81815C05-28C3-4D83-AC15-AB895C489981}"/>
              </a:ext>
            </a:extLst>
          </p:cNvPr>
          <p:cNvSpPr/>
          <p:nvPr/>
        </p:nvSpPr>
        <p:spPr>
          <a:xfrm>
            <a:off x="416809" y="1276671"/>
            <a:ext cx="1514482" cy="35462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Walkthroughs</a:t>
            </a:r>
            <a:endParaRPr lang="en-US" dirty="0">
              <a:latin typeface="Arial" panose="020B0604020202020204" pitchFamily="34" charset="0"/>
              <a:ea typeface="Tahoma" panose="020B060403050404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743E5AF-354B-4DA2-9AF3-4C8369C1228D}"/>
              </a:ext>
            </a:extLst>
          </p:cNvPr>
          <p:cNvSpPr/>
          <p:nvPr/>
        </p:nvSpPr>
        <p:spPr>
          <a:xfrm>
            <a:off x="706265" y="1841742"/>
            <a:ext cx="1369483" cy="51223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Technical</a:t>
            </a:r>
            <a:r>
              <a:rPr lang="en-US" dirty="0">
                <a:latin typeface="Arial" panose="020B0604020202020204" pitchFamily="34" charset="0"/>
                <a:ea typeface="Tahoma" panose="020B0604030504040204" pitchFamily="34" charset="0"/>
                <a:cs typeface="Arial" panose="020B0604020202020204" pitchFamily="34" charset="0"/>
              </a:rPr>
              <a:t> </a:t>
            </a:r>
            <a:r>
              <a:rPr lang="en-US" sz="1600" dirty="0">
                <a:latin typeface="Arial" panose="020B0604020202020204" pitchFamily="34" charset="0"/>
                <a:ea typeface="Tahoma" panose="020B0604030504040204" pitchFamily="34" charset="0"/>
                <a:cs typeface="Arial" panose="020B0604020202020204" pitchFamily="34" charset="0"/>
              </a:rPr>
              <a:t>Reviews</a:t>
            </a:r>
            <a:endParaRPr lang="en-US" dirty="0">
              <a:latin typeface="Arial" panose="020B0604020202020204" pitchFamily="34" charset="0"/>
              <a:ea typeface="Tahoma" panose="020B060403050404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0F4AE54B-1A89-4D24-9CF2-8920CD69D919}"/>
              </a:ext>
            </a:extLst>
          </p:cNvPr>
          <p:cNvSpPr/>
          <p:nvPr/>
        </p:nvSpPr>
        <p:spPr>
          <a:xfrm>
            <a:off x="1084442" y="2585425"/>
            <a:ext cx="1369484" cy="35462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Inspections</a:t>
            </a:r>
            <a:endParaRPr lang="en-US" dirty="0">
              <a:latin typeface="Arial" panose="020B0604020202020204" pitchFamily="34" charset="0"/>
              <a:ea typeface="Tahoma" panose="020B060403050404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16C982AE-93DF-474A-B0BB-27EC7263EBC5}"/>
              </a:ext>
            </a:extLst>
          </p:cNvPr>
          <p:cNvSpPr/>
          <p:nvPr/>
        </p:nvSpPr>
        <p:spPr>
          <a:xfrm>
            <a:off x="3373619" y="475180"/>
            <a:ext cx="1557867" cy="35462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Static Analysis</a:t>
            </a:r>
          </a:p>
        </p:txBody>
      </p:sp>
      <p:sp>
        <p:nvSpPr>
          <p:cNvPr id="8" name="Rectangle 7">
            <a:extLst>
              <a:ext uri="{FF2B5EF4-FFF2-40B4-BE49-F238E27FC236}">
                <a16:creationId xmlns:a16="http://schemas.microsoft.com/office/drawing/2014/main" id="{A660EC49-6B59-4FF1-9CCF-4E582DBF69F7}"/>
              </a:ext>
            </a:extLst>
          </p:cNvPr>
          <p:cNvSpPr/>
          <p:nvPr/>
        </p:nvSpPr>
        <p:spPr>
          <a:xfrm>
            <a:off x="3747917" y="1012646"/>
            <a:ext cx="1557866" cy="339653"/>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Data Flow</a:t>
            </a:r>
          </a:p>
        </p:txBody>
      </p:sp>
      <p:sp>
        <p:nvSpPr>
          <p:cNvPr id="9" name="Rectangle 8">
            <a:extLst>
              <a:ext uri="{FF2B5EF4-FFF2-40B4-BE49-F238E27FC236}">
                <a16:creationId xmlns:a16="http://schemas.microsoft.com/office/drawing/2014/main" id="{4F0C7478-A75E-427D-95FB-CA9271907803}"/>
              </a:ext>
            </a:extLst>
          </p:cNvPr>
          <p:cNvSpPr/>
          <p:nvPr/>
        </p:nvSpPr>
        <p:spPr>
          <a:xfrm>
            <a:off x="2923825" y="1510615"/>
            <a:ext cx="1360311" cy="35462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Control Flow</a:t>
            </a:r>
          </a:p>
        </p:txBody>
      </p:sp>
      <p:sp>
        <p:nvSpPr>
          <p:cNvPr id="11" name="Rectangle 10">
            <a:extLst>
              <a:ext uri="{FF2B5EF4-FFF2-40B4-BE49-F238E27FC236}">
                <a16:creationId xmlns:a16="http://schemas.microsoft.com/office/drawing/2014/main" id="{3EC28F0A-F6A8-4C40-BE3E-A5C71837361C}"/>
              </a:ext>
            </a:extLst>
          </p:cNvPr>
          <p:cNvSpPr/>
          <p:nvPr/>
        </p:nvSpPr>
        <p:spPr>
          <a:xfrm>
            <a:off x="1809049" y="228707"/>
            <a:ext cx="1289755" cy="354622"/>
          </a:xfrm>
          <a:prstGeom prst="rect">
            <a:avLst/>
          </a:prstGeom>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rial" panose="020B0604020202020204" pitchFamily="34" charset="0"/>
                <a:ea typeface="Tahoma" panose="020B0604030504040204" pitchFamily="34" charset="0"/>
                <a:cs typeface="Arial" panose="020B0604020202020204" pitchFamily="34" charset="0"/>
              </a:rPr>
              <a:t>Static</a:t>
            </a:r>
          </a:p>
        </p:txBody>
      </p:sp>
      <p:sp>
        <p:nvSpPr>
          <p:cNvPr id="14" name="Rectangle 13">
            <a:extLst>
              <a:ext uri="{FF2B5EF4-FFF2-40B4-BE49-F238E27FC236}">
                <a16:creationId xmlns:a16="http://schemas.microsoft.com/office/drawing/2014/main" id="{C3E60318-9B0B-4067-944C-67B36F309A30}"/>
              </a:ext>
            </a:extLst>
          </p:cNvPr>
          <p:cNvSpPr/>
          <p:nvPr/>
        </p:nvSpPr>
        <p:spPr>
          <a:xfrm>
            <a:off x="5536879" y="3404790"/>
            <a:ext cx="1716608" cy="354623"/>
          </a:xfrm>
          <a:prstGeom prst="rect">
            <a:avLst/>
          </a:prstGeom>
          <a:solidFill>
            <a:schemeClr val="bg2">
              <a:lumMod val="9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Error Guessing</a:t>
            </a:r>
          </a:p>
        </p:txBody>
      </p:sp>
      <p:sp>
        <p:nvSpPr>
          <p:cNvPr id="15" name="Rectangle 14">
            <a:extLst>
              <a:ext uri="{FF2B5EF4-FFF2-40B4-BE49-F238E27FC236}">
                <a16:creationId xmlns:a16="http://schemas.microsoft.com/office/drawing/2014/main" id="{AA205504-66DF-425A-8C4B-7BEEE46BB6D9}"/>
              </a:ext>
            </a:extLst>
          </p:cNvPr>
          <p:cNvSpPr/>
          <p:nvPr/>
        </p:nvSpPr>
        <p:spPr>
          <a:xfrm>
            <a:off x="6170450" y="2762735"/>
            <a:ext cx="2125130" cy="354624"/>
          </a:xfrm>
          <a:prstGeom prst="rect">
            <a:avLst/>
          </a:prstGeom>
          <a:solidFill>
            <a:schemeClr val="bg2">
              <a:lumMod val="9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Experience-based</a:t>
            </a:r>
          </a:p>
        </p:txBody>
      </p:sp>
      <p:sp>
        <p:nvSpPr>
          <p:cNvPr id="16" name="Rectangle 15">
            <a:extLst>
              <a:ext uri="{FF2B5EF4-FFF2-40B4-BE49-F238E27FC236}">
                <a16:creationId xmlns:a16="http://schemas.microsoft.com/office/drawing/2014/main" id="{EA3D43EE-A524-494A-B209-5E9F717C779C}"/>
              </a:ext>
            </a:extLst>
          </p:cNvPr>
          <p:cNvSpPr/>
          <p:nvPr/>
        </p:nvSpPr>
        <p:spPr>
          <a:xfrm>
            <a:off x="8880562" y="2762735"/>
            <a:ext cx="2888108" cy="339653"/>
          </a:xfrm>
          <a:prstGeom prst="rect">
            <a:avLst/>
          </a:prstGeom>
          <a:solidFill>
            <a:schemeClr val="bg2">
              <a:lumMod val="9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Specification-based</a:t>
            </a:r>
          </a:p>
        </p:txBody>
      </p:sp>
      <p:sp>
        <p:nvSpPr>
          <p:cNvPr id="17" name="Rectangle 16">
            <a:extLst>
              <a:ext uri="{FF2B5EF4-FFF2-40B4-BE49-F238E27FC236}">
                <a16:creationId xmlns:a16="http://schemas.microsoft.com/office/drawing/2014/main" id="{F127112D-9148-4E99-AC14-7FE02A4D4D2D}"/>
              </a:ext>
            </a:extLst>
          </p:cNvPr>
          <p:cNvSpPr/>
          <p:nvPr/>
        </p:nvSpPr>
        <p:spPr>
          <a:xfrm>
            <a:off x="10218562" y="3329284"/>
            <a:ext cx="1862665" cy="505634"/>
          </a:xfrm>
          <a:prstGeom prst="rect">
            <a:avLst/>
          </a:prstGeom>
          <a:solidFill>
            <a:schemeClr val="bg2">
              <a:lumMod val="9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Equivalence Class Partitioning</a:t>
            </a:r>
          </a:p>
        </p:txBody>
      </p:sp>
      <p:sp>
        <p:nvSpPr>
          <p:cNvPr id="18" name="Rectangle 17">
            <a:extLst>
              <a:ext uri="{FF2B5EF4-FFF2-40B4-BE49-F238E27FC236}">
                <a16:creationId xmlns:a16="http://schemas.microsoft.com/office/drawing/2014/main" id="{C1162083-A7FD-4BD9-8D13-A3546C707701}"/>
              </a:ext>
            </a:extLst>
          </p:cNvPr>
          <p:cNvSpPr/>
          <p:nvPr/>
        </p:nvSpPr>
        <p:spPr>
          <a:xfrm>
            <a:off x="9808960" y="4108964"/>
            <a:ext cx="1557866" cy="505634"/>
          </a:xfrm>
          <a:prstGeom prst="rect">
            <a:avLst/>
          </a:prstGeom>
          <a:solidFill>
            <a:schemeClr val="bg2">
              <a:lumMod val="9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Boundary Value Analysis</a:t>
            </a:r>
          </a:p>
        </p:txBody>
      </p:sp>
      <p:sp>
        <p:nvSpPr>
          <p:cNvPr id="19" name="Rectangle 18">
            <a:extLst>
              <a:ext uri="{FF2B5EF4-FFF2-40B4-BE49-F238E27FC236}">
                <a16:creationId xmlns:a16="http://schemas.microsoft.com/office/drawing/2014/main" id="{3331794A-7378-4295-A459-D42927EA6CB5}"/>
              </a:ext>
            </a:extLst>
          </p:cNvPr>
          <p:cNvSpPr/>
          <p:nvPr/>
        </p:nvSpPr>
        <p:spPr>
          <a:xfrm>
            <a:off x="9386001" y="4810632"/>
            <a:ext cx="1557866" cy="339653"/>
          </a:xfrm>
          <a:prstGeom prst="rect">
            <a:avLst/>
          </a:prstGeom>
          <a:solidFill>
            <a:schemeClr val="bg2">
              <a:lumMod val="9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Decision tables</a:t>
            </a:r>
          </a:p>
        </p:txBody>
      </p:sp>
      <p:sp>
        <p:nvSpPr>
          <p:cNvPr id="20" name="Rectangle 19">
            <a:extLst>
              <a:ext uri="{FF2B5EF4-FFF2-40B4-BE49-F238E27FC236}">
                <a16:creationId xmlns:a16="http://schemas.microsoft.com/office/drawing/2014/main" id="{0C8094EB-0101-4221-BD31-5D17D9C98C87}"/>
              </a:ext>
            </a:extLst>
          </p:cNvPr>
          <p:cNvSpPr/>
          <p:nvPr/>
        </p:nvSpPr>
        <p:spPr>
          <a:xfrm>
            <a:off x="8943619" y="5402962"/>
            <a:ext cx="1862665" cy="330162"/>
          </a:xfrm>
          <a:prstGeom prst="rect">
            <a:avLst/>
          </a:prstGeom>
          <a:solidFill>
            <a:schemeClr val="bg2">
              <a:lumMod val="9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State Transition</a:t>
            </a:r>
          </a:p>
        </p:txBody>
      </p:sp>
      <p:sp>
        <p:nvSpPr>
          <p:cNvPr id="21" name="Rectangle 20">
            <a:extLst>
              <a:ext uri="{FF2B5EF4-FFF2-40B4-BE49-F238E27FC236}">
                <a16:creationId xmlns:a16="http://schemas.microsoft.com/office/drawing/2014/main" id="{A67385C1-90AD-4193-9659-55F8AE35F652}"/>
              </a:ext>
            </a:extLst>
          </p:cNvPr>
          <p:cNvSpPr/>
          <p:nvPr/>
        </p:nvSpPr>
        <p:spPr>
          <a:xfrm>
            <a:off x="8454668" y="5985801"/>
            <a:ext cx="1862666" cy="354622"/>
          </a:xfrm>
          <a:prstGeom prst="rect">
            <a:avLst/>
          </a:prstGeom>
          <a:solidFill>
            <a:schemeClr val="bg2">
              <a:lumMod val="9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Use case testing</a:t>
            </a:r>
          </a:p>
        </p:txBody>
      </p:sp>
      <p:sp>
        <p:nvSpPr>
          <p:cNvPr id="22" name="Rectangle 21">
            <a:extLst>
              <a:ext uri="{FF2B5EF4-FFF2-40B4-BE49-F238E27FC236}">
                <a16:creationId xmlns:a16="http://schemas.microsoft.com/office/drawing/2014/main" id="{D60F9860-00D3-4996-A641-55C63542B3DA}"/>
              </a:ext>
            </a:extLst>
          </p:cNvPr>
          <p:cNvSpPr/>
          <p:nvPr/>
        </p:nvSpPr>
        <p:spPr>
          <a:xfrm>
            <a:off x="6278060" y="4140403"/>
            <a:ext cx="1950854" cy="354624"/>
          </a:xfrm>
          <a:prstGeom prst="rect">
            <a:avLst/>
          </a:prstGeom>
          <a:solidFill>
            <a:schemeClr val="bg2">
              <a:lumMod val="9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Exploratory testing</a:t>
            </a:r>
          </a:p>
        </p:txBody>
      </p:sp>
      <p:sp>
        <p:nvSpPr>
          <p:cNvPr id="23" name="Rectangle 22">
            <a:extLst>
              <a:ext uri="{FF2B5EF4-FFF2-40B4-BE49-F238E27FC236}">
                <a16:creationId xmlns:a16="http://schemas.microsoft.com/office/drawing/2014/main" id="{E86205F3-8B0A-42AB-8118-CEFBF03E3ABB}"/>
              </a:ext>
            </a:extLst>
          </p:cNvPr>
          <p:cNvSpPr/>
          <p:nvPr/>
        </p:nvSpPr>
        <p:spPr>
          <a:xfrm>
            <a:off x="2222865" y="3278767"/>
            <a:ext cx="1862666" cy="354622"/>
          </a:xfrm>
          <a:prstGeom prst="rect">
            <a:avLst/>
          </a:prstGeom>
          <a:solidFill>
            <a:schemeClr val="bg2">
              <a:lumMod val="9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Structure-based</a:t>
            </a:r>
          </a:p>
        </p:txBody>
      </p:sp>
      <p:sp>
        <p:nvSpPr>
          <p:cNvPr id="24" name="Rectangle 23">
            <a:extLst>
              <a:ext uri="{FF2B5EF4-FFF2-40B4-BE49-F238E27FC236}">
                <a16:creationId xmlns:a16="http://schemas.microsoft.com/office/drawing/2014/main" id="{DBB51451-3C47-4384-8A18-5CAF66284AD9}"/>
              </a:ext>
            </a:extLst>
          </p:cNvPr>
          <p:cNvSpPr/>
          <p:nvPr/>
        </p:nvSpPr>
        <p:spPr>
          <a:xfrm>
            <a:off x="769430" y="4015211"/>
            <a:ext cx="1525762" cy="354622"/>
          </a:xfrm>
          <a:prstGeom prst="rect">
            <a:avLst/>
          </a:prstGeom>
          <a:solidFill>
            <a:schemeClr val="bg2">
              <a:lumMod val="9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Statement</a:t>
            </a:r>
          </a:p>
        </p:txBody>
      </p:sp>
      <p:sp>
        <p:nvSpPr>
          <p:cNvPr id="25" name="Rectangle 24">
            <a:extLst>
              <a:ext uri="{FF2B5EF4-FFF2-40B4-BE49-F238E27FC236}">
                <a16:creationId xmlns:a16="http://schemas.microsoft.com/office/drawing/2014/main" id="{C95E41C2-1966-4AAA-9E55-BB0D9A102242}"/>
              </a:ext>
            </a:extLst>
          </p:cNvPr>
          <p:cNvSpPr/>
          <p:nvPr/>
        </p:nvSpPr>
        <p:spPr>
          <a:xfrm>
            <a:off x="1248133" y="4592642"/>
            <a:ext cx="1412872" cy="354622"/>
          </a:xfrm>
          <a:prstGeom prst="rect">
            <a:avLst/>
          </a:prstGeom>
          <a:solidFill>
            <a:schemeClr val="bg2">
              <a:lumMod val="9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Decision</a:t>
            </a:r>
          </a:p>
        </p:txBody>
      </p:sp>
      <p:sp>
        <p:nvSpPr>
          <p:cNvPr id="26" name="Rectangle 25">
            <a:extLst>
              <a:ext uri="{FF2B5EF4-FFF2-40B4-BE49-F238E27FC236}">
                <a16:creationId xmlns:a16="http://schemas.microsoft.com/office/drawing/2014/main" id="{3CE425F2-2135-4574-AD2C-BC370EB19248}"/>
              </a:ext>
            </a:extLst>
          </p:cNvPr>
          <p:cNvSpPr/>
          <p:nvPr/>
        </p:nvSpPr>
        <p:spPr>
          <a:xfrm>
            <a:off x="1674283" y="5170074"/>
            <a:ext cx="1611488" cy="354622"/>
          </a:xfrm>
          <a:prstGeom prst="rect">
            <a:avLst/>
          </a:prstGeom>
          <a:solidFill>
            <a:schemeClr val="bg2">
              <a:lumMod val="9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Condition</a:t>
            </a:r>
          </a:p>
        </p:txBody>
      </p:sp>
      <p:sp>
        <p:nvSpPr>
          <p:cNvPr id="27" name="Rectangle 26">
            <a:extLst>
              <a:ext uri="{FF2B5EF4-FFF2-40B4-BE49-F238E27FC236}">
                <a16:creationId xmlns:a16="http://schemas.microsoft.com/office/drawing/2014/main" id="{1A989D51-23E4-4E0B-BDB9-42DD9C952583}"/>
              </a:ext>
            </a:extLst>
          </p:cNvPr>
          <p:cNvSpPr/>
          <p:nvPr/>
        </p:nvSpPr>
        <p:spPr>
          <a:xfrm>
            <a:off x="2731570" y="5831316"/>
            <a:ext cx="1862666" cy="354622"/>
          </a:xfrm>
          <a:prstGeom prst="rect">
            <a:avLst/>
          </a:prstGeom>
          <a:solidFill>
            <a:schemeClr val="bg2">
              <a:lumMod val="9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Multiple Condition</a:t>
            </a:r>
          </a:p>
        </p:txBody>
      </p:sp>
      <p:sp>
        <p:nvSpPr>
          <p:cNvPr id="28" name="Rectangle 27">
            <a:extLst>
              <a:ext uri="{FF2B5EF4-FFF2-40B4-BE49-F238E27FC236}">
                <a16:creationId xmlns:a16="http://schemas.microsoft.com/office/drawing/2014/main" id="{B405FD6D-A2D4-4C7C-A38F-D95BF9AC942E}"/>
              </a:ext>
            </a:extLst>
          </p:cNvPr>
          <p:cNvSpPr/>
          <p:nvPr/>
        </p:nvSpPr>
        <p:spPr>
          <a:xfrm>
            <a:off x="3933487" y="4108964"/>
            <a:ext cx="1862666" cy="354622"/>
          </a:xfrm>
          <a:prstGeom prst="rect">
            <a:avLst/>
          </a:prstGeom>
          <a:solidFill>
            <a:schemeClr val="bg2">
              <a:lumMod val="9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Path</a:t>
            </a:r>
          </a:p>
        </p:txBody>
      </p:sp>
      <p:sp>
        <p:nvSpPr>
          <p:cNvPr id="29" name="Rectangle 28">
            <a:extLst>
              <a:ext uri="{FF2B5EF4-FFF2-40B4-BE49-F238E27FC236}">
                <a16:creationId xmlns:a16="http://schemas.microsoft.com/office/drawing/2014/main" id="{6D1551F6-9DEA-4345-AD66-C71491A82055}"/>
              </a:ext>
            </a:extLst>
          </p:cNvPr>
          <p:cNvSpPr/>
          <p:nvPr/>
        </p:nvSpPr>
        <p:spPr>
          <a:xfrm>
            <a:off x="3735678" y="4897955"/>
            <a:ext cx="1862666" cy="354622"/>
          </a:xfrm>
          <a:prstGeom prst="rect">
            <a:avLst/>
          </a:prstGeom>
          <a:solidFill>
            <a:schemeClr val="bg2">
              <a:lumMod val="9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LCSAJ</a:t>
            </a:r>
          </a:p>
        </p:txBody>
      </p:sp>
      <p:sp>
        <p:nvSpPr>
          <p:cNvPr id="30" name="Rectangle 29">
            <a:extLst>
              <a:ext uri="{FF2B5EF4-FFF2-40B4-BE49-F238E27FC236}">
                <a16:creationId xmlns:a16="http://schemas.microsoft.com/office/drawing/2014/main" id="{D7520E62-8360-4BC2-ADD1-6604DAE4B6CC}"/>
              </a:ext>
            </a:extLst>
          </p:cNvPr>
          <p:cNvSpPr/>
          <p:nvPr/>
        </p:nvSpPr>
        <p:spPr>
          <a:xfrm>
            <a:off x="7814736" y="272205"/>
            <a:ext cx="1862666" cy="354622"/>
          </a:xfrm>
          <a:prstGeom prst="rect">
            <a:avLst/>
          </a:prstGeom>
          <a:solidFill>
            <a:schemeClr val="bg2">
              <a:lumMod val="90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Dynamic</a:t>
            </a:r>
          </a:p>
        </p:txBody>
      </p:sp>
    </p:spTree>
    <p:extLst>
      <p:ext uri="{BB962C8B-B14F-4D97-AF65-F5344CB8AC3E}">
        <p14:creationId xmlns:p14="http://schemas.microsoft.com/office/powerpoint/2010/main" val="2705336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8EE6D-24EC-41CF-B073-DB49076FCABC}"/>
              </a:ext>
            </a:extLst>
          </p:cNvPr>
          <p:cNvSpPr>
            <a:spLocks noGrp="1"/>
          </p:cNvSpPr>
          <p:nvPr>
            <p:ph type="title"/>
          </p:nvPr>
        </p:nvSpPr>
        <p:spPr>
          <a:xfrm>
            <a:off x="838200" y="210578"/>
            <a:ext cx="10515600" cy="1325563"/>
          </a:xfrm>
        </p:spPr>
        <p:txBody>
          <a:bodyPr/>
          <a:lstStyle/>
          <a:p>
            <a:r>
              <a:rPr lang="en-US" dirty="0"/>
              <a:t>Static Techniques</a:t>
            </a:r>
          </a:p>
        </p:txBody>
      </p:sp>
      <p:sp>
        <p:nvSpPr>
          <p:cNvPr id="3" name="Content Placeholder 2">
            <a:extLst>
              <a:ext uri="{FF2B5EF4-FFF2-40B4-BE49-F238E27FC236}">
                <a16:creationId xmlns:a16="http://schemas.microsoft.com/office/drawing/2014/main" id="{F74E2B61-FD21-47C6-BA93-D5ED4528F530}"/>
              </a:ext>
            </a:extLst>
          </p:cNvPr>
          <p:cNvSpPr>
            <a:spLocks noGrp="1"/>
          </p:cNvSpPr>
          <p:nvPr>
            <p:ph idx="1"/>
          </p:nvPr>
        </p:nvSpPr>
        <p:spPr>
          <a:xfrm>
            <a:off x="838200" y="1423116"/>
            <a:ext cx="10515600" cy="5531476"/>
          </a:xfrm>
        </p:spPr>
        <p:txBody>
          <a:bodyPr>
            <a:normAutofit/>
          </a:bodyPr>
          <a:lstStyle/>
          <a:p>
            <a:r>
              <a:rPr lang="en-US" dirty="0"/>
              <a:t>Reviews</a:t>
            </a:r>
          </a:p>
          <a:p>
            <a:pPr lvl="1"/>
            <a:r>
              <a:rPr lang="en-US" dirty="0"/>
              <a:t>Can apply to </a:t>
            </a:r>
            <a:r>
              <a:rPr lang="en-US" b="1" dirty="0"/>
              <a:t>any </a:t>
            </a:r>
            <a:r>
              <a:rPr lang="en-US" dirty="0"/>
              <a:t>test level from requirements documents to source code</a:t>
            </a:r>
          </a:p>
          <a:p>
            <a:pPr lvl="1"/>
            <a:r>
              <a:rPr lang="en-US" dirty="0"/>
              <a:t>In order of formality:</a:t>
            </a:r>
          </a:p>
          <a:p>
            <a:pPr lvl="2"/>
            <a:r>
              <a:rPr lang="en-US" dirty="0"/>
              <a:t>Informal reviews</a:t>
            </a:r>
          </a:p>
          <a:p>
            <a:pPr lvl="2"/>
            <a:r>
              <a:rPr lang="en-US" dirty="0"/>
              <a:t>Walkthroughs (led by author)</a:t>
            </a:r>
          </a:p>
          <a:p>
            <a:pPr lvl="2"/>
            <a:r>
              <a:rPr lang="en-US" dirty="0"/>
              <a:t>Technical Reviews (peer review led by moderator)</a:t>
            </a:r>
          </a:p>
          <a:p>
            <a:pPr lvl="2"/>
            <a:r>
              <a:rPr lang="en-US" dirty="0"/>
              <a:t>Inspection (</a:t>
            </a:r>
            <a:r>
              <a:rPr lang="en-US" dirty="0" err="1"/>
              <a:t>mucho</a:t>
            </a:r>
            <a:r>
              <a:rPr lang="en-US" dirty="0"/>
              <a:t> formal.  Moderator, managers, the whole enchilada)</a:t>
            </a:r>
          </a:p>
          <a:p>
            <a:r>
              <a:rPr lang="en-US" dirty="0"/>
              <a:t>Static analysis – tool-based</a:t>
            </a:r>
          </a:p>
          <a:p>
            <a:pPr lvl="1"/>
            <a:r>
              <a:rPr lang="en-US" dirty="0"/>
              <a:t>Compiler-detected errors (variable not defined)</a:t>
            </a:r>
          </a:p>
          <a:p>
            <a:pPr lvl="1"/>
            <a:r>
              <a:rPr lang="en-US" dirty="0"/>
              <a:t>IDE-detected errors (variable not initialized before use, standards violations)</a:t>
            </a:r>
          </a:p>
          <a:p>
            <a:pPr lvl="1"/>
            <a:r>
              <a:rPr lang="en-US" dirty="0"/>
              <a:t>Code analysis tools (used in compiler optimization, e.g.)</a:t>
            </a:r>
          </a:p>
          <a:p>
            <a:pPr lvl="2"/>
            <a:r>
              <a:rPr lang="en-US" dirty="0"/>
              <a:t>Data Flow</a:t>
            </a:r>
          </a:p>
          <a:p>
            <a:pPr lvl="2"/>
            <a:r>
              <a:rPr lang="en-US" dirty="0"/>
              <a:t>Control Flow</a:t>
            </a:r>
          </a:p>
        </p:txBody>
      </p:sp>
    </p:spTree>
    <p:extLst>
      <p:ext uri="{BB962C8B-B14F-4D97-AF65-F5344CB8AC3E}">
        <p14:creationId xmlns:p14="http://schemas.microsoft.com/office/powerpoint/2010/main" val="3529266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Tactical Goals : Why Each Test ?</a:t>
            </a:r>
          </a:p>
        </p:txBody>
      </p:sp>
      <p:sp>
        <p:nvSpPr>
          <p:cNvPr id="3" name="Content Placeholder 2">
            <a:extLst>
              <a:ext uri="{FF2B5EF4-FFF2-40B4-BE49-F238E27FC236}">
                <a16:creationId xmlns:a16="http://schemas.microsoft.com/office/drawing/2014/main" id="{874E5DC5-78EB-4B55-A7DB-B9A5A8300660}"/>
              </a:ext>
            </a:extLst>
          </p:cNvPr>
          <p:cNvSpPr>
            <a:spLocks noGrp="1"/>
          </p:cNvSpPr>
          <p:nvPr>
            <p:ph idx="1"/>
          </p:nvPr>
        </p:nvSpPr>
        <p:spPr>
          <a:xfrm>
            <a:off x="838200" y="1690688"/>
            <a:ext cx="10515600" cy="4351338"/>
          </a:xfrm>
        </p:spPr>
        <p:txBody>
          <a:bodyPr>
            <a:normAutofit/>
          </a:bodyPr>
          <a:lstStyle/>
          <a:p>
            <a:r>
              <a:rPr lang="en-US" sz="3200" dirty="0"/>
              <a:t>Written test objectives and requirements must be documented.</a:t>
            </a:r>
          </a:p>
          <a:p>
            <a:pPr lvl="1"/>
            <a:r>
              <a:rPr lang="en-US" sz="2800" dirty="0"/>
              <a:t>What is each test trying to determine?</a:t>
            </a:r>
          </a:p>
          <a:p>
            <a:pPr lvl="1"/>
            <a:r>
              <a:rPr lang="en-US" sz="2800" dirty="0"/>
              <a:t>What are your planned coverage levels?</a:t>
            </a:r>
          </a:p>
          <a:p>
            <a:pPr lvl="1"/>
            <a:r>
              <a:rPr lang="en-US" sz="2800" dirty="0"/>
              <a:t>How much testing is enough – the definition of </a:t>
            </a:r>
            <a:r>
              <a:rPr lang="en-US" sz="2800" b="1" dirty="0"/>
              <a:t>done </a:t>
            </a:r>
            <a:r>
              <a:rPr lang="en-US" sz="2800" dirty="0"/>
              <a:t>for testing.</a:t>
            </a:r>
          </a:p>
          <a:p>
            <a:pPr lvl="1"/>
            <a:endParaRPr lang="en-US" sz="2800" dirty="0"/>
          </a:p>
        </p:txBody>
      </p:sp>
      <p:sp>
        <p:nvSpPr>
          <p:cNvPr id="4" name="Date Placeholder 3"/>
          <p:cNvSpPr>
            <a:spLocks noGrp="1"/>
          </p:cNvSpPr>
          <p:nvPr>
            <p:ph type="dt" sz="half" idx="10"/>
          </p:nvPr>
        </p:nvSpPr>
        <p:spPr/>
        <p:txBody>
          <a:bodyPr/>
          <a:lstStyle/>
          <a:p>
            <a:pPr>
              <a:defRPr/>
            </a:pPr>
            <a:r>
              <a:rPr lang="en-US"/>
              <a:t>Introduction to Software Testing, Edition 2  (Ch 1)</a:t>
            </a:r>
            <a:endParaRPr lang="en-US" u="sng"/>
          </a:p>
        </p:txBody>
      </p:sp>
      <p:sp>
        <p:nvSpPr>
          <p:cNvPr id="5" name="Footer Placeholder 4"/>
          <p:cNvSpPr>
            <a:spLocks noGrp="1"/>
          </p:cNvSpPr>
          <p:nvPr>
            <p:ph type="ftr" sz="quarter" idx="11"/>
          </p:nvPr>
        </p:nvSpPr>
        <p:spPr/>
        <p:txBody>
          <a:bodyPr/>
          <a:lstStyle/>
          <a:p>
            <a:pPr>
              <a:defRPr/>
            </a:pPr>
            <a:r>
              <a:rPr lang="en-US"/>
              <a:t>© Ammann &amp; Offutt</a:t>
            </a:r>
          </a:p>
        </p:txBody>
      </p:sp>
      <p:sp>
        <p:nvSpPr>
          <p:cNvPr id="6" name="Slide Number Placeholder 5"/>
          <p:cNvSpPr>
            <a:spLocks noGrp="1"/>
          </p:cNvSpPr>
          <p:nvPr>
            <p:ph type="sldNum" sz="quarter" idx="12"/>
          </p:nvPr>
        </p:nvSpPr>
        <p:spPr/>
        <p:txBody>
          <a:bodyPr/>
          <a:lstStyle/>
          <a:p>
            <a:pPr>
              <a:defRPr/>
            </a:pPr>
            <a:fld id="{7F4B1FAA-A740-404F-BBC5-7C153B666279}" type="slidenum">
              <a:rPr lang="en-US" smtClean="0"/>
              <a:pPr>
                <a:defRPr/>
              </a:pPr>
              <a:t>22</a:t>
            </a:fld>
            <a:endParaRPr lang="en-US"/>
          </a:p>
        </p:txBody>
      </p:sp>
      <p:sp>
        <p:nvSpPr>
          <p:cNvPr id="9" name="Rectangle 8">
            <a:extLst>
              <a:ext uri="{FF2B5EF4-FFF2-40B4-BE49-F238E27FC236}">
                <a16:creationId xmlns:a16="http://schemas.microsoft.com/office/drawing/2014/main" id="{29F8D68C-0119-4119-AF89-F35E0339A8D5}"/>
              </a:ext>
            </a:extLst>
          </p:cNvPr>
          <p:cNvSpPr/>
          <p:nvPr/>
        </p:nvSpPr>
        <p:spPr>
          <a:xfrm>
            <a:off x="2209800" y="4602535"/>
            <a:ext cx="7593106" cy="564777"/>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rgbClr val="FFFF00"/>
                </a:solidFill>
                <a:effectLst>
                  <a:outerShdw blurRad="38100" dist="38100" dir="2700000" algn="tl">
                    <a:srgbClr val="000000">
                      <a:alpha val="43137"/>
                    </a:srgbClr>
                  </a:outerShdw>
                </a:effectLst>
              </a:rPr>
              <a:t>Old school – test until it’s time to ship</a:t>
            </a:r>
          </a:p>
        </p:txBody>
      </p:sp>
    </p:spTree>
    <p:extLst>
      <p:ext uri="{BB962C8B-B14F-4D97-AF65-F5344CB8AC3E}">
        <p14:creationId xmlns:p14="http://schemas.microsoft.com/office/powerpoint/2010/main" val="3327502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Straight Connector 58">
            <a:extLst>
              <a:ext uri="{FF2B5EF4-FFF2-40B4-BE49-F238E27FC236}">
                <a16:creationId xmlns:a16="http://schemas.microsoft.com/office/drawing/2014/main" id="{960073D9-1ABD-48D9-8F8C-C2F77C63EA9C}"/>
              </a:ext>
            </a:extLst>
          </p:cNvPr>
          <p:cNvCxnSpPr>
            <a:cxnSpLocks/>
          </p:cNvCxnSpPr>
          <p:nvPr/>
        </p:nvCxnSpPr>
        <p:spPr>
          <a:xfrm flipH="1">
            <a:off x="6294936" y="3055239"/>
            <a:ext cx="376179" cy="654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AF3AB4E-2C18-47DC-8321-F8A9971B6345}"/>
              </a:ext>
            </a:extLst>
          </p:cNvPr>
          <p:cNvCxnSpPr>
            <a:cxnSpLocks/>
          </p:cNvCxnSpPr>
          <p:nvPr/>
        </p:nvCxnSpPr>
        <p:spPr>
          <a:xfrm flipH="1">
            <a:off x="7670665" y="2895972"/>
            <a:ext cx="91916" cy="13903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BCAA537-D599-4E2F-A0F5-FF37CA85BDDB}"/>
              </a:ext>
            </a:extLst>
          </p:cNvPr>
          <p:cNvCxnSpPr>
            <a:cxnSpLocks/>
          </p:cNvCxnSpPr>
          <p:nvPr/>
        </p:nvCxnSpPr>
        <p:spPr>
          <a:xfrm flipH="1">
            <a:off x="8661244" y="2940047"/>
            <a:ext cx="492641" cy="30685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7B17B8-07C8-468A-83E7-05546FA5B73E}"/>
              </a:ext>
            </a:extLst>
          </p:cNvPr>
          <p:cNvCxnSpPr>
            <a:cxnSpLocks/>
          </p:cNvCxnSpPr>
          <p:nvPr/>
        </p:nvCxnSpPr>
        <p:spPr>
          <a:xfrm flipH="1">
            <a:off x="9127578" y="2895972"/>
            <a:ext cx="293874" cy="27271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B2E6169-FB6C-4864-A0AB-ED40B718EC90}"/>
              </a:ext>
            </a:extLst>
          </p:cNvPr>
          <p:cNvCxnSpPr>
            <a:cxnSpLocks/>
          </p:cNvCxnSpPr>
          <p:nvPr/>
        </p:nvCxnSpPr>
        <p:spPr>
          <a:xfrm flipH="1">
            <a:off x="9633317" y="2895972"/>
            <a:ext cx="44085" cy="20844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EA63CE1-0C5A-4766-AE17-610869E0A12D}"/>
              </a:ext>
            </a:extLst>
          </p:cNvPr>
          <p:cNvCxnSpPr>
            <a:cxnSpLocks/>
          </p:cNvCxnSpPr>
          <p:nvPr/>
        </p:nvCxnSpPr>
        <p:spPr>
          <a:xfrm>
            <a:off x="9991985" y="3023800"/>
            <a:ext cx="140407" cy="1272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7A5E39A-C952-4B89-96BB-92576DB7F079}"/>
              </a:ext>
            </a:extLst>
          </p:cNvPr>
          <p:cNvCxnSpPr>
            <a:cxnSpLocks/>
          </p:cNvCxnSpPr>
          <p:nvPr/>
        </p:nvCxnSpPr>
        <p:spPr>
          <a:xfrm>
            <a:off x="10697964" y="2919806"/>
            <a:ext cx="374723" cy="7135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B4D3C2F-ED63-4670-BCC0-BB4D5E4F62F9}"/>
              </a:ext>
            </a:extLst>
          </p:cNvPr>
          <p:cNvCxnSpPr>
            <a:cxnSpLocks/>
          </p:cNvCxnSpPr>
          <p:nvPr/>
        </p:nvCxnSpPr>
        <p:spPr>
          <a:xfrm flipH="1">
            <a:off x="3484618" y="388647"/>
            <a:ext cx="4497280" cy="2940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6107B4F-A16F-4703-9428-CDE4537A6AD4}"/>
              </a:ext>
            </a:extLst>
          </p:cNvPr>
          <p:cNvCxnSpPr>
            <a:cxnSpLocks/>
          </p:cNvCxnSpPr>
          <p:nvPr/>
        </p:nvCxnSpPr>
        <p:spPr>
          <a:xfrm flipH="1">
            <a:off x="7167386" y="541047"/>
            <a:ext cx="966912" cy="24827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6B244D1-155F-4FDF-8CD6-DBD3BA35BB5F}"/>
              </a:ext>
            </a:extLst>
          </p:cNvPr>
          <p:cNvCxnSpPr>
            <a:cxnSpLocks/>
          </p:cNvCxnSpPr>
          <p:nvPr/>
        </p:nvCxnSpPr>
        <p:spPr>
          <a:xfrm>
            <a:off x="9131234" y="583329"/>
            <a:ext cx="1193518" cy="23440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F627F83-2607-43D6-8438-7CDD1565E75F}"/>
              </a:ext>
            </a:extLst>
          </p:cNvPr>
          <p:cNvCxnSpPr>
            <a:cxnSpLocks/>
          </p:cNvCxnSpPr>
          <p:nvPr/>
        </p:nvCxnSpPr>
        <p:spPr>
          <a:xfrm flipH="1">
            <a:off x="1655747" y="3511221"/>
            <a:ext cx="752410" cy="629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C7B8ED9-6B16-45D3-B709-ED9CFD6CA0F3}"/>
              </a:ext>
            </a:extLst>
          </p:cNvPr>
          <p:cNvCxnSpPr>
            <a:cxnSpLocks/>
          </p:cNvCxnSpPr>
          <p:nvPr/>
        </p:nvCxnSpPr>
        <p:spPr>
          <a:xfrm flipH="1">
            <a:off x="2271673" y="3509709"/>
            <a:ext cx="505426" cy="11988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F27562E-9A92-4EBB-8523-D4D498B2E9B5}"/>
              </a:ext>
            </a:extLst>
          </p:cNvPr>
          <p:cNvCxnSpPr>
            <a:cxnSpLocks/>
          </p:cNvCxnSpPr>
          <p:nvPr/>
        </p:nvCxnSpPr>
        <p:spPr>
          <a:xfrm flipH="1">
            <a:off x="2765341" y="3509709"/>
            <a:ext cx="218334" cy="16728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4EA04C8-DC60-4068-AA95-276A32791F22}"/>
              </a:ext>
            </a:extLst>
          </p:cNvPr>
          <p:cNvCxnSpPr>
            <a:cxnSpLocks/>
          </p:cNvCxnSpPr>
          <p:nvPr/>
        </p:nvCxnSpPr>
        <p:spPr>
          <a:xfrm>
            <a:off x="3256501" y="3525240"/>
            <a:ext cx="334652" cy="24605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5C0142B-3741-42AF-A03D-9CD30045280F}"/>
              </a:ext>
            </a:extLst>
          </p:cNvPr>
          <p:cNvCxnSpPr>
            <a:cxnSpLocks/>
          </p:cNvCxnSpPr>
          <p:nvPr/>
        </p:nvCxnSpPr>
        <p:spPr>
          <a:xfrm>
            <a:off x="3285771" y="3481742"/>
            <a:ext cx="794563" cy="1498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1BF71D8-A68A-4CC0-B56A-0BC8A7079119}"/>
              </a:ext>
            </a:extLst>
          </p:cNvPr>
          <p:cNvCxnSpPr>
            <a:cxnSpLocks/>
          </p:cNvCxnSpPr>
          <p:nvPr/>
        </p:nvCxnSpPr>
        <p:spPr>
          <a:xfrm>
            <a:off x="3688489" y="3416024"/>
            <a:ext cx="873752" cy="8702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E3C810-F7AE-4910-9654-0D3341030E67}"/>
              </a:ext>
            </a:extLst>
          </p:cNvPr>
          <p:cNvCxnSpPr/>
          <p:nvPr/>
        </p:nvCxnSpPr>
        <p:spPr>
          <a:xfrm>
            <a:off x="2923825" y="406018"/>
            <a:ext cx="1009662" cy="2208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E81625C-D156-488C-9931-1BA4FE4A4BC8}"/>
              </a:ext>
            </a:extLst>
          </p:cNvPr>
          <p:cNvCxnSpPr>
            <a:cxnSpLocks/>
          </p:cNvCxnSpPr>
          <p:nvPr/>
        </p:nvCxnSpPr>
        <p:spPr>
          <a:xfrm flipH="1">
            <a:off x="3966894" y="728566"/>
            <a:ext cx="51688" cy="453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9186EEE-D1BC-4702-A547-EA7D2A1E7F9A}"/>
              </a:ext>
            </a:extLst>
          </p:cNvPr>
          <p:cNvCxnSpPr>
            <a:cxnSpLocks/>
          </p:cNvCxnSpPr>
          <p:nvPr/>
        </p:nvCxnSpPr>
        <p:spPr>
          <a:xfrm flipH="1">
            <a:off x="3428656" y="728566"/>
            <a:ext cx="234247" cy="8978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D906931-8D15-4B1F-93FD-A84C77D78BBB}"/>
              </a:ext>
            </a:extLst>
          </p:cNvPr>
          <p:cNvCxnSpPr>
            <a:cxnSpLocks/>
          </p:cNvCxnSpPr>
          <p:nvPr/>
        </p:nvCxnSpPr>
        <p:spPr>
          <a:xfrm flipH="1">
            <a:off x="1431267" y="406018"/>
            <a:ext cx="611941" cy="4532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9A6CAD-06C5-4A2F-A5B1-33549CDC6F1C}"/>
              </a:ext>
            </a:extLst>
          </p:cNvPr>
          <p:cNvCxnSpPr>
            <a:cxnSpLocks/>
          </p:cNvCxnSpPr>
          <p:nvPr/>
        </p:nvCxnSpPr>
        <p:spPr>
          <a:xfrm flipH="1">
            <a:off x="1733383" y="501338"/>
            <a:ext cx="368924" cy="9526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5206E18-DFF0-4C84-977D-0587A7453C84}"/>
              </a:ext>
            </a:extLst>
          </p:cNvPr>
          <p:cNvCxnSpPr>
            <a:cxnSpLocks/>
          </p:cNvCxnSpPr>
          <p:nvPr/>
        </p:nvCxnSpPr>
        <p:spPr>
          <a:xfrm flipH="1">
            <a:off x="1980810" y="501338"/>
            <a:ext cx="297978" cy="14289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A903929-E1C5-400D-A1C8-C737BB7A3AC1}"/>
              </a:ext>
            </a:extLst>
          </p:cNvPr>
          <p:cNvCxnSpPr>
            <a:cxnSpLocks/>
            <a:stCxn id="11" idx="2"/>
          </p:cNvCxnSpPr>
          <p:nvPr/>
        </p:nvCxnSpPr>
        <p:spPr>
          <a:xfrm flipH="1">
            <a:off x="2305863" y="583329"/>
            <a:ext cx="148064" cy="20866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4596959-B0C0-49AD-920A-77CC5B76628F}"/>
              </a:ext>
            </a:extLst>
          </p:cNvPr>
          <p:cNvSpPr/>
          <p:nvPr/>
        </p:nvSpPr>
        <p:spPr>
          <a:xfrm>
            <a:off x="384527" y="583329"/>
            <a:ext cx="1289756" cy="512232"/>
          </a:xfrm>
          <a:prstGeom prst="rect">
            <a:avLst/>
          </a:prstGeom>
          <a:solidFill>
            <a:schemeClr val="bg2">
              <a:lumMod val="9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Informal</a:t>
            </a:r>
          </a:p>
          <a:p>
            <a:pPr algn="ctr"/>
            <a:r>
              <a:rPr lang="en-US" sz="1600" dirty="0">
                <a:latin typeface="Arial" panose="020B0604020202020204" pitchFamily="34" charset="0"/>
                <a:ea typeface="Tahoma" panose="020B0604030504040204" pitchFamily="34" charset="0"/>
                <a:cs typeface="Arial" panose="020B0604020202020204" pitchFamily="34" charset="0"/>
              </a:rPr>
              <a:t>Reviews</a:t>
            </a:r>
          </a:p>
        </p:txBody>
      </p:sp>
      <p:sp>
        <p:nvSpPr>
          <p:cNvPr id="4" name="Rectangle 3">
            <a:extLst>
              <a:ext uri="{FF2B5EF4-FFF2-40B4-BE49-F238E27FC236}">
                <a16:creationId xmlns:a16="http://schemas.microsoft.com/office/drawing/2014/main" id="{81815C05-28C3-4D83-AC15-AB895C489981}"/>
              </a:ext>
            </a:extLst>
          </p:cNvPr>
          <p:cNvSpPr/>
          <p:nvPr/>
        </p:nvSpPr>
        <p:spPr>
          <a:xfrm>
            <a:off x="416809" y="1276671"/>
            <a:ext cx="1514482" cy="354622"/>
          </a:xfrm>
          <a:prstGeom prst="rect">
            <a:avLst/>
          </a:prstGeom>
          <a:solidFill>
            <a:schemeClr val="bg2">
              <a:lumMod val="9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Walkthroughs</a:t>
            </a:r>
            <a:endParaRPr lang="en-US" dirty="0">
              <a:latin typeface="Arial" panose="020B0604020202020204" pitchFamily="34" charset="0"/>
              <a:ea typeface="Tahoma" panose="020B060403050404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743E5AF-354B-4DA2-9AF3-4C8369C1228D}"/>
              </a:ext>
            </a:extLst>
          </p:cNvPr>
          <p:cNvSpPr/>
          <p:nvPr/>
        </p:nvSpPr>
        <p:spPr>
          <a:xfrm>
            <a:off x="706265" y="1841742"/>
            <a:ext cx="1369483" cy="512232"/>
          </a:xfrm>
          <a:prstGeom prst="rect">
            <a:avLst/>
          </a:prstGeom>
          <a:solidFill>
            <a:schemeClr val="bg2">
              <a:lumMod val="9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Technical</a:t>
            </a:r>
            <a:r>
              <a:rPr lang="en-US" dirty="0">
                <a:latin typeface="Arial" panose="020B0604020202020204" pitchFamily="34" charset="0"/>
                <a:ea typeface="Tahoma" panose="020B0604030504040204" pitchFamily="34" charset="0"/>
                <a:cs typeface="Arial" panose="020B0604020202020204" pitchFamily="34" charset="0"/>
              </a:rPr>
              <a:t> </a:t>
            </a:r>
            <a:r>
              <a:rPr lang="en-US" sz="1600" dirty="0">
                <a:latin typeface="Arial" panose="020B0604020202020204" pitchFamily="34" charset="0"/>
                <a:ea typeface="Tahoma" panose="020B0604030504040204" pitchFamily="34" charset="0"/>
                <a:cs typeface="Arial" panose="020B0604020202020204" pitchFamily="34" charset="0"/>
              </a:rPr>
              <a:t>Reviews</a:t>
            </a:r>
            <a:endParaRPr lang="en-US" dirty="0">
              <a:latin typeface="Arial" panose="020B0604020202020204" pitchFamily="34" charset="0"/>
              <a:ea typeface="Tahoma" panose="020B060403050404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0F4AE54B-1A89-4D24-9CF2-8920CD69D919}"/>
              </a:ext>
            </a:extLst>
          </p:cNvPr>
          <p:cNvSpPr/>
          <p:nvPr/>
        </p:nvSpPr>
        <p:spPr>
          <a:xfrm>
            <a:off x="1084442" y="2585425"/>
            <a:ext cx="1369484" cy="354622"/>
          </a:xfrm>
          <a:prstGeom prst="rect">
            <a:avLst/>
          </a:prstGeom>
          <a:solidFill>
            <a:schemeClr val="bg2">
              <a:lumMod val="9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Inspections</a:t>
            </a:r>
            <a:endParaRPr lang="en-US" dirty="0">
              <a:latin typeface="Arial" panose="020B0604020202020204" pitchFamily="34" charset="0"/>
              <a:ea typeface="Tahoma" panose="020B060403050404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16C982AE-93DF-474A-B0BB-27EC7263EBC5}"/>
              </a:ext>
            </a:extLst>
          </p:cNvPr>
          <p:cNvSpPr/>
          <p:nvPr/>
        </p:nvSpPr>
        <p:spPr>
          <a:xfrm>
            <a:off x="3373619" y="475180"/>
            <a:ext cx="1557867" cy="354622"/>
          </a:xfrm>
          <a:prstGeom prst="rect">
            <a:avLst/>
          </a:prstGeom>
          <a:solidFill>
            <a:schemeClr val="bg2">
              <a:lumMod val="9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Static Analysis</a:t>
            </a:r>
          </a:p>
        </p:txBody>
      </p:sp>
      <p:sp>
        <p:nvSpPr>
          <p:cNvPr id="8" name="Rectangle 7">
            <a:extLst>
              <a:ext uri="{FF2B5EF4-FFF2-40B4-BE49-F238E27FC236}">
                <a16:creationId xmlns:a16="http://schemas.microsoft.com/office/drawing/2014/main" id="{A660EC49-6B59-4FF1-9CCF-4E582DBF69F7}"/>
              </a:ext>
            </a:extLst>
          </p:cNvPr>
          <p:cNvSpPr/>
          <p:nvPr/>
        </p:nvSpPr>
        <p:spPr>
          <a:xfrm>
            <a:off x="3747917" y="1012646"/>
            <a:ext cx="1557866" cy="339653"/>
          </a:xfrm>
          <a:prstGeom prst="rect">
            <a:avLst/>
          </a:prstGeom>
          <a:solidFill>
            <a:schemeClr val="bg2">
              <a:lumMod val="9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Data Flow</a:t>
            </a:r>
          </a:p>
        </p:txBody>
      </p:sp>
      <p:sp>
        <p:nvSpPr>
          <p:cNvPr id="9" name="Rectangle 8">
            <a:extLst>
              <a:ext uri="{FF2B5EF4-FFF2-40B4-BE49-F238E27FC236}">
                <a16:creationId xmlns:a16="http://schemas.microsoft.com/office/drawing/2014/main" id="{4F0C7478-A75E-427D-95FB-CA9271907803}"/>
              </a:ext>
            </a:extLst>
          </p:cNvPr>
          <p:cNvSpPr/>
          <p:nvPr/>
        </p:nvSpPr>
        <p:spPr>
          <a:xfrm>
            <a:off x="2923825" y="1510615"/>
            <a:ext cx="1360311" cy="354622"/>
          </a:xfrm>
          <a:prstGeom prst="rect">
            <a:avLst/>
          </a:prstGeom>
          <a:solidFill>
            <a:schemeClr val="bg2">
              <a:lumMod val="9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Control Flow</a:t>
            </a:r>
          </a:p>
        </p:txBody>
      </p:sp>
      <p:sp>
        <p:nvSpPr>
          <p:cNvPr id="11" name="Rectangle 10">
            <a:extLst>
              <a:ext uri="{FF2B5EF4-FFF2-40B4-BE49-F238E27FC236}">
                <a16:creationId xmlns:a16="http://schemas.microsoft.com/office/drawing/2014/main" id="{3EC28F0A-F6A8-4C40-BE3E-A5C71837361C}"/>
              </a:ext>
            </a:extLst>
          </p:cNvPr>
          <p:cNvSpPr/>
          <p:nvPr/>
        </p:nvSpPr>
        <p:spPr>
          <a:xfrm>
            <a:off x="1809049" y="228707"/>
            <a:ext cx="1289755" cy="354622"/>
          </a:xfrm>
          <a:prstGeom prst="rect">
            <a:avLst/>
          </a:prstGeom>
          <a:solidFill>
            <a:schemeClr val="bg2">
              <a:lumMod val="90000"/>
            </a:schemeClr>
          </a:solidFill>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rial" panose="020B0604020202020204" pitchFamily="34" charset="0"/>
                <a:ea typeface="Tahoma" panose="020B0604030504040204" pitchFamily="34" charset="0"/>
                <a:cs typeface="Arial" panose="020B0604020202020204" pitchFamily="34" charset="0"/>
              </a:rPr>
              <a:t>Static</a:t>
            </a:r>
          </a:p>
        </p:txBody>
      </p:sp>
      <p:sp>
        <p:nvSpPr>
          <p:cNvPr id="14" name="Rectangle 13">
            <a:extLst>
              <a:ext uri="{FF2B5EF4-FFF2-40B4-BE49-F238E27FC236}">
                <a16:creationId xmlns:a16="http://schemas.microsoft.com/office/drawing/2014/main" id="{C3E60318-9B0B-4067-944C-67B36F309A30}"/>
              </a:ext>
            </a:extLst>
          </p:cNvPr>
          <p:cNvSpPr/>
          <p:nvPr/>
        </p:nvSpPr>
        <p:spPr>
          <a:xfrm>
            <a:off x="5536879" y="3404790"/>
            <a:ext cx="1716608" cy="354623"/>
          </a:xfrm>
          <a:prstGeom prst="rect">
            <a:avLst/>
          </a:prstGeom>
          <a:solidFill>
            <a:schemeClr val="bg2">
              <a:lumMod val="9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Error Guessing</a:t>
            </a:r>
          </a:p>
        </p:txBody>
      </p:sp>
      <p:sp>
        <p:nvSpPr>
          <p:cNvPr id="15" name="Rectangle 14">
            <a:extLst>
              <a:ext uri="{FF2B5EF4-FFF2-40B4-BE49-F238E27FC236}">
                <a16:creationId xmlns:a16="http://schemas.microsoft.com/office/drawing/2014/main" id="{AA205504-66DF-425A-8C4B-7BEEE46BB6D9}"/>
              </a:ext>
            </a:extLst>
          </p:cNvPr>
          <p:cNvSpPr/>
          <p:nvPr/>
        </p:nvSpPr>
        <p:spPr>
          <a:xfrm>
            <a:off x="6170450" y="2762735"/>
            <a:ext cx="2125130" cy="354624"/>
          </a:xfrm>
          <a:prstGeom prst="rect">
            <a:avLst/>
          </a:prstGeom>
          <a:solidFill>
            <a:schemeClr val="bg2">
              <a:lumMod val="9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Experience-based</a:t>
            </a:r>
          </a:p>
        </p:txBody>
      </p:sp>
      <p:sp>
        <p:nvSpPr>
          <p:cNvPr id="16" name="Rectangle 15">
            <a:extLst>
              <a:ext uri="{FF2B5EF4-FFF2-40B4-BE49-F238E27FC236}">
                <a16:creationId xmlns:a16="http://schemas.microsoft.com/office/drawing/2014/main" id="{EA3D43EE-A524-494A-B209-5E9F717C779C}"/>
              </a:ext>
            </a:extLst>
          </p:cNvPr>
          <p:cNvSpPr/>
          <p:nvPr/>
        </p:nvSpPr>
        <p:spPr>
          <a:xfrm>
            <a:off x="8880562" y="2762735"/>
            <a:ext cx="2888108" cy="33965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Specification-based</a:t>
            </a:r>
          </a:p>
        </p:txBody>
      </p:sp>
      <p:sp>
        <p:nvSpPr>
          <p:cNvPr id="17" name="Rectangle 16">
            <a:extLst>
              <a:ext uri="{FF2B5EF4-FFF2-40B4-BE49-F238E27FC236}">
                <a16:creationId xmlns:a16="http://schemas.microsoft.com/office/drawing/2014/main" id="{F127112D-9148-4E99-AC14-7FE02A4D4D2D}"/>
              </a:ext>
            </a:extLst>
          </p:cNvPr>
          <p:cNvSpPr/>
          <p:nvPr/>
        </p:nvSpPr>
        <p:spPr>
          <a:xfrm>
            <a:off x="10218562" y="3329284"/>
            <a:ext cx="1862665" cy="50563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Equivalence Class Partitioning</a:t>
            </a:r>
          </a:p>
        </p:txBody>
      </p:sp>
      <p:sp>
        <p:nvSpPr>
          <p:cNvPr id="18" name="Rectangle 17">
            <a:extLst>
              <a:ext uri="{FF2B5EF4-FFF2-40B4-BE49-F238E27FC236}">
                <a16:creationId xmlns:a16="http://schemas.microsoft.com/office/drawing/2014/main" id="{C1162083-A7FD-4BD9-8D13-A3546C707701}"/>
              </a:ext>
            </a:extLst>
          </p:cNvPr>
          <p:cNvSpPr/>
          <p:nvPr/>
        </p:nvSpPr>
        <p:spPr>
          <a:xfrm>
            <a:off x="9808960" y="4108964"/>
            <a:ext cx="1557866" cy="50563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Boundary Value Analysis</a:t>
            </a:r>
          </a:p>
        </p:txBody>
      </p:sp>
      <p:sp>
        <p:nvSpPr>
          <p:cNvPr id="19" name="Rectangle 18">
            <a:extLst>
              <a:ext uri="{FF2B5EF4-FFF2-40B4-BE49-F238E27FC236}">
                <a16:creationId xmlns:a16="http://schemas.microsoft.com/office/drawing/2014/main" id="{3331794A-7378-4295-A459-D42927EA6CB5}"/>
              </a:ext>
            </a:extLst>
          </p:cNvPr>
          <p:cNvSpPr/>
          <p:nvPr/>
        </p:nvSpPr>
        <p:spPr>
          <a:xfrm>
            <a:off x="9386001" y="4810632"/>
            <a:ext cx="1557866" cy="33965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Decision tables</a:t>
            </a:r>
          </a:p>
        </p:txBody>
      </p:sp>
      <p:sp>
        <p:nvSpPr>
          <p:cNvPr id="20" name="Rectangle 19">
            <a:extLst>
              <a:ext uri="{FF2B5EF4-FFF2-40B4-BE49-F238E27FC236}">
                <a16:creationId xmlns:a16="http://schemas.microsoft.com/office/drawing/2014/main" id="{0C8094EB-0101-4221-BD31-5D17D9C98C87}"/>
              </a:ext>
            </a:extLst>
          </p:cNvPr>
          <p:cNvSpPr/>
          <p:nvPr/>
        </p:nvSpPr>
        <p:spPr>
          <a:xfrm>
            <a:off x="8943619" y="5402962"/>
            <a:ext cx="1862665" cy="33016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State Transition</a:t>
            </a:r>
          </a:p>
        </p:txBody>
      </p:sp>
      <p:sp>
        <p:nvSpPr>
          <p:cNvPr id="21" name="Rectangle 20">
            <a:extLst>
              <a:ext uri="{FF2B5EF4-FFF2-40B4-BE49-F238E27FC236}">
                <a16:creationId xmlns:a16="http://schemas.microsoft.com/office/drawing/2014/main" id="{A67385C1-90AD-4193-9659-55F8AE35F652}"/>
              </a:ext>
            </a:extLst>
          </p:cNvPr>
          <p:cNvSpPr/>
          <p:nvPr/>
        </p:nvSpPr>
        <p:spPr>
          <a:xfrm>
            <a:off x="8454668" y="5985801"/>
            <a:ext cx="1862666" cy="35462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Use case testing</a:t>
            </a:r>
          </a:p>
        </p:txBody>
      </p:sp>
      <p:sp>
        <p:nvSpPr>
          <p:cNvPr id="22" name="Rectangle 21">
            <a:extLst>
              <a:ext uri="{FF2B5EF4-FFF2-40B4-BE49-F238E27FC236}">
                <a16:creationId xmlns:a16="http://schemas.microsoft.com/office/drawing/2014/main" id="{D60F9860-00D3-4996-A641-55C63542B3DA}"/>
              </a:ext>
            </a:extLst>
          </p:cNvPr>
          <p:cNvSpPr/>
          <p:nvPr/>
        </p:nvSpPr>
        <p:spPr>
          <a:xfrm>
            <a:off x="6278060" y="4140403"/>
            <a:ext cx="1950854" cy="354624"/>
          </a:xfrm>
          <a:prstGeom prst="rect">
            <a:avLst/>
          </a:prstGeom>
          <a:solidFill>
            <a:schemeClr val="bg2">
              <a:lumMod val="9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Exploratory testing</a:t>
            </a:r>
          </a:p>
        </p:txBody>
      </p:sp>
      <p:sp>
        <p:nvSpPr>
          <p:cNvPr id="23" name="Rectangle 22">
            <a:extLst>
              <a:ext uri="{FF2B5EF4-FFF2-40B4-BE49-F238E27FC236}">
                <a16:creationId xmlns:a16="http://schemas.microsoft.com/office/drawing/2014/main" id="{E86205F3-8B0A-42AB-8118-CEFBF03E3ABB}"/>
              </a:ext>
            </a:extLst>
          </p:cNvPr>
          <p:cNvSpPr/>
          <p:nvPr/>
        </p:nvSpPr>
        <p:spPr>
          <a:xfrm>
            <a:off x="2222865" y="3278767"/>
            <a:ext cx="1862666" cy="354622"/>
          </a:xfrm>
          <a:prstGeom prst="rect">
            <a:avLst/>
          </a:prstGeom>
          <a:solidFill>
            <a:schemeClr val="bg2">
              <a:lumMod val="9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Structure-based</a:t>
            </a:r>
          </a:p>
        </p:txBody>
      </p:sp>
      <p:sp>
        <p:nvSpPr>
          <p:cNvPr id="24" name="Rectangle 23">
            <a:extLst>
              <a:ext uri="{FF2B5EF4-FFF2-40B4-BE49-F238E27FC236}">
                <a16:creationId xmlns:a16="http://schemas.microsoft.com/office/drawing/2014/main" id="{DBB51451-3C47-4384-8A18-5CAF66284AD9}"/>
              </a:ext>
            </a:extLst>
          </p:cNvPr>
          <p:cNvSpPr/>
          <p:nvPr/>
        </p:nvSpPr>
        <p:spPr>
          <a:xfrm>
            <a:off x="769430" y="4015211"/>
            <a:ext cx="1525762" cy="354622"/>
          </a:xfrm>
          <a:prstGeom prst="rect">
            <a:avLst/>
          </a:prstGeom>
          <a:solidFill>
            <a:schemeClr val="bg2">
              <a:lumMod val="9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Statement</a:t>
            </a:r>
          </a:p>
        </p:txBody>
      </p:sp>
      <p:sp>
        <p:nvSpPr>
          <p:cNvPr id="25" name="Rectangle 24">
            <a:extLst>
              <a:ext uri="{FF2B5EF4-FFF2-40B4-BE49-F238E27FC236}">
                <a16:creationId xmlns:a16="http://schemas.microsoft.com/office/drawing/2014/main" id="{C95E41C2-1966-4AAA-9E55-BB0D9A102242}"/>
              </a:ext>
            </a:extLst>
          </p:cNvPr>
          <p:cNvSpPr/>
          <p:nvPr/>
        </p:nvSpPr>
        <p:spPr>
          <a:xfrm>
            <a:off x="1248133" y="4592642"/>
            <a:ext cx="1412872" cy="354622"/>
          </a:xfrm>
          <a:prstGeom prst="rect">
            <a:avLst/>
          </a:prstGeom>
          <a:solidFill>
            <a:schemeClr val="bg2">
              <a:lumMod val="9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Decision</a:t>
            </a:r>
          </a:p>
        </p:txBody>
      </p:sp>
      <p:sp>
        <p:nvSpPr>
          <p:cNvPr id="26" name="Rectangle 25">
            <a:extLst>
              <a:ext uri="{FF2B5EF4-FFF2-40B4-BE49-F238E27FC236}">
                <a16:creationId xmlns:a16="http://schemas.microsoft.com/office/drawing/2014/main" id="{3CE425F2-2135-4574-AD2C-BC370EB19248}"/>
              </a:ext>
            </a:extLst>
          </p:cNvPr>
          <p:cNvSpPr/>
          <p:nvPr/>
        </p:nvSpPr>
        <p:spPr>
          <a:xfrm>
            <a:off x="1674283" y="5170074"/>
            <a:ext cx="1611488" cy="354622"/>
          </a:xfrm>
          <a:prstGeom prst="rect">
            <a:avLst/>
          </a:prstGeom>
          <a:solidFill>
            <a:schemeClr val="bg2">
              <a:lumMod val="9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Condition</a:t>
            </a:r>
          </a:p>
        </p:txBody>
      </p:sp>
      <p:sp>
        <p:nvSpPr>
          <p:cNvPr id="27" name="Rectangle 26">
            <a:extLst>
              <a:ext uri="{FF2B5EF4-FFF2-40B4-BE49-F238E27FC236}">
                <a16:creationId xmlns:a16="http://schemas.microsoft.com/office/drawing/2014/main" id="{1A989D51-23E4-4E0B-BDB9-42DD9C952583}"/>
              </a:ext>
            </a:extLst>
          </p:cNvPr>
          <p:cNvSpPr/>
          <p:nvPr/>
        </p:nvSpPr>
        <p:spPr>
          <a:xfrm>
            <a:off x="2731570" y="5831316"/>
            <a:ext cx="1862666" cy="354622"/>
          </a:xfrm>
          <a:prstGeom prst="rect">
            <a:avLst/>
          </a:prstGeom>
          <a:solidFill>
            <a:schemeClr val="bg2">
              <a:lumMod val="9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Multiple Condition</a:t>
            </a:r>
          </a:p>
        </p:txBody>
      </p:sp>
      <p:sp>
        <p:nvSpPr>
          <p:cNvPr id="28" name="Rectangle 27">
            <a:extLst>
              <a:ext uri="{FF2B5EF4-FFF2-40B4-BE49-F238E27FC236}">
                <a16:creationId xmlns:a16="http://schemas.microsoft.com/office/drawing/2014/main" id="{B405FD6D-A2D4-4C7C-A38F-D95BF9AC942E}"/>
              </a:ext>
            </a:extLst>
          </p:cNvPr>
          <p:cNvSpPr/>
          <p:nvPr/>
        </p:nvSpPr>
        <p:spPr>
          <a:xfrm>
            <a:off x="3933487" y="4108964"/>
            <a:ext cx="1862666" cy="354622"/>
          </a:xfrm>
          <a:prstGeom prst="rect">
            <a:avLst/>
          </a:prstGeom>
          <a:solidFill>
            <a:schemeClr val="bg2">
              <a:lumMod val="9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Path</a:t>
            </a:r>
          </a:p>
        </p:txBody>
      </p:sp>
      <p:sp>
        <p:nvSpPr>
          <p:cNvPr id="29" name="Rectangle 28">
            <a:extLst>
              <a:ext uri="{FF2B5EF4-FFF2-40B4-BE49-F238E27FC236}">
                <a16:creationId xmlns:a16="http://schemas.microsoft.com/office/drawing/2014/main" id="{6D1551F6-9DEA-4345-AD66-C71491A82055}"/>
              </a:ext>
            </a:extLst>
          </p:cNvPr>
          <p:cNvSpPr/>
          <p:nvPr/>
        </p:nvSpPr>
        <p:spPr>
          <a:xfrm>
            <a:off x="3735678" y="4897955"/>
            <a:ext cx="1862666" cy="354622"/>
          </a:xfrm>
          <a:prstGeom prst="rect">
            <a:avLst/>
          </a:prstGeom>
          <a:solidFill>
            <a:schemeClr val="bg2">
              <a:lumMod val="9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LCSAJ</a:t>
            </a:r>
          </a:p>
        </p:txBody>
      </p:sp>
      <p:sp>
        <p:nvSpPr>
          <p:cNvPr id="30" name="Rectangle 29">
            <a:extLst>
              <a:ext uri="{FF2B5EF4-FFF2-40B4-BE49-F238E27FC236}">
                <a16:creationId xmlns:a16="http://schemas.microsoft.com/office/drawing/2014/main" id="{D7520E62-8360-4BC2-ADD1-6604DAE4B6CC}"/>
              </a:ext>
            </a:extLst>
          </p:cNvPr>
          <p:cNvSpPr/>
          <p:nvPr/>
        </p:nvSpPr>
        <p:spPr>
          <a:xfrm>
            <a:off x="7814736" y="272205"/>
            <a:ext cx="1862666" cy="354622"/>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Dynamic</a:t>
            </a:r>
          </a:p>
        </p:txBody>
      </p:sp>
    </p:spTree>
    <p:extLst>
      <p:ext uri="{BB962C8B-B14F-4D97-AF65-F5344CB8AC3E}">
        <p14:creationId xmlns:p14="http://schemas.microsoft.com/office/powerpoint/2010/main" val="344042615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8EE6D-24EC-41CF-B073-DB49076FCABC}"/>
              </a:ext>
            </a:extLst>
          </p:cNvPr>
          <p:cNvSpPr>
            <a:spLocks noGrp="1"/>
          </p:cNvSpPr>
          <p:nvPr>
            <p:ph type="title"/>
          </p:nvPr>
        </p:nvSpPr>
        <p:spPr>
          <a:xfrm>
            <a:off x="838200" y="210578"/>
            <a:ext cx="10515600" cy="1325563"/>
          </a:xfrm>
        </p:spPr>
        <p:txBody>
          <a:bodyPr/>
          <a:lstStyle/>
          <a:p>
            <a:r>
              <a:rPr lang="en-US" dirty="0"/>
              <a:t>Specification-Based Techniques</a:t>
            </a:r>
          </a:p>
        </p:txBody>
      </p:sp>
      <p:sp>
        <p:nvSpPr>
          <p:cNvPr id="3" name="Content Placeholder 2">
            <a:extLst>
              <a:ext uri="{FF2B5EF4-FFF2-40B4-BE49-F238E27FC236}">
                <a16:creationId xmlns:a16="http://schemas.microsoft.com/office/drawing/2014/main" id="{F74E2B61-FD21-47C6-BA93-D5ED4528F530}"/>
              </a:ext>
            </a:extLst>
          </p:cNvPr>
          <p:cNvSpPr>
            <a:spLocks noGrp="1"/>
          </p:cNvSpPr>
          <p:nvPr>
            <p:ph idx="1"/>
          </p:nvPr>
        </p:nvSpPr>
        <p:spPr>
          <a:xfrm>
            <a:off x="838200" y="1423116"/>
            <a:ext cx="10515600" cy="4836016"/>
          </a:xfrm>
        </p:spPr>
        <p:txBody>
          <a:bodyPr>
            <a:normAutofit lnSpcReduction="10000"/>
          </a:bodyPr>
          <a:lstStyle/>
          <a:p>
            <a:r>
              <a:rPr lang="en-US" dirty="0"/>
              <a:t>Don’t worry about how the program does what it does, just about what it does</a:t>
            </a:r>
          </a:p>
          <a:p>
            <a:r>
              <a:rPr lang="en-US" dirty="0"/>
              <a:t>You may hear the terms </a:t>
            </a:r>
            <a:r>
              <a:rPr lang="en-US" b="1" dirty="0"/>
              <a:t>domain </a:t>
            </a:r>
            <a:r>
              <a:rPr lang="en-US" dirty="0"/>
              <a:t>and </a:t>
            </a:r>
            <a:r>
              <a:rPr lang="en-US" b="1" dirty="0"/>
              <a:t>range </a:t>
            </a:r>
            <a:r>
              <a:rPr lang="en-US" dirty="0"/>
              <a:t>to mean input and output, as in: </a:t>
            </a:r>
          </a:p>
          <a:p>
            <a:pPr marL="0" indent="0" algn="ctr">
              <a:buNone/>
            </a:pPr>
            <a:r>
              <a:rPr lang="en-US" sz="2400" i="1" dirty="0">
                <a:latin typeface="Times New Roman" panose="02020603050405020304" pitchFamily="18" charset="0"/>
                <a:cs typeface="Times New Roman" panose="02020603050405020304" pitchFamily="18" charset="0"/>
              </a:rPr>
              <a:t>f(x) = y</a:t>
            </a:r>
            <a:r>
              <a:rPr lang="en-US" sz="2400" b="1" i="1" dirty="0">
                <a:latin typeface="Times New Roman" panose="02020603050405020304" pitchFamily="18" charset="0"/>
                <a:cs typeface="Times New Roman" panose="02020603050405020304" pitchFamily="18" charset="0"/>
              </a:rPr>
              <a:t>, </a:t>
            </a:r>
            <a:r>
              <a:rPr lang="en-US" sz="2400" dirty="0"/>
              <a:t>where x is the domain, y is the range</a:t>
            </a:r>
          </a:p>
          <a:p>
            <a:pPr marL="0" indent="0" algn="ctr">
              <a:buNone/>
            </a:pPr>
            <a:r>
              <a:rPr lang="en-US" sz="2400" i="1" dirty="0">
                <a:latin typeface="Times New Roman" panose="02020603050405020304" pitchFamily="18" charset="0"/>
                <a:cs typeface="Times New Roman" panose="02020603050405020304" pitchFamily="18" charset="0"/>
              </a:rPr>
              <a:t>f(</a:t>
            </a:r>
            <a:r>
              <a:rPr lang="en-US" sz="2400" dirty="0">
                <a:latin typeface="Times New Roman" panose="02020603050405020304" pitchFamily="18" charset="0"/>
                <a:cs typeface="Times New Roman" panose="02020603050405020304" pitchFamily="18" charset="0"/>
              </a:rPr>
              <a:t>2,2,2) = equilateral</a:t>
            </a:r>
          </a:p>
          <a:p>
            <a:r>
              <a:rPr lang="en-US" dirty="0">
                <a:cs typeface="Times New Roman" panose="02020603050405020304" pitchFamily="18" charset="0"/>
              </a:rPr>
              <a:t>Types of specification-based techniques:</a:t>
            </a:r>
          </a:p>
          <a:p>
            <a:pPr lvl="1"/>
            <a:r>
              <a:rPr lang="en-US" dirty="0">
                <a:cs typeface="Times New Roman" panose="02020603050405020304" pitchFamily="18" charset="0"/>
              </a:rPr>
              <a:t>Equivalence partitioning (EP)</a:t>
            </a:r>
          </a:p>
          <a:p>
            <a:pPr lvl="1"/>
            <a:r>
              <a:rPr lang="en-US" dirty="0">
                <a:cs typeface="Times New Roman" panose="02020603050405020304" pitchFamily="18" charset="0"/>
              </a:rPr>
              <a:t>Boundary value analysis (BVA)</a:t>
            </a:r>
          </a:p>
          <a:p>
            <a:pPr lvl="1"/>
            <a:r>
              <a:rPr lang="en-US" dirty="0">
                <a:cs typeface="Times New Roman" panose="02020603050405020304" pitchFamily="18" charset="0"/>
              </a:rPr>
              <a:t>Decision table testing</a:t>
            </a:r>
          </a:p>
          <a:p>
            <a:pPr lvl="1"/>
            <a:r>
              <a:rPr lang="en-US" dirty="0">
                <a:cs typeface="Times New Roman" panose="02020603050405020304" pitchFamily="18" charset="0"/>
              </a:rPr>
              <a:t>State transition testing</a:t>
            </a:r>
          </a:p>
          <a:p>
            <a:pPr lvl="1"/>
            <a:r>
              <a:rPr lang="en-US" dirty="0">
                <a:cs typeface="Times New Roman" panose="02020603050405020304" pitchFamily="18" charset="0"/>
              </a:rPr>
              <a:t>Use case testing</a:t>
            </a:r>
          </a:p>
          <a:p>
            <a:pPr marL="0" indent="0" algn="ctr">
              <a:buNone/>
            </a:pPr>
            <a:endParaRPr lang="en-US" dirty="0"/>
          </a:p>
          <a:p>
            <a:endParaRPr lang="en-US" dirty="0"/>
          </a:p>
          <a:p>
            <a:pPr marL="457200" lvl="1" indent="0" algn="ctr">
              <a:buNone/>
            </a:pPr>
            <a:endParaRPr lang="en-US" b="1" i="1" dirty="0">
              <a:latin typeface="Times New Roman" panose="02020603050405020304" pitchFamily="18" charset="0"/>
              <a:cs typeface="Times New Roman" panose="02020603050405020304" pitchFamily="18" charset="0"/>
            </a:endParaRPr>
          </a:p>
          <a:p>
            <a:pPr marL="0" indent="0">
              <a:buNone/>
            </a:pPr>
            <a:endParaRPr lang="en-US"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358672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6F187-8865-4389-A548-2DAF70A05AB2}"/>
              </a:ext>
            </a:extLst>
          </p:cNvPr>
          <p:cNvSpPr>
            <a:spLocks noGrp="1"/>
          </p:cNvSpPr>
          <p:nvPr>
            <p:ph type="title"/>
          </p:nvPr>
        </p:nvSpPr>
        <p:spPr/>
        <p:txBody>
          <a:bodyPr/>
          <a:lstStyle/>
          <a:p>
            <a:r>
              <a:rPr lang="en-US" dirty="0"/>
              <a:t>Equivalence Partitioning (aka Equivalence Classes)</a:t>
            </a:r>
          </a:p>
        </p:txBody>
      </p:sp>
      <p:sp>
        <p:nvSpPr>
          <p:cNvPr id="3" name="Content Placeholder 2">
            <a:extLst>
              <a:ext uri="{FF2B5EF4-FFF2-40B4-BE49-F238E27FC236}">
                <a16:creationId xmlns:a16="http://schemas.microsoft.com/office/drawing/2014/main" id="{092F124D-E3DF-4A3C-A79E-3029200E596E}"/>
              </a:ext>
            </a:extLst>
          </p:cNvPr>
          <p:cNvSpPr>
            <a:spLocks noGrp="1"/>
          </p:cNvSpPr>
          <p:nvPr>
            <p:ph idx="1"/>
          </p:nvPr>
        </p:nvSpPr>
        <p:spPr/>
        <p:txBody>
          <a:bodyPr/>
          <a:lstStyle/>
          <a:p>
            <a:r>
              <a:rPr lang="en-US" dirty="0"/>
              <a:t>Good technique to use first</a:t>
            </a:r>
          </a:p>
          <a:p>
            <a:r>
              <a:rPr lang="en-US" dirty="0"/>
              <a:t>Partition a set of test conditions into groups or sets that are treated equivalently</a:t>
            </a:r>
          </a:p>
          <a:p>
            <a:r>
              <a:rPr lang="en-US" b="1" dirty="0" err="1"/>
              <a:t>PriceCalc</a:t>
            </a:r>
            <a:r>
              <a:rPr lang="en-US" b="1" dirty="0"/>
              <a:t> (HW 3)</a:t>
            </a:r>
            <a:r>
              <a:rPr lang="en-US" dirty="0"/>
              <a:t>: five partitions</a:t>
            </a:r>
            <a:endParaRPr lang="en-US" b="1" dirty="0"/>
          </a:p>
          <a:p>
            <a:pPr marL="457200" lvl="1" indent="0">
              <a:buNone/>
            </a:pPr>
            <a:endParaRPr lang="en-US" i="1" dirty="0"/>
          </a:p>
          <a:p>
            <a:pPr lvl="1"/>
            <a:endParaRPr lang="en-US" dirty="0"/>
          </a:p>
        </p:txBody>
      </p:sp>
      <p:graphicFrame>
        <p:nvGraphicFramePr>
          <p:cNvPr id="4" name="Table 3">
            <a:extLst>
              <a:ext uri="{FF2B5EF4-FFF2-40B4-BE49-F238E27FC236}">
                <a16:creationId xmlns:a16="http://schemas.microsoft.com/office/drawing/2014/main" id="{0F1752DA-8CCD-4F33-B13B-512FFA55D16E}"/>
              </a:ext>
            </a:extLst>
          </p:cNvPr>
          <p:cNvGraphicFramePr>
            <a:graphicFrameLocks noGrp="1"/>
          </p:cNvGraphicFramePr>
          <p:nvPr/>
        </p:nvGraphicFramePr>
        <p:xfrm>
          <a:off x="1528564" y="3964153"/>
          <a:ext cx="8852768" cy="1056029"/>
        </p:xfrm>
        <a:graphic>
          <a:graphicData uri="http://schemas.openxmlformats.org/drawingml/2006/table">
            <a:tbl>
              <a:tblPr firstRow="1" bandRow="1">
                <a:tableStyleId>{5C22544A-7EE6-4342-B048-85BDC9FD1C3A}</a:tableStyleId>
              </a:tblPr>
              <a:tblGrid>
                <a:gridCol w="1125727">
                  <a:extLst>
                    <a:ext uri="{9D8B030D-6E8A-4147-A177-3AD203B41FA5}">
                      <a16:colId xmlns:a16="http://schemas.microsoft.com/office/drawing/2014/main" val="870505788"/>
                    </a:ext>
                  </a:extLst>
                </a:gridCol>
                <a:gridCol w="1125727">
                  <a:extLst>
                    <a:ext uri="{9D8B030D-6E8A-4147-A177-3AD203B41FA5}">
                      <a16:colId xmlns:a16="http://schemas.microsoft.com/office/drawing/2014/main" val="1312990047"/>
                    </a:ext>
                  </a:extLst>
                </a:gridCol>
                <a:gridCol w="1125727">
                  <a:extLst>
                    <a:ext uri="{9D8B030D-6E8A-4147-A177-3AD203B41FA5}">
                      <a16:colId xmlns:a16="http://schemas.microsoft.com/office/drawing/2014/main" val="1790541278"/>
                    </a:ext>
                  </a:extLst>
                </a:gridCol>
                <a:gridCol w="1278775">
                  <a:extLst>
                    <a:ext uri="{9D8B030D-6E8A-4147-A177-3AD203B41FA5}">
                      <a16:colId xmlns:a16="http://schemas.microsoft.com/office/drawing/2014/main" val="675689771"/>
                    </a:ext>
                  </a:extLst>
                </a:gridCol>
                <a:gridCol w="1278775">
                  <a:extLst>
                    <a:ext uri="{9D8B030D-6E8A-4147-A177-3AD203B41FA5}">
                      <a16:colId xmlns:a16="http://schemas.microsoft.com/office/drawing/2014/main" val="2923868406"/>
                    </a:ext>
                  </a:extLst>
                </a:gridCol>
                <a:gridCol w="972679">
                  <a:extLst>
                    <a:ext uri="{9D8B030D-6E8A-4147-A177-3AD203B41FA5}">
                      <a16:colId xmlns:a16="http://schemas.microsoft.com/office/drawing/2014/main" val="2689107434"/>
                    </a:ext>
                  </a:extLst>
                </a:gridCol>
                <a:gridCol w="972679">
                  <a:extLst>
                    <a:ext uri="{9D8B030D-6E8A-4147-A177-3AD203B41FA5}">
                      <a16:colId xmlns:a16="http://schemas.microsoft.com/office/drawing/2014/main" val="1790338900"/>
                    </a:ext>
                  </a:extLst>
                </a:gridCol>
                <a:gridCol w="972679">
                  <a:extLst>
                    <a:ext uri="{9D8B030D-6E8A-4147-A177-3AD203B41FA5}">
                      <a16:colId xmlns:a16="http://schemas.microsoft.com/office/drawing/2014/main" val="9772582"/>
                    </a:ext>
                  </a:extLst>
                </a:gridCol>
              </a:tblGrid>
              <a:tr h="415949">
                <a:tc>
                  <a:txBody>
                    <a:bodyPr/>
                    <a:lstStyle/>
                    <a:p>
                      <a:r>
                        <a:rPr lang="en-US" dirty="0"/>
                        <a:t>Invalid</a:t>
                      </a:r>
                    </a:p>
                  </a:txBody>
                  <a:tcPr/>
                </a:tc>
                <a:tc gridSpan="2">
                  <a:txBody>
                    <a:bodyPr/>
                    <a:lstStyle/>
                    <a:p>
                      <a:r>
                        <a:rPr lang="en-US" dirty="0"/>
                        <a:t>Valid (</a:t>
                      </a:r>
                      <a:r>
                        <a:rPr lang="en-US" dirty="0" err="1"/>
                        <a:t>reg</a:t>
                      </a:r>
                      <a:r>
                        <a:rPr lang="en-US" dirty="0"/>
                        <a:t> price)</a:t>
                      </a:r>
                    </a:p>
                  </a:txBody>
                  <a:tcPr/>
                </a:tc>
                <a:tc hMerge="1">
                  <a:txBody>
                    <a:bodyPr/>
                    <a:lstStyle/>
                    <a:p>
                      <a:endParaRPr lang="en-US"/>
                    </a:p>
                  </a:txBody>
                  <a:tcPr/>
                </a:tc>
                <a:tc gridSpan="2">
                  <a:txBody>
                    <a:bodyPr/>
                    <a:lstStyle/>
                    <a:p>
                      <a:r>
                        <a:rPr lang="en-US" dirty="0"/>
                        <a:t>Valid (10% discount)</a:t>
                      </a:r>
                    </a:p>
                  </a:txBody>
                  <a:tcPr/>
                </a:tc>
                <a:tc hMerge="1">
                  <a:txBody>
                    <a:bodyPr/>
                    <a:lstStyle/>
                    <a:p>
                      <a:endParaRPr lang="en-US"/>
                    </a:p>
                  </a:txBody>
                  <a:tcPr/>
                </a:tc>
                <a:tc gridSpan="2">
                  <a:txBody>
                    <a:bodyPr/>
                    <a:lstStyle/>
                    <a:p>
                      <a:r>
                        <a:rPr lang="en-US" dirty="0"/>
                        <a:t>Valid (20% disc)</a:t>
                      </a:r>
                    </a:p>
                  </a:txBody>
                  <a:tcPr/>
                </a:tc>
                <a:tc hMerge="1">
                  <a:txBody>
                    <a:bodyPr/>
                    <a:lstStyle/>
                    <a:p>
                      <a:endParaRPr lang="en-US"/>
                    </a:p>
                  </a:txBody>
                  <a:tcPr/>
                </a:tc>
                <a:tc>
                  <a:txBody>
                    <a:bodyPr/>
                    <a:lstStyle/>
                    <a:p>
                      <a:r>
                        <a:rPr lang="en-US" dirty="0"/>
                        <a:t>Invalid</a:t>
                      </a:r>
                    </a:p>
                  </a:txBody>
                  <a:tcPr/>
                </a:tc>
                <a:extLst>
                  <a:ext uri="{0D108BD9-81ED-4DB2-BD59-A6C34878D82A}">
                    <a16:rowId xmlns:a16="http://schemas.microsoft.com/office/drawing/2014/main" val="3721994717"/>
                  </a:ext>
                </a:extLst>
              </a:tr>
              <a:tr h="240987">
                <a:tc>
                  <a:txBody>
                    <a:bodyPr/>
                    <a:lstStyle/>
                    <a:p>
                      <a:pPr algn="r"/>
                      <a:r>
                        <a:rPr lang="en-US" dirty="0"/>
                        <a:t>0</a:t>
                      </a:r>
                    </a:p>
                  </a:txBody>
                  <a:tcPr/>
                </a:tc>
                <a:tc>
                  <a:txBody>
                    <a:bodyPr/>
                    <a:lstStyle/>
                    <a:p>
                      <a:r>
                        <a:rPr lang="en-US" dirty="0"/>
                        <a:t>1</a:t>
                      </a:r>
                    </a:p>
                  </a:txBody>
                  <a:tcPr/>
                </a:tc>
                <a:tc>
                  <a:txBody>
                    <a:bodyPr/>
                    <a:lstStyle/>
                    <a:p>
                      <a:pPr algn="r"/>
                      <a:r>
                        <a:rPr lang="en-US" dirty="0"/>
                        <a:t>9</a:t>
                      </a:r>
                    </a:p>
                  </a:txBody>
                  <a:tcPr/>
                </a:tc>
                <a:tc>
                  <a:txBody>
                    <a:bodyPr/>
                    <a:lstStyle/>
                    <a:p>
                      <a:r>
                        <a:rPr lang="en-US" dirty="0"/>
                        <a:t>10</a:t>
                      </a:r>
                    </a:p>
                  </a:txBody>
                  <a:tcPr/>
                </a:tc>
                <a:tc>
                  <a:txBody>
                    <a:bodyPr/>
                    <a:lstStyle/>
                    <a:p>
                      <a:pPr algn="r"/>
                      <a:r>
                        <a:rPr lang="en-US" dirty="0"/>
                        <a:t>19</a:t>
                      </a:r>
                    </a:p>
                  </a:txBody>
                  <a:tcPr/>
                </a:tc>
                <a:tc>
                  <a:txBody>
                    <a:bodyPr/>
                    <a:lstStyle/>
                    <a:p>
                      <a:r>
                        <a:rPr lang="en-US" dirty="0"/>
                        <a:t>20</a:t>
                      </a:r>
                    </a:p>
                  </a:txBody>
                  <a:tcPr/>
                </a:tc>
                <a:tc>
                  <a:txBody>
                    <a:bodyPr/>
                    <a:lstStyle/>
                    <a:p>
                      <a:pPr algn="r"/>
                      <a:r>
                        <a:rPr lang="en-US" dirty="0" err="1"/>
                        <a:t>int.max</a:t>
                      </a:r>
                      <a:endParaRPr lang="en-US" dirty="0"/>
                    </a:p>
                  </a:txBody>
                  <a:tcPr/>
                </a:tc>
                <a:tc>
                  <a:txBody>
                    <a:bodyPr/>
                    <a:lstStyle/>
                    <a:p>
                      <a:pPr algn="r"/>
                      <a:r>
                        <a:rPr lang="en-US" dirty="0"/>
                        <a:t>int.max+1</a:t>
                      </a:r>
                    </a:p>
                  </a:txBody>
                  <a:tcPr/>
                </a:tc>
                <a:extLst>
                  <a:ext uri="{0D108BD9-81ED-4DB2-BD59-A6C34878D82A}">
                    <a16:rowId xmlns:a16="http://schemas.microsoft.com/office/drawing/2014/main" val="4063289331"/>
                  </a:ext>
                </a:extLst>
              </a:tr>
            </a:tbl>
          </a:graphicData>
        </a:graphic>
      </p:graphicFrame>
      <p:sp>
        <p:nvSpPr>
          <p:cNvPr id="7" name="Arrow: Down 6">
            <a:extLst>
              <a:ext uri="{FF2B5EF4-FFF2-40B4-BE49-F238E27FC236}">
                <a16:creationId xmlns:a16="http://schemas.microsoft.com/office/drawing/2014/main" id="{612469C4-7BCB-4CE2-B14F-DD3540BAD1E1}"/>
              </a:ext>
            </a:extLst>
          </p:cNvPr>
          <p:cNvSpPr/>
          <p:nvPr/>
        </p:nvSpPr>
        <p:spPr>
          <a:xfrm flipV="1">
            <a:off x="9876790" y="5128024"/>
            <a:ext cx="719191" cy="5342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D054B4D-0042-403C-8385-74756CE0F7AE}"/>
              </a:ext>
            </a:extLst>
          </p:cNvPr>
          <p:cNvSpPr txBox="1"/>
          <p:nvPr/>
        </p:nvSpPr>
        <p:spPr>
          <a:xfrm>
            <a:off x="9589114" y="5665569"/>
            <a:ext cx="1424783" cy="646331"/>
          </a:xfrm>
          <a:prstGeom prst="rect">
            <a:avLst/>
          </a:prstGeom>
          <a:noFill/>
        </p:spPr>
        <p:txBody>
          <a:bodyPr wrap="square" rtlCol="0">
            <a:spAutoFit/>
          </a:bodyPr>
          <a:lstStyle/>
          <a:p>
            <a:pPr algn="r"/>
            <a:r>
              <a:rPr lang="en-US" dirty="0"/>
              <a:t>Any value that won’t fit</a:t>
            </a:r>
          </a:p>
        </p:txBody>
      </p:sp>
      <p:sp>
        <p:nvSpPr>
          <p:cNvPr id="9" name="Arrow: Down 8">
            <a:extLst>
              <a:ext uri="{FF2B5EF4-FFF2-40B4-BE49-F238E27FC236}">
                <a16:creationId xmlns:a16="http://schemas.microsoft.com/office/drawing/2014/main" id="{9790ECE4-5B9E-4650-A73D-B0A67E8CA6B1}"/>
              </a:ext>
            </a:extLst>
          </p:cNvPr>
          <p:cNvSpPr/>
          <p:nvPr/>
        </p:nvSpPr>
        <p:spPr>
          <a:xfrm flipV="1">
            <a:off x="3435779" y="5078746"/>
            <a:ext cx="719191" cy="5342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854ACFF-86D5-41DC-B7BD-AD09BDE0CB4E}"/>
              </a:ext>
            </a:extLst>
          </p:cNvPr>
          <p:cNvSpPr txBox="1"/>
          <p:nvPr/>
        </p:nvSpPr>
        <p:spPr>
          <a:xfrm>
            <a:off x="3148103" y="5616291"/>
            <a:ext cx="1191352" cy="646331"/>
          </a:xfrm>
          <a:prstGeom prst="rect">
            <a:avLst/>
          </a:prstGeom>
          <a:noFill/>
        </p:spPr>
        <p:txBody>
          <a:bodyPr wrap="none" rtlCol="0">
            <a:spAutoFit/>
          </a:bodyPr>
          <a:lstStyle/>
          <a:p>
            <a:pPr algn="ctr"/>
            <a:r>
              <a:rPr lang="en-US" dirty="0"/>
              <a:t>Any value </a:t>
            </a:r>
          </a:p>
          <a:p>
            <a:r>
              <a:rPr lang="en-US" dirty="0"/>
              <a:t>1 &lt;= x &lt;=9</a:t>
            </a:r>
          </a:p>
        </p:txBody>
      </p:sp>
      <p:sp>
        <p:nvSpPr>
          <p:cNvPr id="11" name="Arrow: Down 10">
            <a:extLst>
              <a:ext uri="{FF2B5EF4-FFF2-40B4-BE49-F238E27FC236}">
                <a16:creationId xmlns:a16="http://schemas.microsoft.com/office/drawing/2014/main" id="{0F724984-805E-45FB-B6FF-4762E906A415}"/>
              </a:ext>
            </a:extLst>
          </p:cNvPr>
          <p:cNvSpPr/>
          <p:nvPr/>
        </p:nvSpPr>
        <p:spPr>
          <a:xfrm flipV="1">
            <a:off x="5819441" y="5078746"/>
            <a:ext cx="719191" cy="5342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1E71FFB-3EE3-4547-A165-9B4FDED7145F}"/>
              </a:ext>
            </a:extLst>
          </p:cNvPr>
          <p:cNvSpPr txBox="1"/>
          <p:nvPr/>
        </p:nvSpPr>
        <p:spPr>
          <a:xfrm>
            <a:off x="5531765" y="5616291"/>
            <a:ext cx="1372492" cy="646331"/>
          </a:xfrm>
          <a:prstGeom prst="rect">
            <a:avLst/>
          </a:prstGeom>
          <a:noFill/>
        </p:spPr>
        <p:txBody>
          <a:bodyPr wrap="none" rtlCol="0">
            <a:spAutoFit/>
          </a:bodyPr>
          <a:lstStyle/>
          <a:p>
            <a:pPr algn="ctr"/>
            <a:r>
              <a:rPr lang="en-US" dirty="0"/>
              <a:t>Any value </a:t>
            </a:r>
          </a:p>
          <a:p>
            <a:pPr algn="ctr"/>
            <a:r>
              <a:rPr lang="en-US" dirty="0"/>
              <a:t>10 &lt;= x &lt;=19</a:t>
            </a:r>
          </a:p>
        </p:txBody>
      </p:sp>
      <p:sp>
        <p:nvSpPr>
          <p:cNvPr id="13" name="Arrow: Down 12">
            <a:extLst>
              <a:ext uri="{FF2B5EF4-FFF2-40B4-BE49-F238E27FC236}">
                <a16:creationId xmlns:a16="http://schemas.microsoft.com/office/drawing/2014/main" id="{DE2FCE9B-ED80-43B4-8D68-A49B6E28BC4F}"/>
              </a:ext>
            </a:extLst>
          </p:cNvPr>
          <p:cNvSpPr/>
          <p:nvPr/>
        </p:nvSpPr>
        <p:spPr>
          <a:xfrm flipV="1">
            <a:off x="8096567" y="5100749"/>
            <a:ext cx="719191" cy="5342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33CA4CD-71DE-4F83-BC5F-3C8647ED0C42}"/>
              </a:ext>
            </a:extLst>
          </p:cNvPr>
          <p:cNvSpPr txBox="1"/>
          <p:nvPr/>
        </p:nvSpPr>
        <p:spPr>
          <a:xfrm>
            <a:off x="7607337" y="5662280"/>
            <a:ext cx="1837939" cy="646331"/>
          </a:xfrm>
          <a:prstGeom prst="rect">
            <a:avLst/>
          </a:prstGeom>
          <a:noFill/>
        </p:spPr>
        <p:txBody>
          <a:bodyPr wrap="none" rtlCol="0">
            <a:spAutoFit/>
          </a:bodyPr>
          <a:lstStyle/>
          <a:p>
            <a:pPr algn="ctr"/>
            <a:r>
              <a:rPr lang="en-US" dirty="0"/>
              <a:t>Any value </a:t>
            </a:r>
          </a:p>
          <a:p>
            <a:pPr algn="ctr"/>
            <a:r>
              <a:rPr lang="en-US" dirty="0"/>
              <a:t>20 &lt;= x &lt;=</a:t>
            </a:r>
            <a:r>
              <a:rPr lang="en-US" dirty="0" err="1"/>
              <a:t>int.max</a:t>
            </a:r>
            <a:endParaRPr lang="en-US" dirty="0"/>
          </a:p>
        </p:txBody>
      </p:sp>
      <p:sp>
        <p:nvSpPr>
          <p:cNvPr id="15" name="Arrow: Down 14">
            <a:extLst>
              <a:ext uri="{FF2B5EF4-FFF2-40B4-BE49-F238E27FC236}">
                <a16:creationId xmlns:a16="http://schemas.microsoft.com/office/drawing/2014/main" id="{69CE788C-F905-450A-B7A7-EBD8D01F9900}"/>
              </a:ext>
            </a:extLst>
          </p:cNvPr>
          <p:cNvSpPr/>
          <p:nvPr/>
        </p:nvSpPr>
        <p:spPr>
          <a:xfrm flipV="1">
            <a:off x="1740514" y="5078746"/>
            <a:ext cx="719191" cy="5342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1A6F91D-7C64-4702-9FBD-13C18261F883}"/>
              </a:ext>
            </a:extLst>
          </p:cNvPr>
          <p:cNvSpPr txBox="1"/>
          <p:nvPr/>
        </p:nvSpPr>
        <p:spPr>
          <a:xfrm>
            <a:off x="1452838" y="5616291"/>
            <a:ext cx="1191352" cy="646331"/>
          </a:xfrm>
          <a:prstGeom prst="rect">
            <a:avLst/>
          </a:prstGeom>
          <a:noFill/>
        </p:spPr>
        <p:txBody>
          <a:bodyPr wrap="none" rtlCol="0">
            <a:spAutoFit/>
          </a:bodyPr>
          <a:lstStyle/>
          <a:p>
            <a:pPr algn="ctr"/>
            <a:r>
              <a:rPr lang="en-US" dirty="0"/>
              <a:t>Any value </a:t>
            </a:r>
          </a:p>
          <a:p>
            <a:pPr algn="ctr"/>
            <a:r>
              <a:rPr lang="en-US" dirty="0"/>
              <a:t>&lt;1</a:t>
            </a:r>
          </a:p>
        </p:txBody>
      </p:sp>
    </p:spTree>
    <p:extLst>
      <p:ext uri="{BB962C8B-B14F-4D97-AF65-F5344CB8AC3E}">
        <p14:creationId xmlns:p14="http://schemas.microsoft.com/office/powerpoint/2010/main" val="3351343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P spid="8" grpId="0"/>
      <p:bldP spid="9" grpId="0" animBg="1"/>
      <p:bldP spid="10" grpId="0"/>
      <p:bldP spid="11" grpId="0" animBg="1"/>
      <p:bldP spid="12" grpId="0"/>
      <p:bldP spid="13" grpId="0" animBg="1"/>
      <p:bldP spid="14" grpId="0"/>
      <p:bldP spid="15" grpId="0" animBg="1"/>
      <p:bldP spid="16" grpId="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a:extLst>
              <a:ext uri="{FF2B5EF4-FFF2-40B4-BE49-F238E27FC236}">
                <a16:creationId xmlns:a16="http://schemas.microsoft.com/office/drawing/2014/main" id="{B47D8335-783E-4E19-BC2D-F8A91F0CBEC0}"/>
              </a:ext>
            </a:extLst>
          </p:cNvPr>
          <p:cNvGraphicFramePr>
            <a:graphicFrameLocks noGrp="1"/>
          </p:cNvGraphicFramePr>
          <p:nvPr/>
        </p:nvGraphicFramePr>
        <p:xfrm>
          <a:off x="1528564" y="3960864"/>
          <a:ext cx="8852768" cy="1056029"/>
        </p:xfrm>
        <a:graphic>
          <a:graphicData uri="http://schemas.openxmlformats.org/drawingml/2006/table">
            <a:tbl>
              <a:tblPr firstRow="1" bandRow="1">
                <a:tableStyleId>{5C22544A-7EE6-4342-B048-85BDC9FD1C3A}</a:tableStyleId>
              </a:tblPr>
              <a:tblGrid>
                <a:gridCol w="1125727">
                  <a:extLst>
                    <a:ext uri="{9D8B030D-6E8A-4147-A177-3AD203B41FA5}">
                      <a16:colId xmlns:a16="http://schemas.microsoft.com/office/drawing/2014/main" val="870505788"/>
                    </a:ext>
                  </a:extLst>
                </a:gridCol>
                <a:gridCol w="6754362">
                  <a:extLst>
                    <a:ext uri="{9D8B030D-6E8A-4147-A177-3AD203B41FA5}">
                      <a16:colId xmlns:a16="http://schemas.microsoft.com/office/drawing/2014/main" val="1312990047"/>
                    </a:ext>
                  </a:extLst>
                </a:gridCol>
                <a:gridCol w="972679">
                  <a:extLst>
                    <a:ext uri="{9D8B030D-6E8A-4147-A177-3AD203B41FA5}">
                      <a16:colId xmlns:a16="http://schemas.microsoft.com/office/drawing/2014/main" val="9772582"/>
                    </a:ext>
                  </a:extLst>
                </a:gridCol>
              </a:tblGrid>
              <a:tr h="415949">
                <a:tc>
                  <a:txBody>
                    <a:bodyPr/>
                    <a:lstStyle/>
                    <a:p>
                      <a:r>
                        <a:rPr lang="en-US" dirty="0"/>
                        <a:t>Invalid</a:t>
                      </a:r>
                    </a:p>
                  </a:txBody>
                  <a:tcPr/>
                </a:tc>
                <a:tc>
                  <a:txBody>
                    <a:bodyPr/>
                    <a:lstStyle/>
                    <a:p>
                      <a:pPr algn="ctr"/>
                      <a:r>
                        <a:rPr lang="en-US" dirty="0"/>
                        <a:t>Valid </a:t>
                      </a:r>
                    </a:p>
                  </a:txBody>
                  <a:tcPr/>
                </a:tc>
                <a:tc>
                  <a:txBody>
                    <a:bodyPr/>
                    <a:lstStyle/>
                    <a:p>
                      <a:r>
                        <a:rPr lang="en-US" dirty="0"/>
                        <a:t>Invalid</a:t>
                      </a:r>
                    </a:p>
                  </a:txBody>
                  <a:tcPr/>
                </a:tc>
                <a:extLst>
                  <a:ext uri="{0D108BD9-81ED-4DB2-BD59-A6C34878D82A}">
                    <a16:rowId xmlns:a16="http://schemas.microsoft.com/office/drawing/2014/main" val="3721994717"/>
                  </a:ext>
                </a:extLst>
              </a:tr>
              <a:tr h="240987">
                <a:tc>
                  <a:txBody>
                    <a:bodyPr/>
                    <a:lstStyle/>
                    <a:p>
                      <a:pPr algn="r"/>
                      <a:r>
                        <a:rPr lang="en-US" dirty="0"/>
                        <a:t>0</a:t>
                      </a:r>
                    </a:p>
                  </a:txBody>
                  <a:tcPr/>
                </a:tc>
                <a:tc>
                  <a:txBody>
                    <a:bodyPr/>
                    <a:lstStyle/>
                    <a:p>
                      <a:r>
                        <a:rPr lang="en-US" dirty="0"/>
                        <a:t>1                                                                                                             </a:t>
                      </a:r>
                      <a:r>
                        <a:rPr lang="en-US" dirty="0" err="1"/>
                        <a:t>int.max</a:t>
                      </a:r>
                      <a:endParaRPr lang="en-US" dirty="0"/>
                    </a:p>
                  </a:txBody>
                  <a:tcPr/>
                </a:tc>
                <a:tc>
                  <a:txBody>
                    <a:bodyPr/>
                    <a:lstStyle/>
                    <a:p>
                      <a:pPr algn="r"/>
                      <a:r>
                        <a:rPr lang="en-US" dirty="0"/>
                        <a:t>int.max+1</a:t>
                      </a:r>
                    </a:p>
                  </a:txBody>
                  <a:tcPr/>
                </a:tc>
                <a:extLst>
                  <a:ext uri="{0D108BD9-81ED-4DB2-BD59-A6C34878D82A}">
                    <a16:rowId xmlns:a16="http://schemas.microsoft.com/office/drawing/2014/main" val="4063289331"/>
                  </a:ext>
                </a:extLst>
              </a:tr>
            </a:tbl>
          </a:graphicData>
        </a:graphic>
      </p:graphicFrame>
      <p:sp>
        <p:nvSpPr>
          <p:cNvPr id="2" name="Title 1">
            <a:extLst>
              <a:ext uri="{FF2B5EF4-FFF2-40B4-BE49-F238E27FC236}">
                <a16:creationId xmlns:a16="http://schemas.microsoft.com/office/drawing/2014/main" id="{539585EE-1AF4-442C-832E-4AA502F79E48}"/>
              </a:ext>
            </a:extLst>
          </p:cNvPr>
          <p:cNvSpPr>
            <a:spLocks noGrp="1"/>
          </p:cNvSpPr>
          <p:nvPr>
            <p:ph type="title"/>
          </p:nvPr>
        </p:nvSpPr>
        <p:spPr/>
        <p:txBody>
          <a:bodyPr/>
          <a:lstStyle/>
          <a:p>
            <a:r>
              <a:rPr lang="en-US" dirty="0"/>
              <a:t>Some nuances</a:t>
            </a:r>
          </a:p>
        </p:txBody>
      </p:sp>
      <p:sp>
        <p:nvSpPr>
          <p:cNvPr id="3" name="Content Placeholder 2">
            <a:extLst>
              <a:ext uri="{FF2B5EF4-FFF2-40B4-BE49-F238E27FC236}">
                <a16:creationId xmlns:a16="http://schemas.microsoft.com/office/drawing/2014/main" id="{977CF8A9-E3A3-41AD-B069-8E1E56018F22}"/>
              </a:ext>
            </a:extLst>
          </p:cNvPr>
          <p:cNvSpPr>
            <a:spLocks noGrp="1"/>
          </p:cNvSpPr>
          <p:nvPr>
            <p:ph idx="1"/>
          </p:nvPr>
        </p:nvSpPr>
        <p:spPr/>
        <p:txBody>
          <a:bodyPr/>
          <a:lstStyle/>
          <a:p>
            <a:r>
              <a:rPr lang="en-US" dirty="0"/>
              <a:t>EP originally developed for weakly-typed languages</a:t>
            </a:r>
          </a:p>
          <a:p>
            <a:r>
              <a:rPr lang="en-US" b="1" dirty="0"/>
              <a:t>Traditional </a:t>
            </a:r>
            <a:r>
              <a:rPr lang="en-US" dirty="0"/>
              <a:t>EP: distinguish only between valid and invalid values</a:t>
            </a:r>
          </a:p>
        </p:txBody>
      </p:sp>
      <p:sp>
        <p:nvSpPr>
          <p:cNvPr id="5" name="Arrow: Down 4">
            <a:extLst>
              <a:ext uri="{FF2B5EF4-FFF2-40B4-BE49-F238E27FC236}">
                <a16:creationId xmlns:a16="http://schemas.microsoft.com/office/drawing/2014/main" id="{40966C1B-6CB4-4479-9B6C-0E8A6D4D23D0}"/>
              </a:ext>
            </a:extLst>
          </p:cNvPr>
          <p:cNvSpPr/>
          <p:nvPr/>
        </p:nvSpPr>
        <p:spPr>
          <a:xfrm flipV="1">
            <a:off x="9876790" y="5128024"/>
            <a:ext cx="719191" cy="5342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8F2ED72-4A9C-4CE3-8071-8C57BA186DBC}"/>
              </a:ext>
            </a:extLst>
          </p:cNvPr>
          <p:cNvSpPr txBox="1"/>
          <p:nvPr/>
        </p:nvSpPr>
        <p:spPr>
          <a:xfrm>
            <a:off x="9589114" y="5665569"/>
            <a:ext cx="1424783" cy="646331"/>
          </a:xfrm>
          <a:prstGeom prst="rect">
            <a:avLst/>
          </a:prstGeom>
          <a:noFill/>
        </p:spPr>
        <p:txBody>
          <a:bodyPr wrap="square" rtlCol="0">
            <a:spAutoFit/>
          </a:bodyPr>
          <a:lstStyle/>
          <a:p>
            <a:pPr algn="r"/>
            <a:r>
              <a:rPr lang="en-US" dirty="0"/>
              <a:t>Any value that won’t fit</a:t>
            </a:r>
          </a:p>
        </p:txBody>
      </p:sp>
      <p:sp>
        <p:nvSpPr>
          <p:cNvPr id="9" name="Arrow: Down 8">
            <a:extLst>
              <a:ext uri="{FF2B5EF4-FFF2-40B4-BE49-F238E27FC236}">
                <a16:creationId xmlns:a16="http://schemas.microsoft.com/office/drawing/2014/main" id="{4446C150-5E82-4803-A94D-AD5CF51F5324}"/>
              </a:ext>
            </a:extLst>
          </p:cNvPr>
          <p:cNvSpPr/>
          <p:nvPr/>
        </p:nvSpPr>
        <p:spPr>
          <a:xfrm flipV="1">
            <a:off x="5819441" y="5078746"/>
            <a:ext cx="719191" cy="5342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4A8687EF-03B0-4275-B7F4-058819326F93}"/>
              </a:ext>
            </a:extLst>
          </p:cNvPr>
          <p:cNvSpPr/>
          <p:nvPr/>
        </p:nvSpPr>
        <p:spPr>
          <a:xfrm flipV="1">
            <a:off x="1740514" y="5078746"/>
            <a:ext cx="719191" cy="5342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8522428-BBED-4725-9F36-0DF9295C9C90}"/>
              </a:ext>
            </a:extLst>
          </p:cNvPr>
          <p:cNvSpPr txBox="1"/>
          <p:nvPr/>
        </p:nvSpPr>
        <p:spPr>
          <a:xfrm>
            <a:off x="1452838" y="5616291"/>
            <a:ext cx="1191352" cy="646331"/>
          </a:xfrm>
          <a:prstGeom prst="rect">
            <a:avLst/>
          </a:prstGeom>
          <a:noFill/>
        </p:spPr>
        <p:txBody>
          <a:bodyPr wrap="none" rtlCol="0">
            <a:spAutoFit/>
          </a:bodyPr>
          <a:lstStyle/>
          <a:p>
            <a:pPr algn="ctr"/>
            <a:r>
              <a:rPr lang="en-US" dirty="0"/>
              <a:t>Any value </a:t>
            </a:r>
          </a:p>
          <a:p>
            <a:pPr algn="ctr"/>
            <a:r>
              <a:rPr lang="en-US" dirty="0"/>
              <a:t>&lt;1</a:t>
            </a:r>
          </a:p>
        </p:txBody>
      </p:sp>
      <p:sp>
        <p:nvSpPr>
          <p:cNvPr id="16" name="TextBox 15">
            <a:extLst>
              <a:ext uri="{FF2B5EF4-FFF2-40B4-BE49-F238E27FC236}">
                <a16:creationId xmlns:a16="http://schemas.microsoft.com/office/drawing/2014/main" id="{1DBAA193-8ED2-4A56-90DF-66C1EFE81DCF}"/>
              </a:ext>
            </a:extLst>
          </p:cNvPr>
          <p:cNvSpPr txBox="1"/>
          <p:nvPr/>
        </p:nvSpPr>
        <p:spPr>
          <a:xfrm>
            <a:off x="5396031" y="5659932"/>
            <a:ext cx="1773819" cy="646331"/>
          </a:xfrm>
          <a:prstGeom prst="rect">
            <a:avLst/>
          </a:prstGeom>
          <a:noFill/>
        </p:spPr>
        <p:txBody>
          <a:bodyPr wrap="none" rtlCol="0">
            <a:spAutoFit/>
          </a:bodyPr>
          <a:lstStyle/>
          <a:p>
            <a:pPr algn="ctr"/>
            <a:r>
              <a:rPr lang="en-US" dirty="0"/>
              <a:t>Any value </a:t>
            </a:r>
          </a:p>
          <a:p>
            <a:pPr algn="ctr"/>
            <a:r>
              <a:rPr lang="en-US" dirty="0"/>
              <a:t>1 &lt;= x &lt;= </a:t>
            </a:r>
            <a:r>
              <a:rPr lang="en-US" dirty="0" err="1"/>
              <a:t>int.max</a:t>
            </a:r>
            <a:endParaRPr lang="en-US" dirty="0"/>
          </a:p>
        </p:txBody>
      </p:sp>
    </p:spTree>
    <p:extLst>
      <p:ext uri="{BB962C8B-B14F-4D97-AF65-F5344CB8AC3E}">
        <p14:creationId xmlns:p14="http://schemas.microsoft.com/office/powerpoint/2010/main" val="39103812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6893135-E01E-42E0-9643-17811F5CFE8D}"/>
              </a:ext>
            </a:extLst>
          </p:cNvPr>
          <p:cNvGraphicFramePr>
            <a:graphicFrameLocks noGrp="1"/>
          </p:cNvGraphicFramePr>
          <p:nvPr/>
        </p:nvGraphicFramePr>
        <p:xfrm>
          <a:off x="1528564" y="3964153"/>
          <a:ext cx="8852768" cy="1056029"/>
        </p:xfrm>
        <a:graphic>
          <a:graphicData uri="http://schemas.openxmlformats.org/drawingml/2006/table">
            <a:tbl>
              <a:tblPr firstRow="1" bandRow="1">
                <a:tableStyleId>{5C22544A-7EE6-4342-B048-85BDC9FD1C3A}</a:tableStyleId>
              </a:tblPr>
              <a:tblGrid>
                <a:gridCol w="1125727">
                  <a:extLst>
                    <a:ext uri="{9D8B030D-6E8A-4147-A177-3AD203B41FA5}">
                      <a16:colId xmlns:a16="http://schemas.microsoft.com/office/drawing/2014/main" val="870505788"/>
                    </a:ext>
                  </a:extLst>
                </a:gridCol>
                <a:gridCol w="1125727">
                  <a:extLst>
                    <a:ext uri="{9D8B030D-6E8A-4147-A177-3AD203B41FA5}">
                      <a16:colId xmlns:a16="http://schemas.microsoft.com/office/drawing/2014/main" val="1312990047"/>
                    </a:ext>
                  </a:extLst>
                </a:gridCol>
                <a:gridCol w="1125727">
                  <a:extLst>
                    <a:ext uri="{9D8B030D-6E8A-4147-A177-3AD203B41FA5}">
                      <a16:colId xmlns:a16="http://schemas.microsoft.com/office/drawing/2014/main" val="1790541278"/>
                    </a:ext>
                  </a:extLst>
                </a:gridCol>
                <a:gridCol w="1278775">
                  <a:extLst>
                    <a:ext uri="{9D8B030D-6E8A-4147-A177-3AD203B41FA5}">
                      <a16:colId xmlns:a16="http://schemas.microsoft.com/office/drawing/2014/main" val="675689771"/>
                    </a:ext>
                  </a:extLst>
                </a:gridCol>
                <a:gridCol w="1278775">
                  <a:extLst>
                    <a:ext uri="{9D8B030D-6E8A-4147-A177-3AD203B41FA5}">
                      <a16:colId xmlns:a16="http://schemas.microsoft.com/office/drawing/2014/main" val="2923868406"/>
                    </a:ext>
                  </a:extLst>
                </a:gridCol>
                <a:gridCol w="972679">
                  <a:extLst>
                    <a:ext uri="{9D8B030D-6E8A-4147-A177-3AD203B41FA5}">
                      <a16:colId xmlns:a16="http://schemas.microsoft.com/office/drawing/2014/main" val="2689107434"/>
                    </a:ext>
                  </a:extLst>
                </a:gridCol>
                <a:gridCol w="972679">
                  <a:extLst>
                    <a:ext uri="{9D8B030D-6E8A-4147-A177-3AD203B41FA5}">
                      <a16:colId xmlns:a16="http://schemas.microsoft.com/office/drawing/2014/main" val="1790338900"/>
                    </a:ext>
                  </a:extLst>
                </a:gridCol>
                <a:gridCol w="972679">
                  <a:extLst>
                    <a:ext uri="{9D8B030D-6E8A-4147-A177-3AD203B41FA5}">
                      <a16:colId xmlns:a16="http://schemas.microsoft.com/office/drawing/2014/main" val="9772582"/>
                    </a:ext>
                  </a:extLst>
                </a:gridCol>
              </a:tblGrid>
              <a:tr h="415949">
                <a:tc>
                  <a:txBody>
                    <a:bodyPr/>
                    <a:lstStyle/>
                    <a:p>
                      <a:r>
                        <a:rPr lang="en-US" dirty="0"/>
                        <a:t>Invalid</a:t>
                      </a:r>
                    </a:p>
                  </a:txBody>
                  <a:tcPr/>
                </a:tc>
                <a:tc gridSpan="2">
                  <a:txBody>
                    <a:bodyPr/>
                    <a:lstStyle/>
                    <a:p>
                      <a:r>
                        <a:rPr lang="en-US" dirty="0"/>
                        <a:t>Valid (</a:t>
                      </a:r>
                      <a:r>
                        <a:rPr lang="en-US" dirty="0" err="1"/>
                        <a:t>reg</a:t>
                      </a:r>
                      <a:r>
                        <a:rPr lang="en-US" dirty="0"/>
                        <a:t> price)</a:t>
                      </a:r>
                    </a:p>
                  </a:txBody>
                  <a:tcPr/>
                </a:tc>
                <a:tc hMerge="1">
                  <a:txBody>
                    <a:bodyPr/>
                    <a:lstStyle/>
                    <a:p>
                      <a:endParaRPr lang="en-US"/>
                    </a:p>
                  </a:txBody>
                  <a:tcPr/>
                </a:tc>
                <a:tc gridSpan="2">
                  <a:txBody>
                    <a:bodyPr/>
                    <a:lstStyle/>
                    <a:p>
                      <a:r>
                        <a:rPr lang="en-US" dirty="0"/>
                        <a:t>Valid (10% discount)</a:t>
                      </a:r>
                    </a:p>
                  </a:txBody>
                  <a:tcPr/>
                </a:tc>
                <a:tc hMerge="1">
                  <a:txBody>
                    <a:bodyPr/>
                    <a:lstStyle/>
                    <a:p>
                      <a:endParaRPr lang="en-US"/>
                    </a:p>
                  </a:txBody>
                  <a:tcPr/>
                </a:tc>
                <a:tc gridSpan="2">
                  <a:txBody>
                    <a:bodyPr/>
                    <a:lstStyle/>
                    <a:p>
                      <a:r>
                        <a:rPr lang="en-US" dirty="0"/>
                        <a:t>Valid (20% disc)</a:t>
                      </a:r>
                    </a:p>
                  </a:txBody>
                  <a:tcPr/>
                </a:tc>
                <a:tc hMerge="1">
                  <a:txBody>
                    <a:bodyPr/>
                    <a:lstStyle/>
                    <a:p>
                      <a:endParaRPr lang="en-US"/>
                    </a:p>
                  </a:txBody>
                  <a:tcPr/>
                </a:tc>
                <a:tc>
                  <a:txBody>
                    <a:bodyPr/>
                    <a:lstStyle/>
                    <a:p>
                      <a:r>
                        <a:rPr lang="en-US" dirty="0"/>
                        <a:t>Invalid</a:t>
                      </a:r>
                    </a:p>
                  </a:txBody>
                  <a:tcPr/>
                </a:tc>
                <a:extLst>
                  <a:ext uri="{0D108BD9-81ED-4DB2-BD59-A6C34878D82A}">
                    <a16:rowId xmlns:a16="http://schemas.microsoft.com/office/drawing/2014/main" val="3721994717"/>
                  </a:ext>
                </a:extLst>
              </a:tr>
              <a:tr h="240987">
                <a:tc>
                  <a:txBody>
                    <a:bodyPr/>
                    <a:lstStyle/>
                    <a:p>
                      <a:pPr algn="r"/>
                      <a:r>
                        <a:rPr lang="en-US" dirty="0"/>
                        <a:t>0</a:t>
                      </a:r>
                    </a:p>
                  </a:txBody>
                  <a:tcPr/>
                </a:tc>
                <a:tc>
                  <a:txBody>
                    <a:bodyPr/>
                    <a:lstStyle/>
                    <a:p>
                      <a:r>
                        <a:rPr lang="en-US" dirty="0"/>
                        <a:t>1</a:t>
                      </a:r>
                    </a:p>
                  </a:txBody>
                  <a:tcPr/>
                </a:tc>
                <a:tc>
                  <a:txBody>
                    <a:bodyPr/>
                    <a:lstStyle/>
                    <a:p>
                      <a:pPr algn="r"/>
                      <a:r>
                        <a:rPr lang="en-US" dirty="0"/>
                        <a:t>9</a:t>
                      </a:r>
                    </a:p>
                  </a:txBody>
                  <a:tcPr/>
                </a:tc>
                <a:tc>
                  <a:txBody>
                    <a:bodyPr/>
                    <a:lstStyle/>
                    <a:p>
                      <a:r>
                        <a:rPr lang="en-US" dirty="0"/>
                        <a:t>10</a:t>
                      </a:r>
                    </a:p>
                  </a:txBody>
                  <a:tcPr/>
                </a:tc>
                <a:tc>
                  <a:txBody>
                    <a:bodyPr/>
                    <a:lstStyle/>
                    <a:p>
                      <a:pPr algn="r"/>
                      <a:r>
                        <a:rPr lang="en-US" dirty="0"/>
                        <a:t>19</a:t>
                      </a:r>
                    </a:p>
                  </a:txBody>
                  <a:tcPr/>
                </a:tc>
                <a:tc>
                  <a:txBody>
                    <a:bodyPr/>
                    <a:lstStyle/>
                    <a:p>
                      <a:r>
                        <a:rPr lang="en-US" dirty="0"/>
                        <a:t>20</a:t>
                      </a:r>
                    </a:p>
                  </a:txBody>
                  <a:tcPr/>
                </a:tc>
                <a:tc>
                  <a:txBody>
                    <a:bodyPr/>
                    <a:lstStyle/>
                    <a:p>
                      <a:pPr algn="r"/>
                      <a:r>
                        <a:rPr lang="en-US" dirty="0" err="1"/>
                        <a:t>int.max</a:t>
                      </a:r>
                      <a:endParaRPr lang="en-US" dirty="0"/>
                    </a:p>
                  </a:txBody>
                  <a:tcPr/>
                </a:tc>
                <a:tc>
                  <a:txBody>
                    <a:bodyPr/>
                    <a:lstStyle/>
                    <a:p>
                      <a:pPr algn="r"/>
                      <a:r>
                        <a:rPr lang="en-US" dirty="0"/>
                        <a:t>int.max+1</a:t>
                      </a:r>
                    </a:p>
                  </a:txBody>
                  <a:tcPr/>
                </a:tc>
                <a:extLst>
                  <a:ext uri="{0D108BD9-81ED-4DB2-BD59-A6C34878D82A}">
                    <a16:rowId xmlns:a16="http://schemas.microsoft.com/office/drawing/2014/main" val="4063289331"/>
                  </a:ext>
                </a:extLst>
              </a:tr>
            </a:tbl>
          </a:graphicData>
        </a:graphic>
      </p:graphicFrame>
      <p:sp>
        <p:nvSpPr>
          <p:cNvPr id="2" name="Title 1">
            <a:extLst>
              <a:ext uri="{FF2B5EF4-FFF2-40B4-BE49-F238E27FC236}">
                <a16:creationId xmlns:a16="http://schemas.microsoft.com/office/drawing/2014/main" id="{539585EE-1AF4-442C-832E-4AA502F79E48}"/>
              </a:ext>
            </a:extLst>
          </p:cNvPr>
          <p:cNvSpPr>
            <a:spLocks noGrp="1"/>
          </p:cNvSpPr>
          <p:nvPr>
            <p:ph type="title"/>
          </p:nvPr>
        </p:nvSpPr>
        <p:spPr/>
        <p:txBody>
          <a:bodyPr/>
          <a:lstStyle/>
          <a:p>
            <a:r>
              <a:rPr lang="en-US" dirty="0"/>
              <a:t>Some nuances</a:t>
            </a:r>
          </a:p>
        </p:txBody>
      </p:sp>
      <p:sp>
        <p:nvSpPr>
          <p:cNvPr id="3" name="Content Placeholder 2">
            <a:extLst>
              <a:ext uri="{FF2B5EF4-FFF2-40B4-BE49-F238E27FC236}">
                <a16:creationId xmlns:a16="http://schemas.microsoft.com/office/drawing/2014/main" id="{977CF8A9-E3A3-41AD-B069-8E1E56018F22}"/>
              </a:ext>
            </a:extLst>
          </p:cNvPr>
          <p:cNvSpPr>
            <a:spLocks noGrp="1"/>
          </p:cNvSpPr>
          <p:nvPr>
            <p:ph idx="1"/>
          </p:nvPr>
        </p:nvSpPr>
        <p:spPr/>
        <p:txBody>
          <a:bodyPr/>
          <a:lstStyle/>
          <a:p>
            <a:r>
              <a:rPr lang="en-US" dirty="0"/>
              <a:t>EP originally developed for weakly-typed languages</a:t>
            </a:r>
          </a:p>
          <a:p>
            <a:r>
              <a:rPr lang="en-US" b="1" dirty="0"/>
              <a:t>Traditional </a:t>
            </a:r>
            <a:r>
              <a:rPr lang="en-US" dirty="0"/>
              <a:t>EP: distinguish only between valid and invalid values</a:t>
            </a:r>
          </a:p>
          <a:p>
            <a:r>
              <a:rPr lang="en-US" b="1" dirty="0"/>
              <a:t>Improved </a:t>
            </a:r>
            <a:r>
              <a:rPr lang="en-US" dirty="0"/>
              <a:t>(and modern) EP: enrich by understanding equivalence relations more completely</a:t>
            </a:r>
          </a:p>
        </p:txBody>
      </p:sp>
      <p:sp>
        <p:nvSpPr>
          <p:cNvPr id="5" name="Arrow: Down 4">
            <a:extLst>
              <a:ext uri="{FF2B5EF4-FFF2-40B4-BE49-F238E27FC236}">
                <a16:creationId xmlns:a16="http://schemas.microsoft.com/office/drawing/2014/main" id="{40966C1B-6CB4-4479-9B6C-0E8A6D4D23D0}"/>
              </a:ext>
            </a:extLst>
          </p:cNvPr>
          <p:cNvSpPr/>
          <p:nvPr/>
        </p:nvSpPr>
        <p:spPr>
          <a:xfrm flipV="1">
            <a:off x="9876790" y="5128024"/>
            <a:ext cx="719191" cy="5342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8F2ED72-4A9C-4CE3-8071-8C57BA186DBC}"/>
              </a:ext>
            </a:extLst>
          </p:cNvPr>
          <p:cNvSpPr txBox="1"/>
          <p:nvPr/>
        </p:nvSpPr>
        <p:spPr>
          <a:xfrm>
            <a:off x="9589114" y="5665569"/>
            <a:ext cx="1424783" cy="646331"/>
          </a:xfrm>
          <a:prstGeom prst="rect">
            <a:avLst/>
          </a:prstGeom>
          <a:noFill/>
        </p:spPr>
        <p:txBody>
          <a:bodyPr wrap="square" rtlCol="0">
            <a:spAutoFit/>
          </a:bodyPr>
          <a:lstStyle/>
          <a:p>
            <a:pPr algn="r"/>
            <a:r>
              <a:rPr lang="en-US" dirty="0"/>
              <a:t>Any value that won’t fit</a:t>
            </a:r>
          </a:p>
        </p:txBody>
      </p:sp>
      <p:sp>
        <p:nvSpPr>
          <p:cNvPr id="7" name="Arrow: Down 6">
            <a:extLst>
              <a:ext uri="{FF2B5EF4-FFF2-40B4-BE49-F238E27FC236}">
                <a16:creationId xmlns:a16="http://schemas.microsoft.com/office/drawing/2014/main" id="{F1D08337-6830-4F16-B795-33886C7A2761}"/>
              </a:ext>
            </a:extLst>
          </p:cNvPr>
          <p:cNvSpPr/>
          <p:nvPr/>
        </p:nvSpPr>
        <p:spPr>
          <a:xfrm flipV="1">
            <a:off x="3435779" y="5078746"/>
            <a:ext cx="719191" cy="5342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619A207-7761-40B4-816A-A9CAADEC8D7C}"/>
              </a:ext>
            </a:extLst>
          </p:cNvPr>
          <p:cNvSpPr txBox="1"/>
          <p:nvPr/>
        </p:nvSpPr>
        <p:spPr>
          <a:xfrm>
            <a:off x="3148103" y="5616291"/>
            <a:ext cx="1191352" cy="646331"/>
          </a:xfrm>
          <a:prstGeom prst="rect">
            <a:avLst/>
          </a:prstGeom>
          <a:noFill/>
        </p:spPr>
        <p:txBody>
          <a:bodyPr wrap="none" rtlCol="0">
            <a:spAutoFit/>
          </a:bodyPr>
          <a:lstStyle/>
          <a:p>
            <a:pPr algn="ctr"/>
            <a:r>
              <a:rPr lang="en-US" dirty="0"/>
              <a:t>Any value </a:t>
            </a:r>
          </a:p>
          <a:p>
            <a:r>
              <a:rPr lang="en-US" dirty="0"/>
              <a:t>1 &lt;= x &lt;=9</a:t>
            </a:r>
          </a:p>
        </p:txBody>
      </p:sp>
      <p:sp>
        <p:nvSpPr>
          <p:cNvPr id="9" name="Arrow: Down 8">
            <a:extLst>
              <a:ext uri="{FF2B5EF4-FFF2-40B4-BE49-F238E27FC236}">
                <a16:creationId xmlns:a16="http://schemas.microsoft.com/office/drawing/2014/main" id="{4446C150-5E82-4803-A94D-AD5CF51F5324}"/>
              </a:ext>
            </a:extLst>
          </p:cNvPr>
          <p:cNvSpPr/>
          <p:nvPr/>
        </p:nvSpPr>
        <p:spPr>
          <a:xfrm flipV="1">
            <a:off x="5819441" y="5078746"/>
            <a:ext cx="719191" cy="5342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681FA41-6BFD-467D-9A1E-B7CBC0DEBE0C}"/>
              </a:ext>
            </a:extLst>
          </p:cNvPr>
          <p:cNvSpPr txBox="1"/>
          <p:nvPr/>
        </p:nvSpPr>
        <p:spPr>
          <a:xfrm>
            <a:off x="5531765" y="5616291"/>
            <a:ext cx="1372492" cy="646331"/>
          </a:xfrm>
          <a:prstGeom prst="rect">
            <a:avLst/>
          </a:prstGeom>
          <a:noFill/>
        </p:spPr>
        <p:txBody>
          <a:bodyPr wrap="none" rtlCol="0">
            <a:spAutoFit/>
          </a:bodyPr>
          <a:lstStyle/>
          <a:p>
            <a:pPr algn="ctr"/>
            <a:r>
              <a:rPr lang="en-US" dirty="0"/>
              <a:t>Any value </a:t>
            </a:r>
          </a:p>
          <a:p>
            <a:pPr algn="ctr"/>
            <a:r>
              <a:rPr lang="en-US" dirty="0"/>
              <a:t>10 &lt;= x &lt;=19</a:t>
            </a:r>
          </a:p>
        </p:txBody>
      </p:sp>
      <p:sp>
        <p:nvSpPr>
          <p:cNvPr id="11" name="Arrow: Down 10">
            <a:extLst>
              <a:ext uri="{FF2B5EF4-FFF2-40B4-BE49-F238E27FC236}">
                <a16:creationId xmlns:a16="http://schemas.microsoft.com/office/drawing/2014/main" id="{25EBA788-C51C-403D-B98A-4DA5CF279BC5}"/>
              </a:ext>
            </a:extLst>
          </p:cNvPr>
          <p:cNvSpPr/>
          <p:nvPr/>
        </p:nvSpPr>
        <p:spPr>
          <a:xfrm flipV="1">
            <a:off x="8096567" y="5100749"/>
            <a:ext cx="719191" cy="5342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E49350F-BE17-4BAF-AE18-6CE25353110B}"/>
              </a:ext>
            </a:extLst>
          </p:cNvPr>
          <p:cNvSpPr txBox="1"/>
          <p:nvPr/>
        </p:nvSpPr>
        <p:spPr>
          <a:xfrm>
            <a:off x="7607337" y="5662280"/>
            <a:ext cx="1837939" cy="646331"/>
          </a:xfrm>
          <a:prstGeom prst="rect">
            <a:avLst/>
          </a:prstGeom>
          <a:noFill/>
        </p:spPr>
        <p:txBody>
          <a:bodyPr wrap="none" rtlCol="0">
            <a:spAutoFit/>
          </a:bodyPr>
          <a:lstStyle/>
          <a:p>
            <a:pPr algn="ctr"/>
            <a:r>
              <a:rPr lang="en-US" dirty="0"/>
              <a:t>Any value </a:t>
            </a:r>
          </a:p>
          <a:p>
            <a:pPr algn="ctr"/>
            <a:r>
              <a:rPr lang="en-US" dirty="0"/>
              <a:t>20 &lt;= x &lt;=</a:t>
            </a:r>
            <a:r>
              <a:rPr lang="en-US" dirty="0" err="1"/>
              <a:t>int.max</a:t>
            </a:r>
            <a:endParaRPr lang="en-US" dirty="0"/>
          </a:p>
        </p:txBody>
      </p:sp>
      <p:sp>
        <p:nvSpPr>
          <p:cNvPr id="13" name="Arrow: Down 12">
            <a:extLst>
              <a:ext uri="{FF2B5EF4-FFF2-40B4-BE49-F238E27FC236}">
                <a16:creationId xmlns:a16="http://schemas.microsoft.com/office/drawing/2014/main" id="{4A8687EF-03B0-4275-B7F4-058819326F93}"/>
              </a:ext>
            </a:extLst>
          </p:cNvPr>
          <p:cNvSpPr/>
          <p:nvPr/>
        </p:nvSpPr>
        <p:spPr>
          <a:xfrm flipV="1">
            <a:off x="1740514" y="5078746"/>
            <a:ext cx="719191" cy="5342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8522428-BBED-4725-9F36-0DF9295C9C90}"/>
              </a:ext>
            </a:extLst>
          </p:cNvPr>
          <p:cNvSpPr txBox="1"/>
          <p:nvPr/>
        </p:nvSpPr>
        <p:spPr>
          <a:xfrm>
            <a:off x="1452838" y="5616291"/>
            <a:ext cx="1191352" cy="646331"/>
          </a:xfrm>
          <a:prstGeom prst="rect">
            <a:avLst/>
          </a:prstGeom>
          <a:noFill/>
        </p:spPr>
        <p:txBody>
          <a:bodyPr wrap="none" rtlCol="0">
            <a:spAutoFit/>
          </a:bodyPr>
          <a:lstStyle/>
          <a:p>
            <a:pPr algn="ctr"/>
            <a:r>
              <a:rPr lang="en-US" dirty="0"/>
              <a:t>Any value </a:t>
            </a:r>
          </a:p>
          <a:p>
            <a:pPr algn="ctr"/>
            <a:r>
              <a:rPr lang="en-US" dirty="0"/>
              <a:t>&lt;1</a:t>
            </a:r>
          </a:p>
        </p:txBody>
      </p:sp>
    </p:spTree>
    <p:extLst>
      <p:ext uri="{BB962C8B-B14F-4D97-AF65-F5344CB8AC3E}">
        <p14:creationId xmlns:p14="http://schemas.microsoft.com/office/powerpoint/2010/main" val="302903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334EA-EAB9-44D0-9C4D-14245FD8C510}"/>
              </a:ext>
            </a:extLst>
          </p:cNvPr>
          <p:cNvSpPr>
            <a:spLocks noGrp="1"/>
          </p:cNvSpPr>
          <p:nvPr>
            <p:ph type="title"/>
          </p:nvPr>
        </p:nvSpPr>
        <p:spPr/>
        <p:txBody>
          <a:bodyPr/>
          <a:lstStyle/>
          <a:p>
            <a:r>
              <a:rPr lang="en-US" dirty="0"/>
              <a:t>How to debug </a:t>
            </a:r>
            <a:r>
              <a:rPr lang="en-US" dirty="0" err="1"/>
              <a:t>OddOrPos</a:t>
            </a:r>
            <a:r>
              <a:rPr lang="en-US" dirty="0"/>
              <a:t> from the Midterm</a:t>
            </a:r>
          </a:p>
        </p:txBody>
      </p:sp>
      <p:sp>
        <p:nvSpPr>
          <p:cNvPr id="3" name="Content Placeholder 2">
            <a:extLst>
              <a:ext uri="{FF2B5EF4-FFF2-40B4-BE49-F238E27FC236}">
                <a16:creationId xmlns:a16="http://schemas.microsoft.com/office/drawing/2014/main" id="{A9C29B9E-35A9-4E1C-93B2-4901BED3840F}"/>
              </a:ext>
            </a:extLst>
          </p:cNvPr>
          <p:cNvSpPr>
            <a:spLocks noGrp="1"/>
          </p:cNvSpPr>
          <p:nvPr>
            <p:ph idx="1"/>
          </p:nvPr>
        </p:nvSpPr>
        <p:spPr/>
        <p:txBody>
          <a:bodyPr/>
          <a:lstStyle/>
          <a:p>
            <a:r>
              <a:rPr lang="en-US" dirty="0"/>
              <a:t>Inspect the code.  See anything?  </a:t>
            </a:r>
          </a:p>
          <a:p>
            <a:pPr marL="457200" lvl="1" indent="0">
              <a:buNone/>
            </a:pPr>
            <a:r>
              <a:rPr lang="en-US" i="1" dirty="0"/>
              <a:t>Many students miss that -5 % 2 == -1, not 1</a:t>
            </a:r>
          </a:p>
          <a:p>
            <a:r>
              <a:rPr lang="en-US" dirty="0"/>
              <a:t>If not, build test cases and try ‘</a:t>
            </a:r>
            <a:r>
              <a:rPr lang="en-US" dirty="0" err="1"/>
              <a:t>em</a:t>
            </a:r>
            <a:r>
              <a:rPr lang="en-US" dirty="0"/>
              <a:t> out.  EPs </a:t>
            </a:r>
            <a:r>
              <a:rPr lang="en-US" i="1" dirty="0"/>
              <a:t>should </a:t>
            </a:r>
            <a:r>
              <a:rPr lang="en-US" dirty="0"/>
              <a:t>be intuitive</a:t>
            </a:r>
          </a:p>
          <a:p>
            <a:pPr lvl="1"/>
            <a:r>
              <a:rPr lang="en-US" dirty="0"/>
              <a:t>Positive (even or odd) numbers should be counted</a:t>
            </a:r>
          </a:p>
          <a:p>
            <a:pPr lvl="1"/>
            <a:r>
              <a:rPr lang="en-US" dirty="0"/>
              <a:t>Negative odd numbers should be counted</a:t>
            </a:r>
          </a:p>
          <a:p>
            <a:pPr lvl="1"/>
            <a:r>
              <a:rPr lang="en-US" dirty="0"/>
              <a:t>Zero is even and has either no sign or two signs (depending on cultural) and should not be counted</a:t>
            </a:r>
          </a:p>
          <a:p>
            <a:pPr lvl="1"/>
            <a:endParaRPr lang="en-US" dirty="0"/>
          </a:p>
        </p:txBody>
      </p:sp>
      <p:sp>
        <p:nvSpPr>
          <p:cNvPr id="4" name="Rectangle 3">
            <a:extLst>
              <a:ext uri="{FF2B5EF4-FFF2-40B4-BE49-F238E27FC236}">
                <a16:creationId xmlns:a16="http://schemas.microsoft.com/office/drawing/2014/main" id="{EA072E5F-B162-4599-9939-74A400F22E35}"/>
              </a:ext>
            </a:extLst>
          </p:cNvPr>
          <p:cNvSpPr/>
          <p:nvPr/>
        </p:nvSpPr>
        <p:spPr>
          <a:xfrm>
            <a:off x="9324622" y="5339644"/>
            <a:ext cx="2212622" cy="972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ExampleOddOrPosEP</a:t>
            </a:r>
            <a:endParaRPr lang="en-US" dirty="0"/>
          </a:p>
        </p:txBody>
      </p:sp>
    </p:spTree>
    <p:extLst>
      <p:ext uri="{BB962C8B-B14F-4D97-AF65-F5344CB8AC3E}">
        <p14:creationId xmlns:p14="http://schemas.microsoft.com/office/powerpoint/2010/main" val="286744138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7DD71-9920-410F-A42C-9D447B02956F}"/>
              </a:ext>
            </a:extLst>
          </p:cNvPr>
          <p:cNvSpPr>
            <a:spLocks noGrp="1"/>
          </p:cNvSpPr>
          <p:nvPr>
            <p:ph type="title"/>
          </p:nvPr>
        </p:nvSpPr>
        <p:spPr/>
        <p:txBody>
          <a:bodyPr/>
          <a:lstStyle/>
          <a:p>
            <a:r>
              <a:rPr lang="en-US" dirty="0"/>
              <a:t>Applying EP to </a:t>
            </a:r>
            <a:r>
              <a:rPr lang="en-US" dirty="0" err="1"/>
              <a:t>OddOrPos</a:t>
            </a:r>
            <a:endParaRPr lang="en-US" dirty="0"/>
          </a:p>
        </p:txBody>
      </p:sp>
      <p:sp>
        <p:nvSpPr>
          <p:cNvPr id="3" name="Content Placeholder 2">
            <a:extLst>
              <a:ext uri="{FF2B5EF4-FFF2-40B4-BE49-F238E27FC236}">
                <a16:creationId xmlns:a16="http://schemas.microsoft.com/office/drawing/2014/main" id="{7E2D979C-167D-4F0E-85C0-C0F9FFBE211E}"/>
              </a:ext>
            </a:extLst>
          </p:cNvPr>
          <p:cNvSpPr>
            <a:spLocks noGrp="1"/>
          </p:cNvSpPr>
          <p:nvPr>
            <p:ph idx="1"/>
          </p:nvPr>
        </p:nvSpPr>
        <p:spPr/>
        <p:txBody>
          <a:bodyPr/>
          <a:lstStyle/>
          <a:p>
            <a:r>
              <a:rPr lang="en-US" dirty="0"/>
              <a:t>Two axes of interest:</a:t>
            </a:r>
          </a:p>
          <a:p>
            <a:pPr lvl="1"/>
            <a:r>
              <a:rPr lang="en-US" dirty="0"/>
              <a:t>Sign</a:t>
            </a:r>
          </a:p>
          <a:p>
            <a:pPr lvl="1"/>
            <a:r>
              <a:rPr lang="en-US" dirty="0"/>
              <a:t>Parity</a:t>
            </a:r>
          </a:p>
          <a:p>
            <a:r>
              <a:rPr lang="en-US" dirty="0"/>
              <a:t>Equivalence partitions:</a:t>
            </a:r>
          </a:p>
          <a:p>
            <a:pPr lvl="1"/>
            <a:endParaRPr lang="en-US" dirty="0"/>
          </a:p>
          <a:p>
            <a:pPr lvl="1"/>
            <a:endParaRPr lang="en-US" dirty="0"/>
          </a:p>
        </p:txBody>
      </p:sp>
      <p:graphicFrame>
        <p:nvGraphicFramePr>
          <p:cNvPr id="4" name="Table 3">
            <a:extLst>
              <a:ext uri="{FF2B5EF4-FFF2-40B4-BE49-F238E27FC236}">
                <a16:creationId xmlns:a16="http://schemas.microsoft.com/office/drawing/2014/main" id="{75F75D64-E8BE-4F95-A48B-AAAE1BB5E3C0}"/>
              </a:ext>
            </a:extLst>
          </p:cNvPr>
          <p:cNvGraphicFramePr>
            <a:graphicFrameLocks noGrp="1"/>
          </p:cNvGraphicFramePr>
          <p:nvPr/>
        </p:nvGraphicFramePr>
        <p:xfrm>
          <a:off x="1433689" y="3708985"/>
          <a:ext cx="5644444" cy="2602915"/>
        </p:xfrm>
        <a:graphic>
          <a:graphicData uri="http://schemas.openxmlformats.org/drawingml/2006/table">
            <a:tbl>
              <a:tblPr firstRow="1" bandRow="1">
                <a:tableStyleId>{7E9639D4-E3E2-4D34-9284-5A2195B3D0D7}</a:tableStyleId>
              </a:tblPr>
              <a:tblGrid>
                <a:gridCol w="2810933">
                  <a:extLst>
                    <a:ext uri="{9D8B030D-6E8A-4147-A177-3AD203B41FA5}">
                      <a16:colId xmlns:a16="http://schemas.microsoft.com/office/drawing/2014/main" val="900187842"/>
                    </a:ext>
                  </a:extLst>
                </a:gridCol>
                <a:gridCol w="2833511">
                  <a:extLst>
                    <a:ext uri="{9D8B030D-6E8A-4147-A177-3AD203B41FA5}">
                      <a16:colId xmlns:a16="http://schemas.microsoft.com/office/drawing/2014/main" val="3024158678"/>
                    </a:ext>
                  </a:extLst>
                </a:gridCol>
              </a:tblGrid>
              <a:tr h="371845">
                <a:tc>
                  <a:txBody>
                    <a:bodyPr/>
                    <a:lstStyle/>
                    <a:p>
                      <a:r>
                        <a:rPr lang="en-US" dirty="0"/>
                        <a:t>Sign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Parity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26750195"/>
                  </a:ext>
                </a:extLst>
              </a:tr>
              <a:tr h="371845">
                <a:tc>
                  <a:txBody>
                    <a:bodyPr/>
                    <a:lstStyle/>
                    <a:p>
                      <a:r>
                        <a:rPr lang="en-US" dirty="0"/>
                        <a:t>Positive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Even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0839927"/>
                  </a:ext>
                </a:extLst>
              </a:tr>
              <a:tr h="371845">
                <a:tc>
                  <a:txBody>
                    <a:bodyPr/>
                    <a:lstStyle/>
                    <a:p>
                      <a:r>
                        <a:rPr lang="en-US" dirty="0"/>
                        <a:t>Positive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Odd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6601134"/>
                  </a:ext>
                </a:extLst>
              </a:tr>
              <a:tr h="371845">
                <a:tc>
                  <a:txBody>
                    <a:bodyPr/>
                    <a:lstStyle/>
                    <a:p>
                      <a:r>
                        <a:rPr lang="en-US" dirty="0"/>
                        <a:t>Negative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Even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1788822"/>
                  </a:ext>
                </a:extLst>
              </a:tr>
              <a:tr h="371845">
                <a:tc>
                  <a:txBody>
                    <a:bodyPr/>
                    <a:lstStyle/>
                    <a:p>
                      <a:r>
                        <a:rPr lang="en-US" dirty="0"/>
                        <a:t>Negative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Odd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690168"/>
                  </a:ext>
                </a:extLst>
              </a:tr>
              <a:tr h="371845">
                <a:tc>
                  <a:txBody>
                    <a:bodyPr/>
                    <a:lstStyle/>
                    <a:p>
                      <a:r>
                        <a:rPr lang="en-US" dirty="0"/>
                        <a:t>Neither or both (zero)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Even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0005434"/>
                  </a:ext>
                </a:extLst>
              </a:tr>
              <a:tr h="371845">
                <a:tc>
                  <a:txBody>
                    <a:bodyPr/>
                    <a:lstStyle/>
                    <a:p>
                      <a:r>
                        <a:rPr lang="en-US" dirty="0"/>
                        <a:t>Neither or both (zero)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Odd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5651295"/>
                  </a:ext>
                </a:extLst>
              </a:tr>
            </a:tbl>
          </a:graphicData>
        </a:graphic>
      </p:graphicFrame>
    </p:spTree>
    <p:extLst>
      <p:ext uri="{BB962C8B-B14F-4D97-AF65-F5344CB8AC3E}">
        <p14:creationId xmlns:p14="http://schemas.microsoft.com/office/powerpoint/2010/main" val="2009079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7DD71-9920-410F-A42C-9D447B02956F}"/>
              </a:ext>
            </a:extLst>
          </p:cNvPr>
          <p:cNvSpPr>
            <a:spLocks noGrp="1"/>
          </p:cNvSpPr>
          <p:nvPr>
            <p:ph type="title"/>
          </p:nvPr>
        </p:nvSpPr>
        <p:spPr/>
        <p:txBody>
          <a:bodyPr/>
          <a:lstStyle/>
          <a:p>
            <a:r>
              <a:rPr lang="en-US" dirty="0"/>
              <a:t>Applying EP to </a:t>
            </a:r>
            <a:r>
              <a:rPr lang="en-US" dirty="0" err="1"/>
              <a:t>OddOrPos</a:t>
            </a:r>
            <a:endParaRPr lang="en-US" dirty="0"/>
          </a:p>
        </p:txBody>
      </p:sp>
      <p:sp>
        <p:nvSpPr>
          <p:cNvPr id="3" name="Content Placeholder 2">
            <a:extLst>
              <a:ext uri="{FF2B5EF4-FFF2-40B4-BE49-F238E27FC236}">
                <a16:creationId xmlns:a16="http://schemas.microsoft.com/office/drawing/2014/main" id="{7E2D979C-167D-4F0E-85C0-C0F9FFBE211E}"/>
              </a:ext>
            </a:extLst>
          </p:cNvPr>
          <p:cNvSpPr>
            <a:spLocks noGrp="1"/>
          </p:cNvSpPr>
          <p:nvPr>
            <p:ph idx="1"/>
          </p:nvPr>
        </p:nvSpPr>
        <p:spPr/>
        <p:txBody>
          <a:bodyPr/>
          <a:lstStyle/>
          <a:p>
            <a:r>
              <a:rPr lang="en-US" dirty="0"/>
              <a:t>Two axes of interest:</a:t>
            </a:r>
          </a:p>
          <a:p>
            <a:pPr lvl="1"/>
            <a:r>
              <a:rPr lang="en-US" dirty="0"/>
              <a:t>Sign</a:t>
            </a:r>
          </a:p>
          <a:p>
            <a:pPr lvl="1"/>
            <a:r>
              <a:rPr lang="en-US" dirty="0"/>
              <a:t>Parity</a:t>
            </a:r>
          </a:p>
          <a:p>
            <a:r>
              <a:rPr lang="en-US" dirty="0"/>
              <a:t>Equivalence partitions:</a:t>
            </a:r>
          </a:p>
          <a:p>
            <a:pPr lvl="1"/>
            <a:endParaRPr lang="en-US" dirty="0"/>
          </a:p>
          <a:p>
            <a:pPr lvl="1"/>
            <a:endParaRPr lang="en-US" dirty="0"/>
          </a:p>
        </p:txBody>
      </p:sp>
      <p:graphicFrame>
        <p:nvGraphicFramePr>
          <p:cNvPr id="4" name="Table 3">
            <a:extLst>
              <a:ext uri="{FF2B5EF4-FFF2-40B4-BE49-F238E27FC236}">
                <a16:creationId xmlns:a16="http://schemas.microsoft.com/office/drawing/2014/main" id="{75F75D64-E8BE-4F95-A48B-AAAE1BB5E3C0}"/>
              </a:ext>
            </a:extLst>
          </p:cNvPr>
          <p:cNvGraphicFramePr>
            <a:graphicFrameLocks noGrp="1"/>
          </p:cNvGraphicFramePr>
          <p:nvPr/>
        </p:nvGraphicFramePr>
        <p:xfrm>
          <a:off x="1433689" y="3708985"/>
          <a:ext cx="5644444" cy="2602915"/>
        </p:xfrm>
        <a:graphic>
          <a:graphicData uri="http://schemas.openxmlformats.org/drawingml/2006/table">
            <a:tbl>
              <a:tblPr firstRow="1" bandRow="1">
                <a:tableStyleId>{7E9639D4-E3E2-4D34-9284-5A2195B3D0D7}</a:tableStyleId>
              </a:tblPr>
              <a:tblGrid>
                <a:gridCol w="2810933">
                  <a:extLst>
                    <a:ext uri="{9D8B030D-6E8A-4147-A177-3AD203B41FA5}">
                      <a16:colId xmlns:a16="http://schemas.microsoft.com/office/drawing/2014/main" val="900187842"/>
                    </a:ext>
                  </a:extLst>
                </a:gridCol>
                <a:gridCol w="2833511">
                  <a:extLst>
                    <a:ext uri="{9D8B030D-6E8A-4147-A177-3AD203B41FA5}">
                      <a16:colId xmlns:a16="http://schemas.microsoft.com/office/drawing/2014/main" val="3024158678"/>
                    </a:ext>
                  </a:extLst>
                </a:gridCol>
              </a:tblGrid>
              <a:tr h="371845">
                <a:tc>
                  <a:txBody>
                    <a:bodyPr/>
                    <a:lstStyle/>
                    <a:p>
                      <a:r>
                        <a:rPr lang="en-US" dirty="0"/>
                        <a:t>Sign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Parity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26750195"/>
                  </a:ext>
                </a:extLst>
              </a:tr>
              <a:tr h="371845">
                <a:tc>
                  <a:txBody>
                    <a:bodyPr/>
                    <a:lstStyle/>
                    <a:p>
                      <a:r>
                        <a:rPr lang="en-US" dirty="0"/>
                        <a:t>Positive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Even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0839927"/>
                  </a:ext>
                </a:extLst>
              </a:tr>
              <a:tr h="371845">
                <a:tc>
                  <a:txBody>
                    <a:bodyPr/>
                    <a:lstStyle/>
                    <a:p>
                      <a:r>
                        <a:rPr lang="en-US" dirty="0"/>
                        <a:t>Positive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Odd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6601134"/>
                  </a:ext>
                </a:extLst>
              </a:tr>
              <a:tr h="371845">
                <a:tc>
                  <a:txBody>
                    <a:bodyPr/>
                    <a:lstStyle/>
                    <a:p>
                      <a:r>
                        <a:rPr lang="en-US" dirty="0"/>
                        <a:t>Negative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Even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1788822"/>
                  </a:ext>
                </a:extLst>
              </a:tr>
              <a:tr h="371845">
                <a:tc>
                  <a:txBody>
                    <a:bodyPr/>
                    <a:lstStyle/>
                    <a:p>
                      <a:r>
                        <a:rPr lang="en-US" dirty="0"/>
                        <a:t>Negative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Odd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690168"/>
                  </a:ext>
                </a:extLst>
              </a:tr>
              <a:tr h="371845">
                <a:tc>
                  <a:txBody>
                    <a:bodyPr/>
                    <a:lstStyle/>
                    <a:p>
                      <a:r>
                        <a:rPr lang="en-US" dirty="0"/>
                        <a:t>Neither or both (zero)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Even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0005434"/>
                  </a:ext>
                </a:extLst>
              </a:tr>
              <a:tr h="371845">
                <a:tc>
                  <a:txBody>
                    <a:bodyPr/>
                    <a:lstStyle/>
                    <a:p>
                      <a:r>
                        <a:rPr lang="en-US" dirty="0"/>
                        <a:t>Neither or both (zero)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Odd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5651295"/>
                  </a:ext>
                </a:extLst>
              </a:tr>
            </a:tbl>
          </a:graphicData>
        </a:graphic>
      </p:graphicFrame>
      <p:sp>
        <p:nvSpPr>
          <p:cNvPr id="5" name="Arrow: Left 4">
            <a:extLst>
              <a:ext uri="{FF2B5EF4-FFF2-40B4-BE49-F238E27FC236}">
                <a16:creationId xmlns:a16="http://schemas.microsoft.com/office/drawing/2014/main" id="{6044E122-5C6F-43ED-8FA8-5BD3D377C3AA}"/>
              </a:ext>
            </a:extLst>
          </p:cNvPr>
          <p:cNvSpPr/>
          <p:nvPr/>
        </p:nvSpPr>
        <p:spPr>
          <a:xfrm>
            <a:off x="7213601" y="4068354"/>
            <a:ext cx="1873955" cy="335754"/>
          </a:xfrm>
          <a:prstGeom prst="leftArrow">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87AE2DD6-0128-4B2F-8FE6-02E6CEB01409}"/>
              </a:ext>
            </a:extLst>
          </p:cNvPr>
          <p:cNvCxnSpPr/>
          <p:nvPr/>
        </p:nvCxnSpPr>
        <p:spPr>
          <a:xfrm>
            <a:off x="1118653" y="6109229"/>
            <a:ext cx="627662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820B75A-B3C0-4046-95EC-6F56D24E69A7}"/>
              </a:ext>
            </a:extLst>
          </p:cNvPr>
          <p:cNvSpPr txBox="1"/>
          <p:nvPr/>
        </p:nvSpPr>
        <p:spPr>
          <a:xfrm>
            <a:off x="7359504" y="3361942"/>
            <a:ext cx="1635769" cy="646331"/>
          </a:xfrm>
          <a:prstGeom prst="rect">
            <a:avLst/>
          </a:prstGeom>
          <a:noFill/>
        </p:spPr>
        <p:txBody>
          <a:bodyPr wrap="none" rtlCol="0">
            <a:spAutoFit/>
          </a:bodyPr>
          <a:lstStyle/>
          <a:p>
            <a:r>
              <a:rPr lang="en-US" b="1" dirty="0"/>
              <a:t>Valid Partitions</a:t>
            </a:r>
          </a:p>
          <a:p>
            <a:r>
              <a:rPr lang="en-US" dirty="0"/>
              <a:t>(count these)</a:t>
            </a:r>
          </a:p>
        </p:txBody>
      </p:sp>
      <p:sp>
        <p:nvSpPr>
          <p:cNvPr id="9" name="Arrow: Left 8">
            <a:extLst>
              <a:ext uri="{FF2B5EF4-FFF2-40B4-BE49-F238E27FC236}">
                <a16:creationId xmlns:a16="http://schemas.microsoft.com/office/drawing/2014/main" id="{461BBC4B-398F-4FF2-8D30-B83695459B71}"/>
              </a:ext>
            </a:extLst>
          </p:cNvPr>
          <p:cNvSpPr/>
          <p:nvPr/>
        </p:nvSpPr>
        <p:spPr>
          <a:xfrm>
            <a:off x="7240412" y="4472588"/>
            <a:ext cx="1873955" cy="335754"/>
          </a:xfrm>
          <a:prstGeom prst="leftArrow">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Arrow: Left 9">
            <a:extLst>
              <a:ext uri="{FF2B5EF4-FFF2-40B4-BE49-F238E27FC236}">
                <a16:creationId xmlns:a16="http://schemas.microsoft.com/office/drawing/2014/main" id="{9A2938FD-9402-4E76-930A-2C2A1B60027F}"/>
              </a:ext>
            </a:extLst>
          </p:cNvPr>
          <p:cNvSpPr/>
          <p:nvPr/>
        </p:nvSpPr>
        <p:spPr>
          <a:xfrm>
            <a:off x="7240410" y="5208836"/>
            <a:ext cx="1873955" cy="335754"/>
          </a:xfrm>
          <a:prstGeom prst="leftArrow">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Left 10">
            <a:extLst>
              <a:ext uri="{FF2B5EF4-FFF2-40B4-BE49-F238E27FC236}">
                <a16:creationId xmlns:a16="http://schemas.microsoft.com/office/drawing/2014/main" id="{A7D85083-CBF7-40B7-AA0D-C991E71EBAC4}"/>
              </a:ext>
            </a:extLst>
          </p:cNvPr>
          <p:cNvSpPr/>
          <p:nvPr/>
        </p:nvSpPr>
        <p:spPr>
          <a:xfrm>
            <a:off x="9276646" y="4800987"/>
            <a:ext cx="1873955" cy="335754"/>
          </a:xfrm>
          <a:prstGeom prst="leftArrow">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rrow: Left 11">
            <a:extLst>
              <a:ext uri="{FF2B5EF4-FFF2-40B4-BE49-F238E27FC236}">
                <a16:creationId xmlns:a16="http://schemas.microsoft.com/office/drawing/2014/main" id="{38EF361B-5C84-487E-A85C-C671D6F1851E}"/>
              </a:ext>
            </a:extLst>
          </p:cNvPr>
          <p:cNvSpPr/>
          <p:nvPr/>
        </p:nvSpPr>
        <p:spPr>
          <a:xfrm>
            <a:off x="9297105" y="5488975"/>
            <a:ext cx="1873955" cy="335754"/>
          </a:xfrm>
          <a:prstGeom prst="leftArrow">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D865DB0-3848-47CB-8BB9-7740A664DA04}"/>
              </a:ext>
            </a:extLst>
          </p:cNvPr>
          <p:cNvSpPr txBox="1"/>
          <p:nvPr/>
        </p:nvSpPr>
        <p:spPr>
          <a:xfrm>
            <a:off x="9366589" y="3385819"/>
            <a:ext cx="1987211" cy="646331"/>
          </a:xfrm>
          <a:prstGeom prst="rect">
            <a:avLst/>
          </a:prstGeom>
          <a:noFill/>
        </p:spPr>
        <p:txBody>
          <a:bodyPr wrap="none" rtlCol="0">
            <a:spAutoFit/>
          </a:bodyPr>
          <a:lstStyle/>
          <a:p>
            <a:r>
              <a:rPr lang="en-US" b="1" dirty="0"/>
              <a:t>Valid Partitions</a:t>
            </a:r>
          </a:p>
          <a:p>
            <a:r>
              <a:rPr lang="en-US" dirty="0"/>
              <a:t>(don’t count these)</a:t>
            </a:r>
          </a:p>
        </p:txBody>
      </p:sp>
      <p:sp>
        <p:nvSpPr>
          <p:cNvPr id="14" name="TextBox 13">
            <a:extLst>
              <a:ext uri="{FF2B5EF4-FFF2-40B4-BE49-F238E27FC236}">
                <a16:creationId xmlns:a16="http://schemas.microsoft.com/office/drawing/2014/main" id="{C2DC11A0-6F02-485C-B630-B13ECB62F9CD}"/>
              </a:ext>
            </a:extLst>
          </p:cNvPr>
          <p:cNvSpPr txBox="1"/>
          <p:nvPr/>
        </p:nvSpPr>
        <p:spPr>
          <a:xfrm>
            <a:off x="7395275" y="5899640"/>
            <a:ext cx="1213794" cy="369332"/>
          </a:xfrm>
          <a:prstGeom prst="rect">
            <a:avLst/>
          </a:prstGeom>
          <a:noFill/>
        </p:spPr>
        <p:txBody>
          <a:bodyPr wrap="none" rtlCol="0">
            <a:spAutoFit/>
          </a:bodyPr>
          <a:lstStyle/>
          <a:p>
            <a:r>
              <a:rPr lang="en-US" b="1" i="1" dirty="0">
                <a:solidFill>
                  <a:srgbClr val="FF0000"/>
                </a:solidFill>
              </a:rPr>
              <a:t>Impossible</a:t>
            </a:r>
          </a:p>
        </p:txBody>
      </p:sp>
    </p:spTree>
    <p:extLst>
      <p:ext uri="{BB962C8B-B14F-4D97-AF65-F5344CB8AC3E}">
        <p14:creationId xmlns:p14="http://schemas.microsoft.com/office/powerpoint/2010/main" val="4232561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animBg="1"/>
      <p:bldP spid="10" grpId="0" animBg="1"/>
      <p:bldP spid="11" grpId="0" animBg="1"/>
      <p:bldP spid="12" grpId="0" animBg="1"/>
      <p:bldP spid="13" grpId="0"/>
      <p:bldP spid="14"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7CF85-1B7B-477E-A00D-241EB0CBB733}"/>
              </a:ext>
            </a:extLst>
          </p:cNvPr>
          <p:cNvSpPr>
            <a:spLocks noGrp="1"/>
          </p:cNvSpPr>
          <p:nvPr>
            <p:ph type="title"/>
          </p:nvPr>
        </p:nvSpPr>
        <p:spPr/>
        <p:txBody>
          <a:bodyPr/>
          <a:lstStyle/>
          <a:p>
            <a:r>
              <a:rPr lang="en-US" dirty="0"/>
              <a:t>Boundary Value Analysis</a:t>
            </a:r>
          </a:p>
        </p:txBody>
      </p:sp>
      <p:sp>
        <p:nvSpPr>
          <p:cNvPr id="3" name="Content Placeholder 2">
            <a:extLst>
              <a:ext uri="{FF2B5EF4-FFF2-40B4-BE49-F238E27FC236}">
                <a16:creationId xmlns:a16="http://schemas.microsoft.com/office/drawing/2014/main" id="{79FB7B7B-CC6F-4FBD-A330-1F1A2A9B0FF5}"/>
              </a:ext>
            </a:extLst>
          </p:cNvPr>
          <p:cNvSpPr>
            <a:spLocks noGrp="1"/>
          </p:cNvSpPr>
          <p:nvPr>
            <p:ph idx="1"/>
          </p:nvPr>
        </p:nvSpPr>
        <p:spPr>
          <a:xfrm>
            <a:off x="838200" y="1516531"/>
            <a:ext cx="5847148" cy="5032375"/>
          </a:xfrm>
        </p:spPr>
        <p:txBody>
          <a:bodyPr>
            <a:normAutofit/>
          </a:bodyPr>
          <a:lstStyle/>
          <a:p>
            <a:r>
              <a:rPr lang="en-US" dirty="0"/>
              <a:t>Test at…well, the boundaries</a:t>
            </a:r>
          </a:p>
          <a:p>
            <a:r>
              <a:rPr lang="en-US" dirty="0"/>
              <a:t>Informal: For each range test </a:t>
            </a:r>
            <a:r>
              <a:rPr lang="en-US" i="1" dirty="0"/>
              <a:t>min, max </a:t>
            </a:r>
          </a:p>
          <a:p>
            <a:r>
              <a:rPr lang="en-US" dirty="0"/>
              <a:t>Two-value: </a:t>
            </a:r>
            <a:r>
              <a:rPr lang="en-US" i="1" dirty="0"/>
              <a:t>min, min+1, max, max-1</a:t>
            </a:r>
            <a:r>
              <a:rPr lang="en-US" dirty="0"/>
              <a:t> (two-values per boundary)</a:t>
            </a:r>
          </a:p>
          <a:p>
            <a:r>
              <a:rPr lang="en-US" dirty="0"/>
              <a:t>Three-value (robust) analysis:  </a:t>
            </a:r>
            <a:r>
              <a:rPr lang="en-US" i="1" dirty="0"/>
              <a:t>min-1, min, min+1, max-1, max, max+1</a:t>
            </a:r>
          </a:p>
          <a:p>
            <a:r>
              <a:rPr lang="en-US" dirty="0"/>
              <a:t>In CS, BVA includes </a:t>
            </a:r>
            <a:r>
              <a:rPr lang="en-US" i="1" dirty="0"/>
              <a:t>nominal values </a:t>
            </a:r>
            <a:r>
              <a:rPr lang="en-US" dirty="0"/>
              <a:t>for each range</a:t>
            </a:r>
          </a:p>
          <a:p>
            <a:pPr marL="0" indent="0">
              <a:buNone/>
            </a:pPr>
            <a:endParaRPr lang="en-US" dirty="0"/>
          </a:p>
          <a:p>
            <a:pPr marL="0" indent="0">
              <a:buNone/>
            </a:pPr>
            <a:endParaRPr lang="en-US" dirty="0"/>
          </a:p>
        </p:txBody>
      </p:sp>
      <p:cxnSp>
        <p:nvCxnSpPr>
          <p:cNvPr id="12" name="Straight Connector 11">
            <a:extLst>
              <a:ext uri="{FF2B5EF4-FFF2-40B4-BE49-F238E27FC236}">
                <a16:creationId xmlns:a16="http://schemas.microsoft.com/office/drawing/2014/main" id="{6929094C-2077-4774-8E5D-EEF5E8D1CD64}"/>
              </a:ext>
            </a:extLst>
          </p:cNvPr>
          <p:cNvCxnSpPr>
            <a:cxnSpLocks/>
          </p:cNvCxnSpPr>
          <p:nvPr/>
        </p:nvCxnSpPr>
        <p:spPr>
          <a:xfrm>
            <a:off x="6989106" y="5404258"/>
            <a:ext cx="4806647" cy="0"/>
          </a:xfrm>
          <a:prstGeom prst="line">
            <a:avLst/>
          </a:prstGeom>
          <a:ln w="603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0BD28E0-B049-4FD4-9645-7A5339240916}"/>
              </a:ext>
            </a:extLst>
          </p:cNvPr>
          <p:cNvCxnSpPr>
            <a:cxnSpLocks/>
          </p:cNvCxnSpPr>
          <p:nvPr/>
        </p:nvCxnSpPr>
        <p:spPr>
          <a:xfrm flipH="1" flipV="1">
            <a:off x="7021054" y="1236418"/>
            <a:ext cx="1" cy="4167840"/>
          </a:xfrm>
          <a:prstGeom prst="line">
            <a:avLst/>
          </a:prstGeom>
          <a:ln w="603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DEA04CF-3C96-4180-B7D2-DAD9C7454CE9}"/>
              </a:ext>
            </a:extLst>
          </p:cNvPr>
          <p:cNvSpPr txBox="1"/>
          <p:nvPr/>
        </p:nvSpPr>
        <p:spPr>
          <a:xfrm>
            <a:off x="6812644" y="823218"/>
            <a:ext cx="381836" cy="369332"/>
          </a:xfrm>
          <a:prstGeom prst="rect">
            <a:avLst/>
          </a:prstGeom>
          <a:noFill/>
        </p:spPr>
        <p:txBody>
          <a:bodyPr wrap="none" rtlCol="0">
            <a:spAutoFit/>
          </a:bodyPr>
          <a:lstStyle/>
          <a:p>
            <a:r>
              <a:rPr lang="en-US" i="1" dirty="0">
                <a:latin typeface="Cambria Math" panose="02040503050406030204" pitchFamily="18" charset="0"/>
                <a:ea typeface="Cambria Math" panose="02040503050406030204" pitchFamily="18" charset="0"/>
              </a:rPr>
              <a:t>x</a:t>
            </a:r>
            <a:r>
              <a:rPr lang="en-US" i="1" baseline="-25000" dirty="0">
                <a:latin typeface="Cambria Math" panose="02040503050406030204" pitchFamily="18" charset="0"/>
                <a:ea typeface="Cambria Math" panose="02040503050406030204" pitchFamily="18" charset="0"/>
              </a:rPr>
              <a:t>1</a:t>
            </a:r>
          </a:p>
        </p:txBody>
      </p:sp>
      <p:sp>
        <p:nvSpPr>
          <p:cNvPr id="19" name="TextBox 18">
            <a:extLst>
              <a:ext uri="{FF2B5EF4-FFF2-40B4-BE49-F238E27FC236}">
                <a16:creationId xmlns:a16="http://schemas.microsoft.com/office/drawing/2014/main" id="{94296ACE-C731-434F-B1F6-3B29C35465D0}"/>
              </a:ext>
            </a:extLst>
          </p:cNvPr>
          <p:cNvSpPr txBox="1"/>
          <p:nvPr/>
        </p:nvSpPr>
        <p:spPr>
          <a:xfrm>
            <a:off x="11748786" y="5167312"/>
            <a:ext cx="381836" cy="369332"/>
          </a:xfrm>
          <a:prstGeom prst="rect">
            <a:avLst/>
          </a:prstGeom>
          <a:noFill/>
        </p:spPr>
        <p:txBody>
          <a:bodyPr wrap="none" rtlCol="0">
            <a:spAutoFit/>
          </a:bodyPr>
          <a:lstStyle/>
          <a:p>
            <a:r>
              <a:rPr lang="en-US" i="1" dirty="0">
                <a:latin typeface="Cambria Math" panose="02040503050406030204" pitchFamily="18" charset="0"/>
                <a:ea typeface="Cambria Math" panose="02040503050406030204" pitchFamily="18" charset="0"/>
              </a:rPr>
              <a:t>x</a:t>
            </a:r>
            <a:r>
              <a:rPr lang="en-US" i="1" baseline="-25000" dirty="0">
                <a:latin typeface="Cambria Math" panose="02040503050406030204" pitchFamily="18" charset="0"/>
                <a:ea typeface="Cambria Math" panose="02040503050406030204" pitchFamily="18" charset="0"/>
              </a:rPr>
              <a:t>2</a:t>
            </a:r>
          </a:p>
        </p:txBody>
      </p:sp>
      <p:cxnSp>
        <p:nvCxnSpPr>
          <p:cNvPr id="21" name="Straight Connector 20">
            <a:extLst>
              <a:ext uri="{FF2B5EF4-FFF2-40B4-BE49-F238E27FC236}">
                <a16:creationId xmlns:a16="http://schemas.microsoft.com/office/drawing/2014/main" id="{E5556E3D-10B2-49A8-B402-1725D276BCE9}"/>
              </a:ext>
            </a:extLst>
          </p:cNvPr>
          <p:cNvCxnSpPr/>
          <p:nvPr/>
        </p:nvCxnSpPr>
        <p:spPr>
          <a:xfrm>
            <a:off x="7021054" y="1973179"/>
            <a:ext cx="4204409"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C0442E4-7F54-4DC8-B293-18B281AE0367}"/>
              </a:ext>
            </a:extLst>
          </p:cNvPr>
          <p:cNvCxnSpPr/>
          <p:nvPr/>
        </p:nvCxnSpPr>
        <p:spPr>
          <a:xfrm>
            <a:off x="7021054" y="4772526"/>
            <a:ext cx="4204409"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CD785A3-F110-45D5-BF58-56BAEC19EE95}"/>
              </a:ext>
            </a:extLst>
          </p:cNvPr>
          <p:cNvCxnSpPr>
            <a:cxnSpLocks/>
          </p:cNvCxnSpPr>
          <p:nvPr/>
        </p:nvCxnSpPr>
        <p:spPr>
          <a:xfrm rot="16200000">
            <a:off x="5734388" y="3302053"/>
            <a:ext cx="4204409"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3544CB6-2B7E-42FD-A1A0-E520A0A2F7AC}"/>
              </a:ext>
            </a:extLst>
          </p:cNvPr>
          <p:cNvCxnSpPr>
            <a:cxnSpLocks/>
          </p:cNvCxnSpPr>
          <p:nvPr/>
        </p:nvCxnSpPr>
        <p:spPr>
          <a:xfrm rot="16200000">
            <a:off x="8629988" y="3320337"/>
            <a:ext cx="4204409"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DBC416E-8024-4D3D-A3D0-60A58CAD72EC}"/>
              </a:ext>
            </a:extLst>
          </p:cNvPr>
          <p:cNvSpPr txBox="1"/>
          <p:nvPr/>
        </p:nvSpPr>
        <p:spPr>
          <a:xfrm>
            <a:off x="7673058" y="5475753"/>
            <a:ext cx="1450200" cy="369332"/>
          </a:xfrm>
          <a:prstGeom prst="rect">
            <a:avLst/>
          </a:prstGeom>
          <a:noFill/>
        </p:spPr>
        <p:txBody>
          <a:bodyPr wrap="square" rtlCol="0">
            <a:spAutoFit/>
          </a:bodyPr>
          <a:lstStyle/>
          <a:p>
            <a:r>
              <a:rPr lang="en-US" dirty="0">
                <a:latin typeface="Cambria Math" panose="02040503050406030204" pitchFamily="18" charset="0"/>
                <a:ea typeface="Cambria Math" panose="02040503050406030204" pitchFamily="18" charset="0"/>
              </a:rPr>
              <a:t>a</a:t>
            </a:r>
            <a:endParaRPr lang="en-US" baseline="-25000" dirty="0">
              <a:latin typeface="Cambria Math" panose="02040503050406030204" pitchFamily="18" charset="0"/>
              <a:ea typeface="Cambria Math" panose="02040503050406030204" pitchFamily="18" charset="0"/>
            </a:endParaRPr>
          </a:p>
        </p:txBody>
      </p:sp>
      <p:sp>
        <p:nvSpPr>
          <p:cNvPr id="29" name="TextBox 28">
            <a:extLst>
              <a:ext uri="{FF2B5EF4-FFF2-40B4-BE49-F238E27FC236}">
                <a16:creationId xmlns:a16="http://schemas.microsoft.com/office/drawing/2014/main" id="{F101F745-5093-40EA-8711-F10163DB79C9}"/>
              </a:ext>
            </a:extLst>
          </p:cNvPr>
          <p:cNvSpPr txBox="1"/>
          <p:nvPr/>
        </p:nvSpPr>
        <p:spPr>
          <a:xfrm>
            <a:off x="10628700" y="5474822"/>
            <a:ext cx="1450200" cy="369332"/>
          </a:xfrm>
          <a:prstGeom prst="rect">
            <a:avLst/>
          </a:prstGeom>
          <a:noFill/>
        </p:spPr>
        <p:txBody>
          <a:bodyPr wrap="square" rtlCol="0">
            <a:spAutoFit/>
          </a:bodyPr>
          <a:lstStyle/>
          <a:p>
            <a:r>
              <a:rPr lang="en-US" dirty="0">
                <a:latin typeface="Cambria Math" panose="02040503050406030204" pitchFamily="18" charset="0"/>
                <a:ea typeface="Cambria Math" panose="02040503050406030204" pitchFamily="18" charset="0"/>
              </a:rPr>
              <a:t>b</a:t>
            </a:r>
            <a:endParaRPr lang="en-US" baseline="-25000" dirty="0">
              <a:latin typeface="Cambria Math" panose="02040503050406030204" pitchFamily="18" charset="0"/>
              <a:ea typeface="Cambria Math" panose="02040503050406030204" pitchFamily="18" charset="0"/>
            </a:endParaRPr>
          </a:p>
        </p:txBody>
      </p:sp>
      <p:sp>
        <p:nvSpPr>
          <p:cNvPr id="30" name="TextBox 29">
            <a:extLst>
              <a:ext uri="{FF2B5EF4-FFF2-40B4-BE49-F238E27FC236}">
                <a16:creationId xmlns:a16="http://schemas.microsoft.com/office/drawing/2014/main" id="{B7E714EA-8CF2-42BE-913C-DB658C6D3A56}"/>
              </a:ext>
            </a:extLst>
          </p:cNvPr>
          <p:cNvSpPr txBox="1"/>
          <p:nvPr/>
        </p:nvSpPr>
        <p:spPr>
          <a:xfrm>
            <a:off x="6685349" y="4576383"/>
            <a:ext cx="1450200" cy="369332"/>
          </a:xfrm>
          <a:prstGeom prst="rect">
            <a:avLst/>
          </a:prstGeom>
          <a:noFill/>
        </p:spPr>
        <p:txBody>
          <a:bodyPr wrap="square" rtlCol="0">
            <a:spAutoFit/>
          </a:bodyPr>
          <a:lstStyle/>
          <a:p>
            <a:r>
              <a:rPr lang="en-US" dirty="0">
                <a:latin typeface="Cambria Math" panose="02040503050406030204" pitchFamily="18" charset="0"/>
                <a:ea typeface="Cambria Math" panose="02040503050406030204" pitchFamily="18" charset="0"/>
              </a:rPr>
              <a:t>d</a:t>
            </a:r>
            <a:endParaRPr lang="en-US" baseline="-25000" dirty="0">
              <a:latin typeface="Cambria Math" panose="02040503050406030204" pitchFamily="18" charset="0"/>
              <a:ea typeface="Cambria Math" panose="02040503050406030204" pitchFamily="18" charset="0"/>
            </a:endParaRPr>
          </a:p>
        </p:txBody>
      </p:sp>
      <p:sp>
        <p:nvSpPr>
          <p:cNvPr id="31" name="TextBox 30">
            <a:extLst>
              <a:ext uri="{FF2B5EF4-FFF2-40B4-BE49-F238E27FC236}">
                <a16:creationId xmlns:a16="http://schemas.microsoft.com/office/drawing/2014/main" id="{E8B48AAF-1B62-40D0-9705-4BF8342DE01E}"/>
              </a:ext>
            </a:extLst>
          </p:cNvPr>
          <p:cNvSpPr txBox="1"/>
          <p:nvPr/>
        </p:nvSpPr>
        <p:spPr>
          <a:xfrm>
            <a:off x="6685349" y="1788513"/>
            <a:ext cx="1450200" cy="369332"/>
          </a:xfrm>
          <a:prstGeom prst="rect">
            <a:avLst/>
          </a:prstGeom>
          <a:noFill/>
        </p:spPr>
        <p:txBody>
          <a:bodyPr wrap="square" rtlCol="0">
            <a:spAutoFit/>
          </a:bodyPr>
          <a:lstStyle/>
          <a:p>
            <a:r>
              <a:rPr lang="en-US" dirty="0">
                <a:latin typeface="Cambria Math" panose="02040503050406030204" pitchFamily="18" charset="0"/>
                <a:ea typeface="Cambria Math" panose="02040503050406030204" pitchFamily="18" charset="0"/>
              </a:rPr>
              <a:t>c</a:t>
            </a:r>
            <a:endParaRPr lang="en-US" baseline="-25000" dirty="0">
              <a:latin typeface="Cambria Math" panose="02040503050406030204" pitchFamily="18" charset="0"/>
              <a:ea typeface="Cambria Math" panose="02040503050406030204" pitchFamily="18" charset="0"/>
            </a:endParaRPr>
          </a:p>
        </p:txBody>
      </p:sp>
      <p:sp>
        <p:nvSpPr>
          <p:cNvPr id="32" name="Oval 31">
            <a:extLst>
              <a:ext uri="{FF2B5EF4-FFF2-40B4-BE49-F238E27FC236}">
                <a16:creationId xmlns:a16="http://schemas.microsoft.com/office/drawing/2014/main" id="{29D17D91-4C82-428F-ACE0-FD73B6F8F38F}"/>
              </a:ext>
            </a:extLst>
          </p:cNvPr>
          <p:cNvSpPr/>
          <p:nvPr/>
        </p:nvSpPr>
        <p:spPr>
          <a:xfrm>
            <a:off x="7776434" y="3245106"/>
            <a:ext cx="120316" cy="1203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B7852F59-E0FC-4CAC-AC52-0511109B0C2F}"/>
              </a:ext>
            </a:extLst>
          </p:cNvPr>
          <p:cNvSpPr/>
          <p:nvPr/>
        </p:nvSpPr>
        <p:spPr>
          <a:xfrm>
            <a:off x="10672034" y="3245106"/>
            <a:ext cx="120316" cy="1203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A4CC047-1F0B-47C6-9500-AAACD0868D48}"/>
              </a:ext>
            </a:extLst>
          </p:cNvPr>
          <p:cNvSpPr/>
          <p:nvPr/>
        </p:nvSpPr>
        <p:spPr>
          <a:xfrm>
            <a:off x="9270414" y="1913021"/>
            <a:ext cx="120316" cy="1203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6A147AB6-C1B1-4BC8-BF6C-B80907E5DF8D}"/>
              </a:ext>
            </a:extLst>
          </p:cNvPr>
          <p:cNvSpPr/>
          <p:nvPr/>
        </p:nvSpPr>
        <p:spPr>
          <a:xfrm>
            <a:off x="9270414" y="4704348"/>
            <a:ext cx="120316" cy="1203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E5801B6A-F4D8-44DE-B912-51F94E82AD09}"/>
              </a:ext>
            </a:extLst>
          </p:cNvPr>
          <p:cNvSpPr/>
          <p:nvPr/>
        </p:nvSpPr>
        <p:spPr>
          <a:xfrm>
            <a:off x="7997989" y="3245106"/>
            <a:ext cx="120316" cy="1203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C3DD087-1E98-47E3-A989-020A5A6B0CF1}"/>
              </a:ext>
            </a:extLst>
          </p:cNvPr>
          <p:cNvSpPr/>
          <p:nvPr/>
        </p:nvSpPr>
        <p:spPr>
          <a:xfrm>
            <a:off x="10433236" y="3245106"/>
            <a:ext cx="120316" cy="1203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A19EDDED-EFAA-4B74-BBB7-29B3A0D9CAF3}"/>
              </a:ext>
            </a:extLst>
          </p:cNvPr>
          <p:cNvSpPr/>
          <p:nvPr/>
        </p:nvSpPr>
        <p:spPr>
          <a:xfrm>
            <a:off x="9270414" y="2089810"/>
            <a:ext cx="120316" cy="1203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B46BF372-A452-4B41-8D95-556E30217888}"/>
              </a:ext>
            </a:extLst>
          </p:cNvPr>
          <p:cNvSpPr/>
          <p:nvPr/>
        </p:nvSpPr>
        <p:spPr>
          <a:xfrm>
            <a:off x="9270414" y="4527559"/>
            <a:ext cx="120316" cy="1203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C00B040-0A2C-474B-862C-E13E2300EA14}"/>
              </a:ext>
            </a:extLst>
          </p:cNvPr>
          <p:cNvSpPr/>
          <p:nvPr/>
        </p:nvSpPr>
        <p:spPr>
          <a:xfrm>
            <a:off x="7545311" y="3245106"/>
            <a:ext cx="120316" cy="1203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C5721169-A539-445D-95D7-B166468EAB8B}"/>
              </a:ext>
            </a:extLst>
          </p:cNvPr>
          <p:cNvSpPr/>
          <p:nvPr/>
        </p:nvSpPr>
        <p:spPr>
          <a:xfrm>
            <a:off x="9270414" y="1728355"/>
            <a:ext cx="120316" cy="1203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F3C1B87E-5EE2-4E9C-9D1A-2F2E988E8CB9}"/>
              </a:ext>
            </a:extLst>
          </p:cNvPr>
          <p:cNvSpPr/>
          <p:nvPr/>
        </p:nvSpPr>
        <p:spPr>
          <a:xfrm>
            <a:off x="10890543" y="3245106"/>
            <a:ext cx="120316" cy="1203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94B934AB-30CC-419F-9834-BBFBE38AD68D}"/>
              </a:ext>
            </a:extLst>
          </p:cNvPr>
          <p:cNvSpPr/>
          <p:nvPr/>
        </p:nvSpPr>
        <p:spPr>
          <a:xfrm>
            <a:off x="9270414" y="4881136"/>
            <a:ext cx="120316" cy="1203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363BCAB-1F25-4B8D-83D1-8E64E346801E}"/>
              </a:ext>
            </a:extLst>
          </p:cNvPr>
          <p:cNvSpPr/>
          <p:nvPr/>
        </p:nvSpPr>
        <p:spPr>
          <a:xfrm>
            <a:off x="9270414" y="3245106"/>
            <a:ext cx="120316" cy="1203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6419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500"/>
                                        <p:tgtEl>
                                          <p:spTgt spid="3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500"/>
                                        <p:tgtEl>
                                          <p:spTgt spid="3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Effect transition="in" filter="fade">
                                      <p:cBhvr>
                                        <p:cTn id="41" dur="500"/>
                                        <p:tgtEl>
                                          <p:spTgt spid="3">
                                            <p:txEl>
                                              <p:pRg st="3" end="3"/>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fade">
                                      <p:cBhvr>
                                        <p:cTn id="44" dur="500"/>
                                        <p:tgtEl>
                                          <p:spTgt spid="4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500"/>
                                        <p:tgtEl>
                                          <p:spTgt spid="4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fade">
                                      <p:cBhvr>
                                        <p:cTn id="50" dur="500"/>
                                        <p:tgtEl>
                                          <p:spTgt spid="4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500"/>
                                        <p:tgtEl>
                                          <p:spTgt spid="4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
                                            <p:txEl>
                                              <p:pRg st="4" end="4"/>
                                            </p:txEl>
                                          </p:spTgt>
                                        </p:tgtEl>
                                        <p:attrNameLst>
                                          <p:attrName>style.visibility</p:attrName>
                                        </p:attrNameLst>
                                      </p:cBhvr>
                                      <p:to>
                                        <p:strVal val="visible"/>
                                      </p:to>
                                    </p:set>
                                    <p:animEffect transition="in" filter="fade">
                                      <p:cBhvr>
                                        <p:cTn id="58" dur="500"/>
                                        <p:tgtEl>
                                          <p:spTgt spid="3">
                                            <p:txEl>
                                              <p:pRg st="4" end="4"/>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fade">
                                      <p:cBhvr>
                                        <p:cTn id="6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6F187-8865-4389-A548-2DAF70A05AB2}"/>
              </a:ext>
            </a:extLst>
          </p:cNvPr>
          <p:cNvSpPr>
            <a:spLocks noGrp="1"/>
          </p:cNvSpPr>
          <p:nvPr>
            <p:ph type="title"/>
          </p:nvPr>
        </p:nvSpPr>
        <p:spPr/>
        <p:txBody>
          <a:bodyPr/>
          <a:lstStyle/>
          <a:p>
            <a:r>
              <a:rPr lang="en-US" dirty="0"/>
              <a:t>Boundary Value Analysis Example</a:t>
            </a:r>
          </a:p>
        </p:txBody>
      </p:sp>
      <p:sp>
        <p:nvSpPr>
          <p:cNvPr id="3" name="Content Placeholder 2">
            <a:extLst>
              <a:ext uri="{FF2B5EF4-FFF2-40B4-BE49-F238E27FC236}">
                <a16:creationId xmlns:a16="http://schemas.microsoft.com/office/drawing/2014/main" id="{092F124D-E3DF-4A3C-A79E-3029200E596E}"/>
              </a:ext>
            </a:extLst>
          </p:cNvPr>
          <p:cNvSpPr>
            <a:spLocks noGrp="1"/>
          </p:cNvSpPr>
          <p:nvPr>
            <p:ph idx="1"/>
          </p:nvPr>
        </p:nvSpPr>
        <p:spPr/>
        <p:txBody>
          <a:bodyPr/>
          <a:lstStyle/>
          <a:p>
            <a:r>
              <a:rPr lang="en-US" dirty="0"/>
              <a:t>Partition a set of test conditions into groups or sets that are treated equivalently</a:t>
            </a:r>
          </a:p>
          <a:p>
            <a:r>
              <a:rPr lang="en-US" b="1" dirty="0" err="1"/>
              <a:t>PriceCalc</a:t>
            </a:r>
            <a:r>
              <a:rPr lang="en-US" b="1" dirty="0"/>
              <a:t> (HW 3)</a:t>
            </a:r>
            <a:r>
              <a:rPr lang="en-US" dirty="0"/>
              <a:t>: five partitions (using two-value test cases)	</a:t>
            </a:r>
            <a:endParaRPr lang="en-US" b="1" dirty="0"/>
          </a:p>
          <a:p>
            <a:pPr marL="457200" lvl="1" indent="0">
              <a:buNone/>
            </a:pPr>
            <a:endParaRPr lang="en-US" i="1" dirty="0"/>
          </a:p>
          <a:p>
            <a:pPr lvl="1"/>
            <a:endParaRPr lang="en-US" dirty="0"/>
          </a:p>
        </p:txBody>
      </p:sp>
      <p:graphicFrame>
        <p:nvGraphicFramePr>
          <p:cNvPr id="4" name="Table 3">
            <a:extLst>
              <a:ext uri="{FF2B5EF4-FFF2-40B4-BE49-F238E27FC236}">
                <a16:creationId xmlns:a16="http://schemas.microsoft.com/office/drawing/2014/main" id="{0F1752DA-8CCD-4F33-B13B-512FFA55D16E}"/>
              </a:ext>
            </a:extLst>
          </p:cNvPr>
          <p:cNvGraphicFramePr>
            <a:graphicFrameLocks noGrp="1"/>
          </p:cNvGraphicFramePr>
          <p:nvPr/>
        </p:nvGraphicFramePr>
        <p:xfrm>
          <a:off x="1528564" y="3964153"/>
          <a:ext cx="8852768" cy="1056029"/>
        </p:xfrm>
        <a:graphic>
          <a:graphicData uri="http://schemas.openxmlformats.org/drawingml/2006/table">
            <a:tbl>
              <a:tblPr firstRow="1" bandRow="1">
                <a:tableStyleId>{5C22544A-7EE6-4342-B048-85BDC9FD1C3A}</a:tableStyleId>
              </a:tblPr>
              <a:tblGrid>
                <a:gridCol w="1125727">
                  <a:extLst>
                    <a:ext uri="{9D8B030D-6E8A-4147-A177-3AD203B41FA5}">
                      <a16:colId xmlns:a16="http://schemas.microsoft.com/office/drawing/2014/main" val="870505788"/>
                    </a:ext>
                  </a:extLst>
                </a:gridCol>
                <a:gridCol w="1125727">
                  <a:extLst>
                    <a:ext uri="{9D8B030D-6E8A-4147-A177-3AD203B41FA5}">
                      <a16:colId xmlns:a16="http://schemas.microsoft.com/office/drawing/2014/main" val="1312990047"/>
                    </a:ext>
                  </a:extLst>
                </a:gridCol>
                <a:gridCol w="1125727">
                  <a:extLst>
                    <a:ext uri="{9D8B030D-6E8A-4147-A177-3AD203B41FA5}">
                      <a16:colId xmlns:a16="http://schemas.microsoft.com/office/drawing/2014/main" val="1790541278"/>
                    </a:ext>
                  </a:extLst>
                </a:gridCol>
                <a:gridCol w="1278775">
                  <a:extLst>
                    <a:ext uri="{9D8B030D-6E8A-4147-A177-3AD203B41FA5}">
                      <a16:colId xmlns:a16="http://schemas.microsoft.com/office/drawing/2014/main" val="675689771"/>
                    </a:ext>
                  </a:extLst>
                </a:gridCol>
                <a:gridCol w="1278775">
                  <a:extLst>
                    <a:ext uri="{9D8B030D-6E8A-4147-A177-3AD203B41FA5}">
                      <a16:colId xmlns:a16="http://schemas.microsoft.com/office/drawing/2014/main" val="2923868406"/>
                    </a:ext>
                  </a:extLst>
                </a:gridCol>
                <a:gridCol w="972679">
                  <a:extLst>
                    <a:ext uri="{9D8B030D-6E8A-4147-A177-3AD203B41FA5}">
                      <a16:colId xmlns:a16="http://schemas.microsoft.com/office/drawing/2014/main" val="2689107434"/>
                    </a:ext>
                  </a:extLst>
                </a:gridCol>
                <a:gridCol w="972679">
                  <a:extLst>
                    <a:ext uri="{9D8B030D-6E8A-4147-A177-3AD203B41FA5}">
                      <a16:colId xmlns:a16="http://schemas.microsoft.com/office/drawing/2014/main" val="1790338900"/>
                    </a:ext>
                  </a:extLst>
                </a:gridCol>
                <a:gridCol w="972679">
                  <a:extLst>
                    <a:ext uri="{9D8B030D-6E8A-4147-A177-3AD203B41FA5}">
                      <a16:colId xmlns:a16="http://schemas.microsoft.com/office/drawing/2014/main" val="9772582"/>
                    </a:ext>
                  </a:extLst>
                </a:gridCol>
              </a:tblGrid>
              <a:tr h="415949">
                <a:tc>
                  <a:txBody>
                    <a:bodyPr/>
                    <a:lstStyle/>
                    <a:p>
                      <a:r>
                        <a:rPr lang="en-US" dirty="0"/>
                        <a:t>Invalid</a:t>
                      </a:r>
                    </a:p>
                  </a:txBody>
                  <a:tcPr/>
                </a:tc>
                <a:tc gridSpan="2">
                  <a:txBody>
                    <a:bodyPr/>
                    <a:lstStyle/>
                    <a:p>
                      <a:r>
                        <a:rPr lang="en-US" dirty="0"/>
                        <a:t>Valid (</a:t>
                      </a:r>
                      <a:r>
                        <a:rPr lang="en-US" dirty="0" err="1"/>
                        <a:t>reg</a:t>
                      </a:r>
                      <a:r>
                        <a:rPr lang="en-US" dirty="0"/>
                        <a:t> price)</a:t>
                      </a:r>
                    </a:p>
                  </a:txBody>
                  <a:tcPr/>
                </a:tc>
                <a:tc hMerge="1">
                  <a:txBody>
                    <a:bodyPr/>
                    <a:lstStyle/>
                    <a:p>
                      <a:endParaRPr lang="en-US"/>
                    </a:p>
                  </a:txBody>
                  <a:tcPr/>
                </a:tc>
                <a:tc gridSpan="2">
                  <a:txBody>
                    <a:bodyPr/>
                    <a:lstStyle/>
                    <a:p>
                      <a:r>
                        <a:rPr lang="en-US" dirty="0"/>
                        <a:t>Valid (10% discount)</a:t>
                      </a:r>
                    </a:p>
                  </a:txBody>
                  <a:tcPr/>
                </a:tc>
                <a:tc hMerge="1">
                  <a:txBody>
                    <a:bodyPr/>
                    <a:lstStyle/>
                    <a:p>
                      <a:endParaRPr lang="en-US"/>
                    </a:p>
                  </a:txBody>
                  <a:tcPr/>
                </a:tc>
                <a:tc gridSpan="2">
                  <a:txBody>
                    <a:bodyPr/>
                    <a:lstStyle/>
                    <a:p>
                      <a:r>
                        <a:rPr lang="en-US" dirty="0"/>
                        <a:t>Valid (20% disc)</a:t>
                      </a:r>
                    </a:p>
                  </a:txBody>
                  <a:tcPr/>
                </a:tc>
                <a:tc hMerge="1">
                  <a:txBody>
                    <a:bodyPr/>
                    <a:lstStyle/>
                    <a:p>
                      <a:endParaRPr lang="en-US"/>
                    </a:p>
                  </a:txBody>
                  <a:tcPr/>
                </a:tc>
                <a:tc>
                  <a:txBody>
                    <a:bodyPr/>
                    <a:lstStyle/>
                    <a:p>
                      <a:r>
                        <a:rPr lang="en-US" dirty="0"/>
                        <a:t>Invalid</a:t>
                      </a:r>
                    </a:p>
                  </a:txBody>
                  <a:tcPr/>
                </a:tc>
                <a:extLst>
                  <a:ext uri="{0D108BD9-81ED-4DB2-BD59-A6C34878D82A}">
                    <a16:rowId xmlns:a16="http://schemas.microsoft.com/office/drawing/2014/main" val="3721994717"/>
                  </a:ext>
                </a:extLst>
              </a:tr>
              <a:tr h="240987">
                <a:tc>
                  <a:txBody>
                    <a:bodyPr/>
                    <a:lstStyle/>
                    <a:p>
                      <a:pPr algn="r"/>
                      <a:r>
                        <a:rPr lang="en-US" dirty="0"/>
                        <a:t>0</a:t>
                      </a:r>
                    </a:p>
                  </a:txBody>
                  <a:tcPr/>
                </a:tc>
                <a:tc>
                  <a:txBody>
                    <a:bodyPr/>
                    <a:lstStyle/>
                    <a:p>
                      <a:r>
                        <a:rPr lang="en-US" dirty="0"/>
                        <a:t>1</a:t>
                      </a:r>
                    </a:p>
                  </a:txBody>
                  <a:tcPr/>
                </a:tc>
                <a:tc>
                  <a:txBody>
                    <a:bodyPr/>
                    <a:lstStyle/>
                    <a:p>
                      <a:pPr algn="r"/>
                      <a:r>
                        <a:rPr lang="en-US" dirty="0"/>
                        <a:t>9</a:t>
                      </a:r>
                    </a:p>
                  </a:txBody>
                  <a:tcPr/>
                </a:tc>
                <a:tc>
                  <a:txBody>
                    <a:bodyPr/>
                    <a:lstStyle/>
                    <a:p>
                      <a:r>
                        <a:rPr lang="en-US" dirty="0"/>
                        <a:t>10</a:t>
                      </a:r>
                    </a:p>
                  </a:txBody>
                  <a:tcPr/>
                </a:tc>
                <a:tc>
                  <a:txBody>
                    <a:bodyPr/>
                    <a:lstStyle/>
                    <a:p>
                      <a:pPr algn="r"/>
                      <a:r>
                        <a:rPr lang="en-US" dirty="0"/>
                        <a:t>19</a:t>
                      </a:r>
                    </a:p>
                  </a:txBody>
                  <a:tcPr/>
                </a:tc>
                <a:tc>
                  <a:txBody>
                    <a:bodyPr/>
                    <a:lstStyle/>
                    <a:p>
                      <a:r>
                        <a:rPr lang="en-US" dirty="0"/>
                        <a:t>20</a:t>
                      </a:r>
                    </a:p>
                  </a:txBody>
                  <a:tcPr/>
                </a:tc>
                <a:tc>
                  <a:txBody>
                    <a:bodyPr/>
                    <a:lstStyle/>
                    <a:p>
                      <a:pPr algn="r"/>
                      <a:r>
                        <a:rPr lang="en-US" dirty="0" err="1"/>
                        <a:t>int.max</a:t>
                      </a:r>
                      <a:endParaRPr lang="en-US" dirty="0"/>
                    </a:p>
                  </a:txBody>
                  <a:tcPr/>
                </a:tc>
                <a:tc>
                  <a:txBody>
                    <a:bodyPr/>
                    <a:lstStyle/>
                    <a:p>
                      <a:pPr algn="r"/>
                      <a:r>
                        <a:rPr lang="en-US" dirty="0"/>
                        <a:t>int.max+1</a:t>
                      </a:r>
                    </a:p>
                  </a:txBody>
                  <a:tcPr/>
                </a:tc>
                <a:extLst>
                  <a:ext uri="{0D108BD9-81ED-4DB2-BD59-A6C34878D82A}">
                    <a16:rowId xmlns:a16="http://schemas.microsoft.com/office/drawing/2014/main" val="4063289331"/>
                  </a:ext>
                </a:extLst>
              </a:tr>
            </a:tbl>
          </a:graphicData>
        </a:graphic>
      </p:graphicFrame>
      <p:sp>
        <p:nvSpPr>
          <p:cNvPr id="9" name="Arrow: Down 8">
            <a:extLst>
              <a:ext uri="{FF2B5EF4-FFF2-40B4-BE49-F238E27FC236}">
                <a16:creationId xmlns:a16="http://schemas.microsoft.com/office/drawing/2014/main" id="{9790ECE4-5B9E-4650-A73D-B0A67E8CA6B1}"/>
              </a:ext>
            </a:extLst>
          </p:cNvPr>
          <p:cNvSpPr/>
          <p:nvPr/>
        </p:nvSpPr>
        <p:spPr>
          <a:xfrm flipV="1">
            <a:off x="1874107" y="5051108"/>
            <a:ext cx="719191" cy="5342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854ACFF-86D5-41DC-B7BD-AD09BDE0CB4E}"/>
              </a:ext>
            </a:extLst>
          </p:cNvPr>
          <p:cNvSpPr txBox="1"/>
          <p:nvPr/>
        </p:nvSpPr>
        <p:spPr>
          <a:xfrm>
            <a:off x="1742122" y="5570124"/>
            <a:ext cx="896272" cy="369332"/>
          </a:xfrm>
          <a:prstGeom prst="rect">
            <a:avLst/>
          </a:prstGeom>
          <a:noFill/>
        </p:spPr>
        <p:txBody>
          <a:bodyPr wrap="none" rtlCol="0">
            <a:spAutoFit/>
          </a:bodyPr>
          <a:lstStyle/>
          <a:p>
            <a:pPr algn="ctr"/>
            <a:r>
              <a:rPr lang="en-US" dirty="0"/>
              <a:t>Zero, -1</a:t>
            </a:r>
          </a:p>
        </p:txBody>
      </p:sp>
      <p:sp>
        <p:nvSpPr>
          <p:cNvPr id="11" name="Arrow: Down 10">
            <a:extLst>
              <a:ext uri="{FF2B5EF4-FFF2-40B4-BE49-F238E27FC236}">
                <a16:creationId xmlns:a16="http://schemas.microsoft.com/office/drawing/2014/main" id="{0F724984-805E-45FB-B6FF-4762E906A415}"/>
              </a:ext>
            </a:extLst>
          </p:cNvPr>
          <p:cNvSpPr/>
          <p:nvPr/>
        </p:nvSpPr>
        <p:spPr>
          <a:xfrm flipV="1">
            <a:off x="2729300" y="5035868"/>
            <a:ext cx="719191" cy="5342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4C4CF1F-6E64-44E0-B385-9B83460701D1}"/>
              </a:ext>
            </a:extLst>
          </p:cNvPr>
          <p:cNvSpPr txBox="1"/>
          <p:nvPr/>
        </p:nvSpPr>
        <p:spPr>
          <a:xfrm>
            <a:off x="2797789" y="5570124"/>
            <a:ext cx="582212" cy="369332"/>
          </a:xfrm>
          <a:prstGeom prst="rect">
            <a:avLst/>
          </a:prstGeom>
          <a:noFill/>
        </p:spPr>
        <p:txBody>
          <a:bodyPr wrap="none" rtlCol="0">
            <a:spAutoFit/>
          </a:bodyPr>
          <a:lstStyle/>
          <a:p>
            <a:pPr algn="ctr"/>
            <a:r>
              <a:rPr lang="en-US" dirty="0"/>
              <a:t>1 , 2</a:t>
            </a:r>
          </a:p>
        </p:txBody>
      </p:sp>
      <p:sp>
        <p:nvSpPr>
          <p:cNvPr id="18" name="Arrow: Down 17">
            <a:extLst>
              <a:ext uri="{FF2B5EF4-FFF2-40B4-BE49-F238E27FC236}">
                <a16:creationId xmlns:a16="http://schemas.microsoft.com/office/drawing/2014/main" id="{F0EB99B9-C07E-423B-850B-4CD45B23E22E}"/>
              </a:ext>
            </a:extLst>
          </p:cNvPr>
          <p:cNvSpPr/>
          <p:nvPr/>
        </p:nvSpPr>
        <p:spPr>
          <a:xfrm flipV="1">
            <a:off x="4347370" y="5035868"/>
            <a:ext cx="719191" cy="5342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7072D29-5F09-4B02-9124-A3BCE95E65AA}"/>
              </a:ext>
            </a:extLst>
          </p:cNvPr>
          <p:cNvSpPr txBox="1"/>
          <p:nvPr/>
        </p:nvSpPr>
        <p:spPr>
          <a:xfrm>
            <a:off x="4468759" y="5570124"/>
            <a:ext cx="476413" cy="369332"/>
          </a:xfrm>
          <a:prstGeom prst="rect">
            <a:avLst/>
          </a:prstGeom>
          <a:noFill/>
        </p:spPr>
        <p:txBody>
          <a:bodyPr wrap="none" rtlCol="0">
            <a:spAutoFit/>
          </a:bodyPr>
          <a:lstStyle/>
          <a:p>
            <a:pPr algn="ctr"/>
            <a:r>
              <a:rPr lang="en-US" dirty="0"/>
              <a:t>8,9</a:t>
            </a:r>
          </a:p>
        </p:txBody>
      </p:sp>
      <p:sp>
        <p:nvSpPr>
          <p:cNvPr id="20" name="TextBox 19">
            <a:extLst>
              <a:ext uri="{FF2B5EF4-FFF2-40B4-BE49-F238E27FC236}">
                <a16:creationId xmlns:a16="http://schemas.microsoft.com/office/drawing/2014/main" id="{1B751130-A6F0-46A9-9280-AB6031663DE7}"/>
              </a:ext>
            </a:extLst>
          </p:cNvPr>
          <p:cNvSpPr txBox="1"/>
          <p:nvPr/>
        </p:nvSpPr>
        <p:spPr>
          <a:xfrm>
            <a:off x="5625591" y="5216032"/>
            <a:ext cx="1258678" cy="369332"/>
          </a:xfrm>
          <a:prstGeom prst="rect">
            <a:avLst/>
          </a:prstGeom>
          <a:noFill/>
        </p:spPr>
        <p:txBody>
          <a:bodyPr wrap="none" rtlCol="0">
            <a:spAutoFit/>
          </a:bodyPr>
          <a:lstStyle/>
          <a:p>
            <a:r>
              <a:rPr lang="en-US" dirty="0"/>
              <a:t>…and so on</a:t>
            </a:r>
          </a:p>
        </p:txBody>
      </p:sp>
      <p:cxnSp>
        <p:nvCxnSpPr>
          <p:cNvPr id="22" name="Straight Arrow Connector 21">
            <a:extLst>
              <a:ext uri="{FF2B5EF4-FFF2-40B4-BE49-F238E27FC236}">
                <a16:creationId xmlns:a16="http://schemas.microsoft.com/office/drawing/2014/main" id="{760BBD59-5046-43B5-9D89-D6E2963EA242}"/>
              </a:ext>
            </a:extLst>
          </p:cNvPr>
          <p:cNvCxnSpPr>
            <a:cxnSpLocks/>
          </p:cNvCxnSpPr>
          <p:nvPr/>
        </p:nvCxnSpPr>
        <p:spPr>
          <a:xfrm>
            <a:off x="6884269" y="5413906"/>
            <a:ext cx="343362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7DE3265-8E8C-4A5D-8DAF-026536673105}"/>
              </a:ext>
            </a:extLst>
          </p:cNvPr>
          <p:cNvSpPr/>
          <p:nvPr/>
        </p:nvSpPr>
        <p:spPr>
          <a:xfrm>
            <a:off x="9624863" y="5706298"/>
            <a:ext cx="2212622" cy="972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ExamplePriceCalcBVA</a:t>
            </a:r>
            <a:endParaRPr lang="en-US" dirty="0"/>
          </a:p>
        </p:txBody>
      </p:sp>
    </p:spTree>
    <p:extLst>
      <p:ext uri="{BB962C8B-B14F-4D97-AF65-F5344CB8AC3E}">
        <p14:creationId xmlns:p14="http://schemas.microsoft.com/office/powerpoint/2010/main" val="3760194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P spid="10" grpId="0"/>
      <p:bldP spid="11" grpId="0" animBg="1"/>
      <p:bldP spid="17" grpId="0"/>
      <p:bldP spid="18" grpId="0" animBg="1"/>
      <p:bldP spid="19" grpId="0"/>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2"/>
          <p:cNvSpPr>
            <a:spLocks noGrp="1" noChangeArrowheads="1"/>
          </p:cNvSpPr>
          <p:nvPr>
            <p:ph type="title"/>
          </p:nvPr>
        </p:nvSpPr>
        <p:spPr/>
        <p:txBody>
          <a:bodyPr/>
          <a:lstStyle/>
          <a:p>
            <a:r>
              <a:rPr lang="en-US" dirty="0"/>
              <a:t>Why Each Test ?</a:t>
            </a:r>
          </a:p>
        </p:txBody>
      </p:sp>
      <p:sp>
        <p:nvSpPr>
          <p:cNvPr id="20486" name="Rectangle 3"/>
          <p:cNvSpPr>
            <a:spLocks noGrp="1" noChangeArrowheads="1"/>
          </p:cNvSpPr>
          <p:nvPr>
            <p:ph idx="1"/>
          </p:nvPr>
        </p:nvSpPr>
        <p:spPr>
          <a:xfrm>
            <a:off x="838200" y="2976281"/>
            <a:ext cx="10515600" cy="3200681"/>
          </a:xfrm>
        </p:spPr>
        <p:txBody>
          <a:bodyPr/>
          <a:lstStyle/>
          <a:p>
            <a:r>
              <a:rPr lang="en-US" sz="3200" dirty="0"/>
              <a:t>What are the threshold reliability requirements?</a:t>
            </a:r>
            <a:endParaRPr lang="en-US" sz="2800" dirty="0"/>
          </a:p>
          <a:p>
            <a:r>
              <a:rPr lang="en-US" sz="3200" dirty="0"/>
              <a:t>What fact does each test try to verify?</a:t>
            </a:r>
          </a:p>
          <a:p>
            <a:r>
              <a:rPr lang="en-US" sz="3200" dirty="0"/>
              <a:t>Requirements definition teams should include testers</a:t>
            </a:r>
          </a:p>
        </p:txBody>
      </p:sp>
      <p:sp>
        <p:nvSpPr>
          <p:cNvPr id="20482"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Introduction to Software Testing, Edition 2  (Ch 1)</a:t>
            </a:r>
          </a:p>
        </p:txBody>
      </p:sp>
      <p:sp>
        <p:nvSpPr>
          <p:cNvPr id="20483"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 Ammann &amp; Offutt</a:t>
            </a:r>
          </a:p>
        </p:txBody>
      </p:sp>
      <p:sp>
        <p:nvSpPr>
          <p:cNvPr id="2048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fld id="{4CB2EEBC-FE8F-4F93-BCE9-2AB7528BF96E}" type="slidenum">
              <a:rPr lang="en-US" sz="900" b="0">
                <a:solidFill>
                  <a:schemeClr val="tx1"/>
                </a:solidFill>
              </a:rPr>
              <a:pPr/>
              <a:t>23</a:t>
            </a:fld>
            <a:endParaRPr lang="en-US" sz="900" b="0">
              <a:solidFill>
                <a:schemeClr val="tx1"/>
              </a:solidFill>
            </a:endParaRPr>
          </a:p>
        </p:txBody>
      </p:sp>
      <p:sp>
        <p:nvSpPr>
          <p:cNvPr id="158724" name="Text Box 4"/>
          <p:cNvSpPr txBox="1">
            <a:spLocks noChangeArrowheads="1"/>
          </p:cNvSpPr>
          <p:nvPr/>
        </p:nvSpPr>
        <p:spPr bwMode="auto">
          <a:xfrm>
            <a:off x="838199" y="1296146"/>
            <a:ext cx="10515599" cy="1569660"/>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3200">
                <a:solidFill>
                  <a:srgbClr val="FFFF00"/>
                </a:solidFill>
                <a:effectLst>
                  <a:outerShdw blurRad="38100" dist="38100" dir="2700000" algn="tl">
                    <a:srgbClr val="000000">
                      <a:alpha val="43137"/>
                    </a:srgbClr>
                  </a:outerShdw>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If you don’t start planning for each test when the functional requirements are formed, you’ll never know why you’re conducting the test</a:t>
            </a:r>
          </a:p>
        </p:txBody>
      </p:sp>
    </p:spTree>
    <p:extLst>
      <p:ext uri="{BB962C8B-B14F-4D97-AF65-F5344CB8AC3E}">
        <p14:creationId xmlns:p14="http://schemas.microsoft.com/office/powerpoint/2010/main" val="3324206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158724"/>
                                        </p:tgtEl>
                                        <p:attrNameLst>
                                          <p:attrName>style.visibility</p:attrName>
                                        </p:attrNameLst>
                                      </p:cBhvr>
                                      <p:to>
                                        <p:strVal val="visible"/>
                                      </p:to>
                                    </p:set>
                                    <p:animEffect transition="in" filter="dissolve">
                                      <p:cBhvr>
                                        <p:cTn id="7" dur="500"/>
                                        <p:tgtEl>
                                          <p:spTgt spid="158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4" grpId="0" animBg="1"/>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0BA64-E5D3-4B3D-BC57-456E62FF4486}"/>
              </a:ext>
            </a:extLst>
          </p:cNvPr>
          <p:cNvSpPr>
            <a:spLocks noGrp="1"/>
          </p:cNvSpPr>
          <p:nvPr>
            <p:ph type="title"/>
          </p:nvPr>
        </p:nvSpPr>
        <p:spPr/>
        <p:txBody>
          <a:bodyPr/>
          <a:lstStyle/>
          <a:p>
            <a:r>
              <a:rPr lang="en-US" dirty="0"/>
              <a:t>Decision Table Testing</a:t>
            </a:r>
          </a:p>
        </p:txBody>
      </p:sp>
      <p:sp>
        <p:nvSpPr>
          <p:cNvPr id="3" name="Content Placeholder 2">
            <a:extLst>
              <a:ext uri="{FF2B5EF4-FFF2-40B4-BE49-F238E27FC236}">
                <a16:creationId xmlns:a16="http://schemas.microsoft.com/office/drawing/2014/main" id="{09608C2C-2C05-4312-A694-39FCC049DF54}"/>
              </a:ext>
            </a:extLst>
          </p:cNvPr>
          <p:cNvSpPr>
            <a:spLocks noGrp="1"/>
          </p:cNvSpPr>
          <p:nvPr>
            <p:ph idx="1"/>
          </p:nvPr>
        </p:nvSpPr>
        <p:spPr/>
        <p:txBody>
          <a:bodyPr/>
          <a:lstStyle/>
          <a:p>
            <a:r>
              <a:rPr lang="en-US" dirty="0"/>
              <a:t>EP and BVA are great, but…</a:t>
            </a:r>
          </a:p>
          <a:p>
            <a:r>
              <a:rPr lang="en-US" dirty="0"/>
              <a:t>What if you have combinations of variable values?</a:t>
            </a:r>
          </a:p>
          <a:p>
            <a:r>
              <a:rPr lang="en-US" dirty="0"/>
              <a:t>Decision table (aka “cause-effect table”) reflects intersection of business rules </a:t>
            </a:r>
          </a:p>
          <a:p>
            <a:endParaRPr lang="en-US" dirty="0"/>
          </a:p>
          <a:p>
            <a:endParaRPr lang="en-US" dirty="0"/>
          </a:p>
        </p:txBody>
      </p:sp>
      <p:graphicFrame>
        <p:nvGraphicFramePr>
          <p:cNvPr id="4" name="Table 3">
            <a:extLst>
              <a:ext uri="{FF2B5EF4-FFF2-40B4-BE49-F238E27FC236}">
                <a16:creationId xmlns:a16="http://schemas.microsoft.com/office/drawing/2014/main" id="{FD339F90-7F52-498A-B0D7-903412946A5C}"/>
              </a:ext>
            </a:extLst>
          </p:cNvPr>
          <p:cNvGraphicFramePr>
            <a:graphicFrameLocks noGrp="1"/>
          </p:cNvGraphicFramePr>
          <p:nvPr/>
        </p:nvGraphicFramePr>
        <p:xfrm>
          <a:off x="1468783" y="3800797"/>
          <a:ext cx="8128000" cy="25958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836761077"/>
                    </a:ext>
                  </a:extLst>
                </a:gridCol>
                <a:gridCol w="2032000">
                  <a:extLst>
                    <a:ext uri="{9D8B030D-6E8A-4147-A177-3AD203B41FA5}">
                      <a16:colId xmlns:a16="http://schemas.microsoft.com/office/drawing/2014/main" val="443704834"/>
                    </a:ext>
                  </a:extLst>
                </a:gridCol>
                <a:gridCol w="2032000">
                  <a:extLst>
                    <a:ext uri="{9D8B030D-6E8A-4147-A177-3AD203B41FA5}">
                      <a16:colId xmlns:a16="http://schemas.microsoft.com/office/drawing/2014/main" val="1452983034"/>
                    </a:ext>
                  </a:extLst>
                </a:gridCol>
                <a:gridCol w="2032000">
                  <a:extLst>
                    <a:ext uri="{9D8B030D-6E8A-4147-A177-3AD203B41FA5}">
                      <a16:colId xmlns:a16="http://schemas.microsoft.com/office/drawing/2014/main" val="2708158174"/>
                    </a:ext>
                  </a:extLst>
                </a:gridCol>
              </a:tblGrid>
              <a:tr h="370840">
                <a:tc>
                  <a:txBody>
                    <a:bodyPr/>
                    <a:lstStyle/>
                    <a:p>
                      <a:endParaRPr lang="en-US" dirty="0"/>
                    </a:p>
                  </a:txBody>
                  <a:tcPr/>
                </a:tc>
                <a:tc>
                  <a:txBody>
                    <a:bodyPr/>
                    <a:lstStyle/>
                    <a:p>
                      <a:r>
                        <a:rPr lang="en-US" dirty="0"/>
                        <a:t>TC 1</a:t>
                      </a:r>
                    </a:p>
                  </a:txBody>
                  <a:tcPr/>
                </a:tc>
                <a:tc>
                  <a:txBody>
                    <a:bodyPr/>
                    <a:lstStyle/>
                    <a:p>
                      <a:r>
                        <a:rPr lang="en-US" dirty="0"/>
                        <a:t>TC 2</a:t>
                      </a:r>
                    </a:p>
                  </a:txBody>
                  <a:tcPr/>
                </a:tc>
                <a:tc>
                  <a:txBody>
                    <a:bodyPr/>
                    <a:lstStyle/>
                    <a:p>
                      <a:r>
                        <a:rPr lang="en-US" dirty="0"/>
                        <a:t>TC 3</a:t>
                      </a:r>
                    </a:p>
                  </a:txBody>
                  <a:tcPr/>
                </a:tc>
                <a:extLst>
                  <a:ext uri="{0D108BD9-81ED-4DB2-BD59-A6C34878D82A}">
                    <a16:rowId xmlns:a16="http://schemas.microsoft.com/office/drawing/2014/main" val="3228860212"/>
                  </a:ext>
                </a:extLst>
              </a:tr>
              <a:tr h="370840">
                <a:tc>
                  <a:txBody>
                    <a:bodyPr/>
                    <a:lstStyle/>
                    <a:p>
                      <a:r>
                        <a:rPr lang="en-US" dirty="0"/>
                        <a:t>Condition 1</a:t>
                      </a:r>
                    </a:p>
                  </a:txBody>
                  <a:tcPr/>
                </a:tc>
                <a:tc>
                  <a:txBody>
                    <a:bodyPr/>
                    <a:lstStyle/>
                    <a:p>
                      <a:r>
                        <a:rPr lang="en-US" dirty="0"/>
                        <a:t>T</a:t>
                      </a:r>
                    </a:p>
                  </a:txBody>
                  <a:tcPr/>
                </a:tc>
                <a:tc>
                  <a:txBody>
                    <a:bodyPr/>
                    <a:lstStyle/>
                    <a:p>
                      <a:r>
                        <a:rPr lang="en-US" dirty="0"/>
                        <a:t>F</a:t>
                      </a:r>
                    </a:p>
                  </a:txBody>
                  <a:tcPr/>
                </a:tc>
                <a:tc>
                  <a:txBody>
                    <a:bodyPr/>
                    <a:lstStyle/>
                    <a:p>
                      <a:r>
                        <a:rPr lang="en-US" dirty="0"/>
                        <a:t>F</a:t>
                      </a:r>
                    </a:p>
                  </a:txBody>
                  <a:tcPr/>
                </a:tc>
                <a:extLst>
                  <a:ext uri="{0D108BD9-81ED-4DB2-BD59-A6C34878D82A}">
                    <a16:rowId xmlns:a16="http://schemas.microsoft.com/office/drawing/2014/main" val="2376116727"/>
                  </a:ext>
                </a:extLst>
              </a:tr>
              <a:tr h="370840">
                <a:tc>
                  <a:txBody>
                    <a:bodyPr/>
                    <a:lstStyle/>
                    <a:p>
                      <a:r>
                        <a:rPr lang="en-US" dirty="0"/>
                        <a:t>Condition 2</a:t>
                      </a:r>
                    </a:p>
                  </a:txBody>
                  <a:tcPr/>
                </a:tc>
                <a:tc>
                  <a:txBody>
                    <a:bodyPr/>
                    <a:lstStyle/>
                    <a:p>
                      <a:r>
                        <a:rPr lang="en-US" dirty="0"/>
                        <a:t>T</a:t>
                      </a:r>
                    </a:p>
                  </a:txBody>
                  <a:tcPr/>
                </a:tc>
                <a:tc>
                  <a:txBody>
                    <a:bodyPr/>
                    <a:lstStyle/>
                    <a:p>
                      <a:r>
                        <a:rPr lang="en-US" dirty="0"/>
                        <a:t>T</a:t>
                      </a:r>
                    </a:p>
                  </a:txBody>
                  <a:tcPr/>
                </a:tc>
                <a:tc>
                  <a:txBody>
                    <a:bodyPr/>
                    <a:lstStyle/>
                    <a:p>
                      <a:r>
                        <a:rPr lang="en-US" dirty="0"/>
                        <a:t>F</a:t>
                      </a:r>
                    </a:p>
                  </a:txBody>
                  <a:tcPr/>
                </a:tc>
                <a:extLst>
                  <a:ext uri="{0D108BD9-81ED-4DB2-BD59-A6C34878D82A}">
                    <a16:rowId xmlns:a16="http://schemas.microsoft.com/office/drawing/2014/main" val="767661327"/>
                  </a:ext>
                </a:extLst>
              </a:tr>
              <a:tr h="370840">
                <a:tc>
                  <a:txBody>
                    <a:bodyPr/>
                    <a:lstStyle/>
                    <a:p>
                      <a:r>
                        <a:rPr lang="en-US" dirty="0"/>
                        <a:t>Condition 3</a:t>
                      </a:r>
                    </a:p>
                  </a:txBody>
                  <a:tcPr/>
                </a:tc>
                <a:tc>
                  <a:txBody>
                    <a:bodyPr/>
                    <a:lstStyle/>
                    <a:p>
                      <a:r>
                        <a:rPr lang="en-US" dirty="0"/>
                        <a:t>F</a:t>
                      </a:r>
                    </a:p>
                  </a:txBody>
                  <a:tcPr/>
                </a:tc>
                <a:tc>
                  <a:txBody>
                    <a:bodyPr/>
                    <a:lstStyle/>
                    <a:p>
                      <a:r>
                        <a:rPr lang="en-US" dirty="0"/>
                        <a:t>T</a:t>
                      </a:r>
                    </a:p>
                  </a:txBody>
                  <a:tcPr/>
                </a:tc>
                <a:tc>
                  <a:txBody>
                    <a:bodyPr/>
                    <a:lstStyle/>
                    <a:p>
                      <a:r>
                        <a:rPr lang="en-US" dirty="0"/>
                        <a:t>F</a:t>
                      </a:r>
                    </a:p>
                  </a:txBody>
                  <a:tcPr/>
                </a:tc>
                <a:extLst>
                  <a:ext uri="{0D108BD9-81ED-4DB2-BD59-A6C34878D82A}">
                    <a16:rowId xmlns:a16="http://schemas.microsoft.com/office/drawing/2014/main" val="3770472553"/>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182685487"/>
                  </a:ext>
                </a:extLst>
              </a:tr>
              <a:tr h="370840">
                <a:tc>
                  <a:txBody>
                    <a:bodyPr/>
                    <a:lstStyle/>
                    <a:p>
                      <a:r>
                        <a:rPr lang="en-US" dirty="0"/>
                        <a:t>Action 1</a:t>
                      </a:r>
                    </a:p>
                  </a:txBody>
                  <a:tcPr/>
                </a:tc>
                <a:tc>
                  <a:txBody>
                    <a:bodyPr/>
                    <a:lstStyle/>
                    <a:p>
                      <a:r>
                        <a:rPr lang="en-US" dirty="0"/>
                        <a:t>Y</a:t>
                      </a:r>
                    </a:p>
                  </a:txBody>
                  <a:tcPr/>
                </a:tc>
                <a:tc>
                  <a:txBody>
                    <a:bodyPr/>
                    <a:lstStyle/>
                    <a:p>
                      <a:r>
                        <a:rPr lang="en-US" dirty="0"/>
                        <a:t>N</a:t>
                      </a:r>
                    </a:p>
                  </a:txBody>
                  <a:tcPr/>
                </a:tc>
                <a:tc>
                  <a:txBody>
                    <a:bodyPr/>
                    <a:lstStyle/>
                    <a:p>
                      <a:r>
                        <a:rPr lang="en-US" dirty="0"/>
                        <a:t>N</a:t>
                      </a:r>
                    </a:p>
                  </a:txBody>
                  <a:tcPr/>
                </a:tc>
                <a:extLst>
                  <a:ext uri="{0D108BD9-81ED-4DB2-BD59-A6C34878D82A}">
                    <a16:rowId xmlns:a16="http://schemas.microsoft.com/office/drawing/2014/main" val="609770530"/>
                  </a:ext>
                </a:extLst>
              </a:tr>
              <a:tr h="370840">
                <a:tc>
                  <a:txBody>
                    <a:bodyPr/>
                    <a:lstStyle/>
                    <a:p>
                      <a:r>
                        <a:rPr lang="en-US" dirty="0"/>
                        <a:t>Action 2</a:t>
                      </a:r>
                    </a:p>
                  </a:txBody>
                  <a:tcPr/>
                </a:tc>
                <a:tc>
                  <a:txBody>
                    <a:bodyPr/>
                    <a:lstStyle/>
                    <a:p>
                      <a:r>
                        <a:rPr lang="en-US" dirty="0"/>
                        <a:t>N</a:t>
                      </a:r>
                    </a:p>
                  </a:txBody>
                  <a:tcPr/>
                </a:tc>
                <a:tc>
                  <a:txBody>
                    <a:bodyPr/>
                    <a:lstStyle/>
                    <a:p>
                      <a:r>
                        <a:rPr lang="en-US" dirty="0"/>
                        <a:t>Y</a:t>
                      </a:r>
                    </a:p>
                  </a:txBody>
                  <a:tcPr/>
                </a:tc>
                <a:tc>
                  <a:txBody>
                    <a:bodyPr/>
                    <a:lstStyle/>
                    <a:p>
                      <a:r>
                        <a:rPr lang="en-US" dirty="0"/>
                        <a:t>N</a:t>
                      </a:r>
                    </a:p>
                  </a:txBody>
                  <a:tcPr/>
                </a:tc>
                <a:extLst>
                  <a:ext uri="{0D108BD9-81ED-4DB2-BD59-A6C34878D82A}">
                    <a16:rowId xmlns:a16="http://schemas.microsoft.com/office/drawing/2014/main" val="1964591372"/>
                  </a:ext>
                </a:extLst>
              </a:tr>
            </a:tbl>
          </a:graphicData>
        </a:graphic>
      </p:graphicFrame>
    </p:spTree>
    <p:extLst>
      <p:ext uri="{BB962C8B-B14F-4D97-AF65-F5344CB8AC3E}">
        <p14:creationId xmlns:p14="http://schemas.microsoft.com/office/powerpoint/2010/main" val="242656959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D2995-7831-4871-8AFE-52B46D5F5BCD}"/>
              </a:ext>
            </a:extLst>
          </p:cNvPr>
          <p:cNvSpPr>
            <a:spLocks noGrp="1"/>
          </p:cNvSpPr>
          <p:nvPr>
            <p:ph type="title"/>
          </p:nvPr>
        </p:nvSpPr>
        <p:spPr/>
        <p:txBody>
          <a:bodyPr/>
          <a:lstStyle/>
          <a:p>
            <a:r>
              <a:rPr lang="en-US" dirty="0"/>
              <a:t>Example Case Study – Flight Discounts</a:t>
            </a:r>
          </a:p>
        </p:txBody>
      </p:sp>
      <p:sp>
        <p:nvSpPr>
          <p:cNvPr id="5" name="AutoShape 4" descr="https://qph.fs.quoracdn.net/main-qimg-99bd759ecc179a66c57a95d7399b2fd2.webp">
            <a:extLst>
              <a:ext uri="{FF2B5EF4-FFF2-40B4-BE49-F238E27FC236}">
                <a16:creationId xmlns:a16="http://schemas.microsoft.com/office/drawing/2014/main" id="{62C14990-2C51-41C9-AC84-64C4F1B89A1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Content Placeholder 3">
            <a:extLst>
              <a:ext uri="{FF2B5EF4-FFF2-40B4-BE49-F238E27FC236}">
                <a16:creationId xmlns:a16="http://schemas.microsoft.com/office/drawing/2014/main" id="{54316103-1E5A-4C7E-9E1B-7872BDF15409}"/>
              </a:ext>
            </a:extLst>
          </p:cNvPr>
          <p:cNvSpPr>
            <a:spLocks noGrp="1"/>
          </p:cNvSpPr>
          <p:nvPr>
            <p:ph idx="1"/>
          </p:nvPr>
        </p:nvSpPr>
        <p:spPr/>
        <p:txBody>
          <a:bodyPr/>
          <a:lstStyle/>
          <a:p>
            <a:r>
              <a:rPr lang="en-US" dirty="0"/>
              <a:t>Infants flying domestically get 80% off regular price; internationally they receive 70%.</a:t>
            </a:r>
          </a:p>
          <a:p>
            <a:r>
              <a:rPr lang="en-US" dirty="0"/>
              <a:t>Youth passengers receive a 10% discount, unless they have an early reservation in which case they receive a 20% discount</a:t>
            </a:r>
          </a:p>
          <a:p>
            <a:r>
              <a:rPr lang="en-US" dirty="0"/>
              <a:t>Frequent flyers normally receive a 20% discount, but early reservations receive a 15% discount(?).</a:t>
            </a:r>
          </a:p>
          <a:p>
            <a:r>
              <a:rPr lang="en-US" dirty="0"/>
              <a:t>Ordinary flyers with an early reservation get 10% off.  </a:t>
            </a:r>
          </a:p>
          <a:p>
            <a:r>
              <a:rPr lang="en-US" dirty="0"/>
              <a:t>On International Flights, an off-season booking will earn you a 15% discount.</a:t>
            </a:r>
          </a:p>
        </p:txBody>
      </p:sp>
    </p:spTree>
    <p:extLst>
      <p:ext uri="{BB962C8B-B14F-4D97-AF65-F5344CB8AC3E}">
        <p14:creationId xmlns:p14="http://schemas.microsoft.com/office/powerpoint/2010/main" val="33892776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D2995-7831-4871-8AFE-52B46D5F5BCD}"/>
              </a:ext>
            </a:extLst>
          </p:cNvPr>
          <p:cNvSpPr>
            <a:spLocks noGrp="1"/>
          </p:cNvSpPr>
          <p:nvPr>
            <p:ph type="title"/>
          </p:nvPr>
        </p:nvSpPr>
        <p:spPr/>
        <p:txBody>
          <a:bodyPr/>
          <a:lstStyle/>
          <a:p>
            <a:r>
              <a:rPr lang="en-US" dirty="0"/>
              <a:t>Now as a decision table…</a:t>
            </a:r>
          </a:p>
        </p:txBody>
      </p:sp>
      <p:sp>
        <p:nvSpPr>
          <p:cNvPr id="5" name="AutoShape 4" descr="https://qph.fs.quoracdn.net/main-qimg-99bd759ecc179a66c57a95d7399b2fd2.webp">
            <a:extLst>
              <a:ext uri="{FF2B5EF4-FFF2-40B4-BE49-F238E27FC236}">
                <a16:creationId xmlns:a16="http://schemas.microsoft.com/office/drawing/2014/main" id="{62C14990-2C51-41C9-AC84-64C4F1B89A1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descr="https://qph.fs.quoracdn.net/main-qimg-456ba711e9cdf5ffb5d3d3ee0558faf5">
            <a:extLst>
              <a:ext uri="{FF2B5EF4-FFF2-40B4-BE49-F238E27FC236}">
                <a16:creationId xmlns:a16="http://schemas.microsoft.com/office/drawing/2014/main" id="{5634D3AE-EC94-4363-9223-5FA3602C63F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83475" y="1690688"/>
            <a:ext cx="8480334" cy="4683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67651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DC281-8A78-4201-967C-EBC8721D22B6}"/>
              </a:ext>
            </a:extLst>
          </p:cNvPr>
          <p:cNvSpPr>
            <a:spLocks noGrp="1"/>
          </p:cNvSpPr>
          <p:nvPr>
            <p:ph type="title"/>
          </p:nvPr>
        </p:nvSpPr>
        <p:spPr/>
        <p:txBody>
          <a:bodyPr/>
          <a:lstStyle/>
          <a:p>
            <a:r>
              <a:rPr lang="en-US" dirty="0"/>
              <a:t>State Transition Testing</a:t>
            </a:r>
          </a:p>
        </p:txBody>
      </p:sp>
      <p:sp>
        <p:nvSpPr>
          <p:cNvPr id="3" name="Content Placeholder 2">
            <a:extLst>
              <a:ext uri="{FF2B5EF4-FFF2-40B4-BE49-F238E27FC236}">
                <a16:creationId xmlns:a16="http://schemas.microsoft.com/office/drawing/2014/main" id="{7A2BA790-3E5F-4BA4-9443-380396E0E801}"/>
              </a:ext>
            </a:extLst>
          </p:cNvPr>
          <p:cNvSpPr>
            <a:spLocks noGrp="1"/>
          </p:cNvSpPr>
          <p:nvPr>
            <p:ph idx="1"/>
          </p:nvPr>
        </p:nvSpPr>
        <p:spPr>
          <a:xfrm>
            <a:off x="838200" y="1825625"/>
            <a:ext cx="10515600" cy="4351338"/>
          </a:xfrm>
        </p:spPr>
        <p:txBody>
          <a:bodyPr/>
          <a:lstStyle/>
          <a:p>
            <a:r>
              <a:rPr lang="en-US" dirty="0"/>
              <a:t>Convenient if you have a UML State Machine diagram handy…</a:t>
            </a:r>
          </a:p>
          <a:p>
            <a:r>
              <a:rPr lang="en-US" i="1" dirty="0"/>
              <a:t>…but seriously, you need to depict a finite state machine somehow</a:t>
            </a:r>
          </a:p>
          <a:p>
            <a:endParaRPr lang="en-US" dirty="0"/>
          </a:p>
        </p:txBody>
      </p:sp>
      <p:pic>
        <p:nvPicPr>
          <p:cNvPr id="2050" name="Picture 2" descr="Image result for state transition diagram istqb">
            <a:extLst>
              <a:ext uri="{FF2B5EF4-FFF2-40B4-BE49-F238E27FC236}">
                <a16:creationId xmlns:a16="http://schemas.microsoft.com/office/drawing/2014/main" id="{E884918B-E2BA-4895-B679-2AF50529AC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9971" y="3069535"/>
            <a:ext cx="6724650" cy="35814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2F5EBEB-7C57-4AFE-A4B8-1A7451F9C234}"/>
              </a:ext>
            </a:extLst>
          </p:cNvPr>
          <p:cNvSpPr/>
          <p:nvPr/>
        </p:nvSpPr>
        <p:spPr>
          <a:xfrm>
            <a:off x="8974621" y="4505739"/>
            <a:ext cx="2365513" cy="7089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 states</a:t>
            </a:r>
          </a:p>
          <a:p>
            <a:pPr algn="ctr"/>
            <a:r>
              <a:rPr lang="en-US" dirty="0"/>
              <a:t>4 actions (transitions)</a:t>
            </a:r>
          </a:p>
        </p:txBody>
      </p:sp>
    </p:spTree>
    <p:extLst>
      <p:ext uri="{BB962C8B-B14F-4D97-AF65-F5344CB8AC3E}">
        <p14:creationId xmlns:p14="http://schemas.microsoft.com/office/powerpoint/2010/main" val="312806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50"/>
                                        </p:tgtEl>
                                        <p:attrNameLst>
                                          <p:attrName>style.visibility</p:attrName>
                                        </p:attrNameLst>
                                      </p:cBhvr>
                                      <p:to>
                                        <p:strVal val="visible"/>
                                      </p:to>
                                    </p:set>
                                    <p:animEffect transition="in" filter="fade">
                                      <p:cBhvr>
                                        <p:cTn id="11" dur="500"/>
                                        <p:tgtEl>
                                          <p:spTgt spid="205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Image result for state transition diagram istqb">
            <a:extLst>
              <a:ext uri="{FF2B5EF4-FFF2-40B4-BE49-F238E27FC236}">
                <a16:creationId xmlns:a16="http://schemas.microsoft.com/office/drawing/2014/main" id="{E47E1C0E-60C5-4B6A-8125-BD2B992178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1576" y="123865"/>
            <a:ext cx="4730424" cy="251932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F1E670C7-B9D2-439E-9EB4-1FFDB46C1320}"/>
              </a:ext>
            </a:extLst>
          </p:cNvPr>
          <p:cNvSpPr/>
          <p:nvPr/>
        </p:nvSpPr>
        <p:spPr>
          <a:xfrm>
            <a:off x="7341704" y="2339009"/>
            <a:ext cx="2312505" cy="2994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811EF6-CBFE-458A-AA45-7A664E81F8BE}"/>
              </a:ext>
            </a:extLst>
          </p:cNvPr>
          <p:cNvSpPr>
            <a:spLocks noGrp="1"/>
          </p:cNvSpPr>
          <p:nvPr>
            <p:ph type="title"/>
          </p:nvPr>
        </p:nvSpPr>
        <p:spPr/>
        <p:txBody>
          <a:bodyPr/>
          <a:lstStyle/>
          <a:p>
            <a:r>
              <a:rPr lang="en-US" dirty="0"/>
              <a:t>Transition table</a:t>
            </a:r>
          </a:p>
        </p:txBody>
      </p:sp>
      <p:sp>
        <p:nvSpPr>
          <p:cNvPr id="7" name="Content Placeholder 6">
            <a:extLst>
              <a:ext uri="{FF2B5EF4-FFF2-40B4-BE49-F238E27FC236}">
                <a16:creationId xmlns:a16="http://schemas.microsoft.com/office/drawing/2014/main" id="{25B26F6F-8183-4F63-B78A-831E3D77F153}"/>
              </a:ext>
            </a:extLst>
          </p:cNvPr>
          <p:cNvSpPr>
            <a:spLocks noGrp="1"/>
          </p:cNvSpPr>
          <p:nvPr>
            <p:ph idx="1"/>
          </p:nvPr>
        </p:nvSpPr>
        <p:spPr>
          <a:xfrm>
            <a:off x="838200" y="4773734"/>
            <a:ext cx="10515600" cy="1484312"/>
          </a:xfrm>
        </p:spPr>
        <p:txBody>
          <a:bodyPr>
            <a:normAutofit lnSpcReduction="10000"/>
          </a:bodyPr>
          <a:lstStyle/>
          <a:p>
            <a:r>
              <a:rPr lang="en-US" dirty="0"/>
              <a:t>Also need to test for </a:t>
            </a:r>
            <a:r>
              <a:rPr lang="en-US" b="1" dirty="0"/>
              <a:t>invalid transitions</a:t>
            </a:r>
          </a:p>
          <a:p>
            <a:r>
              <a:rPr lang="en-US" dirty="0"/>
              <a:t>Sometimes difficult to spot on a state-transition table</a:t>
            </a:r>
          </a:p>
          <a:p>
            <a:r>
              <a:rPr lang="en-US" dirty="0"/>
              <a:t>Dashes represent invalid transitions</a:t>
            </a:r>
          </a:p>
          <a:p>
            <a:pPr marL="0" indent="0">
              <a:buNone/>
            </a:pPr>
            <a:endParaRPr lang="en-US" i="1" dirty="0"/>
          </a:p>
          <a:p>
            <a:endParaRPr lang="en-US" dirty="0"/>
          </a:p>
        </p:txBody>
      </p:sp>
      <p:pic>
        <p:nvPicPr>
          <p:cNvPr id="3078" name="Picture 6" descr="Image result for state transition table istqb">
            <a:extLst>
              <a:ext uri="{FF2B5EF4-FFF2-40B4-BE49-F238E27FC236}">
                <a16:creationId xmlns:a16="http://schemas.microsoft.com/office/drawing/2014/main" id="{790C961E-B486-4260-B5FF-49DC8FEE8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927286"/>
            <a:ext cx="9020175" cy="260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1043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B860-3787-4F81-B49A-6484F962F9E0}"/>
              </a:ext>
            </a:extLst>
          </p:cNvPr>
          <p:cNvSpPr>
            <a:spLocks noGrp="1"/>
          </p:cNvSpPr>
          <p:nvPr>
            <p:ph type="title"/>
          </p:nvPr>
        </p:nvSpPr>
        <p:spPr/>
        <p:txBody>
          <a:bodyPr/>
          <a:lstStyle/>
          <a:p>
            <a:r>
              <a:rPr lang="en-US" dirty="0"/>
              <a:t>Use Case Testing</a:t>
            </a:r>
          </a:p>
        </p:txBody>
      </p:sp>
      <p:sp>
        <p:nvSpPr>
          <p:cNvPr id="3" name="Content Placeholder 2">
            <a:extLst>
              <a:ext uri="{FF2B5EF4-FFF2-40B4-BE49-F238E27FC236}">
                <a16:creationId xmlns:a16="http://schemas.microsoft.com/office/drawing/2014/main" id="{1A1ACC3E-8B3D-4B2A-9824-296B86341F02}"/>
              </a:ext>
            </a:extLst>
          </p:cNvPr>
          <p:cNvSpPr>
            <a:spLocks noGrp="1"/>
          </p:cNvSpPr>
          <p:nvPr>
            <p:ph idx="1"/>
          </p:nvPr>
        </p:nvSpPr>
        <p:spPr/>
        <p:txBody>
          <a:bodyPr/>
          <a:lstStyle/>
          <a:p>
            <a:r>
              <a:rPr lang="en-US" dirty="0"/>
              <a:t>Convenient if your project requirements are documented as Use Cases</a:t>
            </a:r>
          </a:p>
          <a:p>
            <a:r>
              <a:rPr lang="en-US" dirty="0"/>
              <a:t>Part of UML</a:t>
            </a:r>
          </a:p>
          <a:p>
            <a:r>
              <a:rPr lang="en-US" dirty="0"/>
              <a:t>By convention, each use case describes:</a:t>
            </a:r>
          </a:p>
          <a:p>
            <a:pPr lvl="1"/>
            <a:r>
              <a:rPr lang="en-US" dirty="0"/>
              <a:t>The main success scenario</a:t>
            </a:r>
          </a:p>
          <a:p>
            <a:pPr lvl="1"/>
            <a:r>
              <a:rPr lang="en-US" dirty="0"/>
              <a:t>Alternative scenarios (or “extensions”)</a:t>
            </a:r>
          </a:p>
        </p:txBody>
      </p:sp>
    </p:spTree>
    <p:extLst>
      <p:ext uri="{BB962C8B-B14F-4D97-AF65-F5344CB8AC3E}">
        <p14:creationId xmlns:p14="http://schemas.microsoft.com/office/powerpoint/2010/main" val="230098650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0E68A0-80B6-4321-A963-A8DE8AFB6DB4}"/>
              </a:ext>
            </a:extLst>
          </p:cNvPr>
          <p:cNvSpPr>
            <a:spLocks noGrp="1"/>
          </p:cNvSpPr>
          <p:nvPr>
            <p:ph type="title"/>
          </p:nvPr>
        </p:nvSpPr>
        <p:spPr/>
        <p:txBody>
          <a:bodyPr/>
          <a:lstStyle/>
          <a:p>
            <a:r>
              <a:rPr lang="en-US" dirty="0"/>
              <a:t>Customer registration Use Case</a:t>
            </a:r>
          </a:p>
        </p:txBody>
      </p:sp>
      <p:sp>
        <p:nvSpPr>
          <p:cNvPr id="6" name="Content Placeholder 5">
            <a:extLst>
              <a:ext uri="{FF2B5EF4-FFF2-40B4-BE49-F238E27FC236}">
                <a16:creationId xmlns:a16="http://schemas.microsoft.com/office/drawing/2014/main" id="{DD5759E9-28CB-4B32-9E2F-0D1634ADB4A1}"/>
              </a:ext>
            </a:extLst>
          </p:cNvPr>
          <p:cNvSpPr>
            <a:spLocks noGrp="1"/>
          </p:cNvSpPr>
          <p:nvPr>
            <p:ph idx="1"/>
          </p:nvPr>
        </p:nvSpPr>
        <p:spPr>
          <a:xfrm>
            <a:off x="838200" y="1319842"/>
            <a:ext cx="10515600" cy="4857121"/>
          </a:xfrm>
        </p:spPr>
        <p:txBody>
          <a:bodyPr>
            <a:normAutofit fontScale="70000" lnSpcReduction="20000"/>
          </a:bodyPr>
          <a:lstStyle/>
          <a:p>
            <a:r>
              <a:rPr lang="en-US" dirty="0"/>
              <a:t>Actors</a:t>
            </a:r>
          </a:p>
          <a:p>
            <a:pPr lvl="1"/>
            <a:r>
              <a:rPr lang="en-US" dirty="0"/>
              <a:t>Customer</a:t>
            </a:r>
          </a:p>
          <a:p>
            <a:r>
              <a:rPr lang="en-US" dirty="0"/>
              <a:t>Summary</a:t>
            </a:r>
          </a:p>
          <a:p>
            <a:pPr lvl="1"/>
            <a:r>
              <a:rPr lang="en-US" dirty="0"/>
              <a:t>A Customer who wants to use mobile hair care services registers to the site thereby creating an account.</a:t>
            </a:r>
          </a:p>
          <a:p>
            <a:r>
              <a:rPr lang="en-US" dirty="0"/>
              <a:t>Pre-Conditions</a:t>
            </a:r>
          </a:p>
          <a:p>
            <a:pPr lvl="1"/>
            <a:r>
              <a:rPr lang="en-US" dirty="0"/>
              <a:t>User not previously registered.</a:t>
            </a:r>
          </a:p>
          <a:p>
            <a:r>
              <a:rPr lang="en-US" dirty="0"/>
              <a:t>Basic course of action</a:t>
            </a:r>
          </a:p>
          <a:p>
            <a:pPr marL="914400" lvl="1" indent="-457200">
              <a:buFont typeface="+mj-lt"/>
              <a:buAutoNum type="arabicPeriod"/>
            </a:pPr>
            <a:r>
              <a:rPr lang="en-US" dirty="0"/>
              <a:t>Customer goes to the website and requests a new account</a:t>
            </a:r>
          </a:p>
          <a:p>
            <a:pPr marL="914400" lvl="1" indent="-457200">
              <a:buFont typeface="+mj-lt"/>
              <a:buAutoNum type="arabicPeriod"/>
            </a:pPr>
            <a:r>
              <a:rPr lang="en-US" dirty="0"/>
              <a:t>Customer enters enough of a profile to enable scheduling (name, address, email address, payment info, phone number)</a:t>
            </a:r>
          </a:p>
          <a:p>
            <a:pPr marL="914400" lvl="1" indent="-457200">
              <a:buFont typeface="+mj-lt"/>
              <a:buAutoNum type="arabicPeriod"/>
            </a:pPr>
            <a:r>
              <a:rPr lang="en-US" dirty="0"/>
              <a:t>Account is created.</a:t>
            </a:r>
          </a:p>
          <a:p>
            <a:pPr marL="914400" lvl="1" indent="-457200">
              <a:buFont typeface="+mj-lt"/>
              <a:buAutoNum type="arabicPeriod"/>
            </a:pPr>
            <a:r>
              <a:rPr lang="en-US" dirty="0"/>
              <a:t>Customer receives notification by email, text or both about the new account.</a:t>
            </a:r>
          </a:p>
          <a:p>
            <a:r>
              <a:rPr lang="en-US" dirty="0"/>
              <a:t>Alternative sequences</a:t>
            </a:r>
          </a:p>
          <a:p>
            <a:pPr lvl="1"/>
            <a:r>
              <a:rPr lang="en-US" dirty="0"/>
              <a:t>User abandons the registration process before account is created.</a:t>
            </a:r>
          </a:p>
          <a:p>
            <a:pPr lvl="1"/>
            <a:r>
              <a:rPr lang="en-US" dirty="0"/>
              <a:t>User cancels registration process.</a:t>
            </a:r>
          </a:p>
          <a:p>
            <a:r>
              <a:rPr lang="en-US" dirty="0"/>
              <a:t>Post-conditions</a:t>
            </a:r>
          </a:p>
          <a:p>
            <a:pPr lvl="1"/>
            <a:r>
              <a:rPr lang="en-US" dirty="0"/>
              <a:t>The account for the Customer exists.</a:t>
            </a:r>
          </a:p>
          <a:p>
            <a:pPr lvl="1"/>
            <a:endParaRPr lang="en-US" dirty="0"/>
          </a:p>
          <a:p>
            <a:pPr lvl="1"/>
            <a:endParaRPr lang="en-US" dirty="0"/>
          </a:p>
          <a:p>
            <a:pPr marL="0" indent="0">
              <a:buNone/>
            </a:pPr>
            <a:endParaRPr lang="en-US" b="1" dirty="0"/>
          </a:p>
        </p:txBody>
      </p:sp>
    </p:spTree>
    <p:extLst>
      <p:ext uri="{BB962C8B-B14F-4D97-AF65-F5344CB8AC3E}">
        <p14:creationId xmlns:p14="http://schemas.microsoft.com/office/powerpoint/2010/main" val="73824551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10BBD-BF55-4B59-9D0F-15A1904594A8}"/>
              </a:ext>
            </a:extLst>
          </p:cNvPr>
          <p:cNvSpPr>
            <a:spLocks noGrp="1"/>
          </p:cNvSpPr>
          <p:nvPr>
            <p:ph type="title"/>
          </p:nvPr>
        </p:nvSpPr>
        <p:spPr/>
        <p:txBody>
          <a:bodyPr/>
          <a:lstStyle/>
          <a:p>
            <a:r>
              <a:rPr lang="en-US" dirty="0"/>
              <a:t>Example Use Case</a:t>
            </a:r>
          </a:p>
        </p:txBody>
      </p:sp>
      <p:pic>
        <p:nvPicPr>
          <p:cNvPr id="4098" name="Picture 2" descr="Image result for use case diagram istqb">
            <a:extLst>
              <a:ext uri="{FF2B5EF4-FFF2-40B4-BE49-F238E27FC236}">
                <a16:creationId xmlns:a16="http://schemas.microsoft.com/office/drawing/2014/main" id="{AEABC8A8-DA37-4132-AEA7-24916D0308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036" y="1411357"/>
            <a:ext cx="7451078" cy="4989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977879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ctr">
            <a:normAutofit/>
          </a:bodyPr>
          <a:lstStyle/>
          <a:p>
            <a:r>
              <a:rPr lang="en-US" b="1" dirty="0"/>
              <a:t>ISIT 324</a:t>
            </a:r>
            <a:br>
              <a:rPr lang="en-US" b="1" dirty="0"/>
            </a:br>
            <a:r>
              <a:rPr lang="en-US" dirty="0"/>
              <a:t>Software Testing</a:t>
            </a:r>
          </a:p>
        </p:txBody>
      </p:sp>
      <p:sp>
        <p:nvSpPr>
          <p:cNvPr id="3" name="Subtitle 2"/>
          <p:cNvSpPr>
            <a:spLocks noGrp="1"/>
          </p:cNvSpPr>
          <p:nvPr>
            <p:ph type="subTitle" idx="1"/>
          </p:nvPr>
        </p:nvSpPr>
        <p:spPr/>
        <p:txBody>
          <a:bodyPr/>
          <a:lstStyle/>
          <a:p>
            <a:r>
              <a:rPr lang="en-US" dirty="0"/>
              <a:t>2020.03.04</a:t>
            </a:r>
          </a:p>
          <a:p>
            <a:r>
              <a:rPr lang="en-US" dirty="0"/>
              <a:t>Test Design Techniques continued</a:t>
            </a:r>
          </a:p>
        </p:txBody>
      </p:sp>
    </p:spTree>
    <p:extLst>
      <p:ext uri="{BB962C8B-B14F-4D97-AF65-F5344CB8AC3E}">
        <p14:creationId xmlns:p14="http://schemas.microsoft.com/office/powerpoint/2010/main" val="351353310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E03AF-0CC6-439B-9BD8-E271EF99DC04}"/>
              </a:ext>
            </a:extLst>
          </p:cNvPr>
          <p:cNvSpPr>
            <a:spLocks noGrp="1"/>
          </p:cNvSpPr>
          <p:nvPr>
            <p:ph type="title"/>
          </p:nvPr>
        </p:nvSpPr>
        <p:spPr/>
        <p:txBody>
          <a:bodyPr/>
          <a:lstStyle/>
          <a:p>
            <a:r>
              <a:rPr lang="en-US" dirty="0"/>
              <a:t>First things first…</a:t>
            </a:r>
          </a:p>
        </p:txBody>
      </p:sp>
      <p:sp>
        <p:nvSpPr>
          <p:cNvPr id="3" name="Content Placeholder 2">
            <a:extLst>
              <a:ext uri="{FF2B5EF4-FFF2-40B4-BE49-F238E27FC236}">
                <a16:creationId xmlns:a16="http://schemas.microsoft.com/office/drawing/2014/main" id="{6172B9AC-C75B-45DC-96A2-8B34A53FE66B}"/>
              </a:ext>
            </a:extLst>
          </p:cNvPr>
          <p:cNvSpPr>
            <a:spLocks noGrp="1"/>
          </p:cNvSpPr>
          <p:nvPr>
            <p:ph idx="1"/>
          </p:nvPr>
        </p:nvSpPr>
        <p:spPr/>
        <p:txBody>
          <a:bodyPr/>
          <a:lstStyle/>
          <a:p>
            <a:r>
              <a:rPr lang="en-US" dirty="0"/>
              <a:t>Course evals are now open.  Submit it, earn 5 points in the quizzes category.</a:t>
            </a:r>
          </a:p>
          <a:p>
            <a:r>
              <a:rPr lang="en-US" dirty="0"/>
              <a:t>HW 7 errata: the starting point decision table in problem 3 showed a bad condition in its first row.  It has been corrected.</a:t>
            </a:r>
          </a:p>
          <a:p>
            <a:pPr lvl="1"/>
            <a:r>
              <a:rPr lang="en-US" dirty="0"/>
              <a:t>Error:  		a&lt;=</a:t>
            </a:r>
            <a:r>
              <a:rPr lang="en-US" dirty="0" err="1"/>
              <a:t>b+c</a:t>
            </a:r>
            <a:r>
              <a:rPr lang="en-US" dirty="0"/>
              <a:t>?</a:t>
            </a:r>
          </a:p>
          <a:p>
            <a:pPr lvl="1"/>
            <a:r>
              <a:rPr lang="en-US" dirty="0"/>
              <a:t>Corrected: 	a&lt;</a:t>
            </a:r>
            <a:r>
              <a:rPr lang="en-US" dirty="0" err="1"/>
              <a:t>b+c</a:t>
            </a:r>
            <a:r>
              <a:rPr lang="en-US" dirty="0"/>
              <a:t>?</a:t>
            </a:r>
          </a:p>
        </p:txBody>
      </p:sp>
    </p:spTree>
    <p:extLst>
      <p:ext uri="{BB962C8B-B14F-4D97-AF65-F5344CB8AC3E}">
        <p14:creationId xmlns:p14="http://schemas.microsoft.com/office/powerpoint/2010/main" val="868523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2"/>
          <p:cNvSpPr>
            <a:spLocks noGrp="1" noChangeArrowheads="1"/>
          </p:cNvSpPr>
          <p:nvPr>
            <p:ph type="title"/>
          </p:nvPr>
        </p:nvSpPr>
        <p:spPr/>
        <p:txBody>
          <a:bodyPr/>
          <a:lstStyle/>
          <a:p>
            <a:r>
              <a:rPr lang="en-US" dirty="0"/>
              <a:t>Bottom Line: Testing is Expensive...</a:t>
            </a:r>
          </a:p>
        </p:txBody>
      </p:sp>
      <p:sp>
        <p:nvSpPr>
          <p:cNvPr id="21510" name="Rectangle 3"/>
          <p:cNvSpPr>
            <a:spLocks noGrp="1" noChangeArrowheads="1"/>
          </p:cNvSpPr>
          <p:nvPr>
            <p:ph idx="1"/>
          </p:nvPr>
        </p:nvSpPr>
        <p:spPr>
          <a:xfrm>
            <a:off x="838200" y="2755006"/>
            <a:ext cx="10515600" cy="3502359"/>
          </a:xfrm>
        </p:spPr>
        <p:txBody>
          <a:bodyPr>
            <a:normAutofit lnSpcReduction="10000"/>
          </a:bodyPr>
          <a:lstStyle/>
          <a:p>
            <a:r>
              <a:rPr lang="en-US" sz="3200" dirty="0"/>
              <a:t>Testing is the most time consuming and expensive part of software development</a:t>
            </a:r>
          </a:p>
          <a:p>
            <a:r>
              <a:rPr lang="en-US" sz="3200" dirty="0"/>
              <a:t>Inadequate testing can lead to tremendous losses</a:t>
            </a:r>
          </a:p>
          <a:p>
            <a:r>
              <a:rPr lang="en-US" sz="3200" dirty="0"/>
              <a:t>If we have too little testing effort early, the cost of testing increases</a:t>
            </a:r>
          </a:p>
          <a:p>
            <a:r>
              <a:rPr lang="en-US" sz="3200" dirty="0"/>
              <a:t>Planning for testing after development is prohibitively expensive</a:t>
            </a:r>
            <a:endParaRPr lang="en-US" dirty="0"/>
          </a:p>
        </p:txBody>
      </p:sp>
      <p:sp>
        <p:nvSpPr>
          <p:cNvPr id="21506"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Introduction to Software Testing, Edition 2  (Ch 1)</a:t>
            </a:r>
          </a:p>
        </p:txBody>
      </p:sp>
      <p:sp>
        <p:nvSpPr>
          <p:cNvPr id="21507"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 Ammann &amp; Offutt</a:t>
            </a:r>
          </a:p>
        </p:txBody>
      </p:sp>
      <p:sp>
        <p:nvSpPr>
          <p:cNvPr id="2150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fld id="{75FDF57D-DC6E-49E6-8370-32F0202DE581}" type="slidenum">
              <a:rPr lang="en-US" sz="900" b="0">
                <a:solidFill>
                  <a:schemeClr val="tx1"/>
                </a:solidFill>
              </a:rPr>
              <a:pPr/>
              <a:t>24</a:t>
            </a:fld>
            <a:endParaRPr lang="en-US" sz="900" b="0">
              <a:solidFill>
                <a:schemeClr val="tx1"/>
              </a:solidFill>
            </a:endParaRPr>
          </a:p>
        </p:txBody>
      </p:sp>
      <p:sp>
        <p:nvSpPr>
          <p:cNvPr id="159748" name="Text Box 4"/>
          <p:cNvSpPr txBox="1">
            <a:spLocks noChangeArrowheads="1"/>
          </p:cNvSpPr>
          <p:nvPr/>
        </p:nvSpPr>
        <p:spPr bwMode="auto">
          <a:xfrm>
            <a:off x="2438811" y="1429444"/>
            <a:ext cx="7655447" cy="1077218"/>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3200">
                <a:solidFill>
                  <a:srgbClr val="FFFF00"/>
                </a:solidFill>
                <a:effectLst>
                  <a:outerShdw blurRad="38100" dist="38100" dir="2700000" algn="tl">
                    <a:srgbClr val="000000">
                      <a:alpha val="43137"/>
                    </a:srgbClr>
                  </a:outerShdw>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But </a:t>
            </a:r>
            <a:r>
              <a:rPr lang="en-US" i="1" dirty="0"/>
              <a:t>not </a:t>
            </a:r>
            <a:r>
              <a:rPr lang="en-US" dirty="0"/>
              <a:t>testing is even </a:t>
            </a:r>
            <a:r>
              <a:rPr lang="en-US" i="1" dirty="0"/>
              <a:t>more </a:t>
            </a:r>
            <a:r>
              <a:rPr lang="en-US" dirty="0"/>
              <a:t>expensive</a:t>
            </a:r>
          </a:p>
        </p:txBody>
      </p:sp>
    </p:spTree>
    <p:extLst>
      <p:ext uri="{BB962C8B-B14F-4D97-AF65-F5344CB8AC3E}">
        <p14:creationId xmlns:p14="http://schemas.microsoft.com/office/powerpoint/2010/main" val="935018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9748"/>
                                        </p:tgtEl>
                                        <p:attrNameLst>
                                          <p:attrName>style.visibility</p:attrName>
                                        </p:attrNameLst>
                                      </p:cBhvr>
                                      <p:to>
                                        <p:strVal val="visible"/>
                                      </p:to>
                                    </p:set>
                                    <p:animEffect transition="in" filter="fade">
                                      <p:cBhvr>
                                        <p:cTn id="7" dur="500"/>
                                        <p:tgtEl>
                                          <p:spTgt spid="15974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510">
                                            <p:txEl>
                                              <p:pRg st="0" end="0"/>
                                            </p:txEl>
                                          </p:spTgt>
                                        </p:tgtEl>
                                        <p:attrNameLst>
                                          <p:attrName>style.visibility</p:attrName>
                                        </p:attrNameLst>
                                      </p:cBhvr>
                                      <p:to>
                                        <p:strVal val="visible"/>
                                      </p:to>
                                    </p:set>
                                    <p:animEffect transition="in" filter="fade">
                                      <p:cBhvr>
                                        <p:cTn id="10" dur="500"/>
                                        <p:tgtEl>
                                          <p:spTgt spid="215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510">
                                            <p:txEl>
                                              <p:pRg st="1" end="1"/>
                                            </p:txEl>
                                          </p:spTgt>
                                        </p:tgtEl>
                                        <p:attrNameLst>
                                          <p:attrName>style.visibility</p:attrName>
                                        </p:attrNameLst>
                                      </p:cBhvr>
                                      <p:to>
                                        <p:strVal val="visible"/>
                                      </p:to>
                                    </p:set>
                                    <p:animEffect transition="in" filter="fade">
                                      <p:cBhvr>
                                        <p:cTn id="15" dur="500"/>
                                        <p:tgtEl>
                                          <p:spTgt spid="21510">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510">
                                            <p:txEl>
                                              <p:pRg st="2" end="2"/>
                                            </p:txEl>
                                          </p:spTgt>
                                        </p:tgtEl>
                                        <p:attrNameLst>
                                          <p:attrName>style.visibility</p:attrName>
                                        </p:attrNameLst>
                                      </p:cBhvr>
                                      <p:to>
                                        <p:strVal val="visible"/>
                                      </p:to>
                                    </p:set>
                                    <p:animEffect transition="in" filter="fade">
                                      <p:cBhvr>
                                        <p:cTn id="20" dur="500"/>
                                        <p:tgtEl>
                                          <p:spTgt spid="21510">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1510">
                                            <p:txEl>
                                              <p:pRg st="3" end="3"/>
                                            </p:txEl>
                                          </p:spTgt>
                                        </p:tgtEl>
                                        <p:attrNameLst>
                                          <p:attrName>style.visibility</p:attrName>
                                        </p:attrNameLst>
                                      </p:cBhvr>
                                      <p:to>
                                        <p:strVal val="visible"/>
                                      </p:to>
                                    </p:set>
                                    <p:animEffect transition="in" filter="fade">
                                      <p:cBhvr>
                                        <p:cTn id="25" dur="500"/>
                                        <p:tgtEl>
                                          <p:spTgt spid="215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0" grpId="0" build="p"/>
      <p:bldP spid="159748" grpId="0" animBg="1"/>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 the Docket  </a:t>
            </a:r>
          </a:p>
        </p:txBody>
      </p:sp>
      <p:sp>
        <p:nvSpPr>
          <p:cNvPr id="3" name="Content Placeholder 2"/>
          <p:cNvSpPr>
            <a:spLocks noGrp="1"/>
          </p:cNvSpPr>
          <p:nvPr>
            <p:ph idx="1"/>
          </p:nvPr>
        </p:nvSpPr>
        <p:spPr>
          <a:xfrm>
            <a:off x="838200" y="1825625"/>
            <a:ext cx="10515600" cy="4903586"/>
          </a:xfrm>
        </p:spPr>
        <p:txBody>
          <a:bodyPr>
            <a:normAutofit/>
          </a:bodyPr>
          <a:lstStyle/>
          <a:p>
            <a:r>
              <a:rPr lang="en-US" sz="3200" dirty="0" err="1"/>
              <a:t>Moq</a:t>
            </a:r>
            <a:r>
              <a:rPr lang="en-US" sz="3200" dirty="0"/>
              <a:t> Homework Review</a:t>
            </a:r>
          </a:p>
          <a:p>
            <a:r>
              <a:rPr lang="en-US" sz="3200" dirty="0"/>
              <a:t>Specification-based test case design example (</a:t>
            </a:r>
            <a:r>
              <a:rPr lang="en-US" sz="3200" dirty="0" err="1"/>
              <a:t>NextDate</a:t>
            </a:r>
            <a:r>
              <a:rPr lang="en-US" sz="3200" dirty="0"/>
              <a:t>)</a:t>
            </a:r>
          </a:p>
          <a:p>
            <a:r>
              <a:rPr lang="en-US" sz="3200" dirty="0"/>
              <a:t>Structure-based testing</a:t>
            </a:r>
          </a:p>
          <a:p>
            <a:r>
              <a:rPr lang="en-US" sz="3200" dirty="0"/>
              <a:t>Experience-based testing</a:t>
            </a:r>
          </a:p>
          <a:p>
            <a:r>
              <a:rPr lang="en-US" sz="3200" dirty="0"/>
              <a:t>Intro to this week’s homework</a:t>
            </a:r>
          </a:p>
          <a:p>
            <a:r>
              <a:rPr lang="en-US" sz="3200" dirty="0"/>
              <a:t>Bonus delegates lecture???</a:t>
            </a:r>
          </a:p>
          <a:p>
            <a:endParaRPr lang="en-US" sz="3200" dirty="0"/>
          </a:p>
          <a:p>
            <a:pPr marL="0" indent="0">
              <a:buNone/>
            </a:pPr>
            <a:r>
              <a:rPr lang="en-US" sz="3200" dirty="0"/>
              <a:t>*</a:t>
            </a:r>
            <a:r>
              <a:rPr lang="en-US" sz="3200" i="1" dirty="0"/>
              <a:t>No group discussion assignment this week</a:t>
            </a:r>
            <a:endParaRPr lang="en-US" sz="3200" dirty="0"/>
          </a:p>
          <a:p>
            <a:pPr marL="457200" lvl="1" indent="0">
              <a:buNone/>
            </a:pPr>
            <a:endParaRPr lang="en-US" sz="2800" dirty="0"/>
          </a:p>
          <a:p>
            <a:endParaRPr lang="en-US" sz="3200" dirty="0"/>
          </a:p>
          <a:p>
            <a:endParaRPr lang="en-US" sz="3200" dirty="0"/>
          </a:p>
          <a:p>
            <a:endParaRPr lang="en-US" dirty="0"/>
          </a:p>
        </p:txBody>
      </p:sp>
    </p:spTree>
    <p:extLst>
      <p:ext uri="{BB962C8B-B14F-4D97-AF65-F5344CB8AC3E}">
        <p14:creationId xmlns:p14="http://schemas.microsoft.com/office/powerpoint/2010/main" val="260833798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BC7C7-0F15-46D2-AA2E-5C6DF84154F4}"/>
              </a:ext>
            </a:extLst>
          </p:cNvPr>
          <p:cNvSpPr>
            <a:spLocks noGrp="1"/>
          </p:cNvSpPr>
          <p:nvPr>
            <p:ph type="title"/>
          </p:nvPr>
        </p:nvSpPr>
        <p:spPr/>
        <p:txBody>
          <a:bodyPr/>
          <a:lstStyle/>
          <a:p>
            <a:r>
              <a:rPr lang="en-US" dirty="0"/>
              <a:t>About </a:t>
            </a:r>
            <a:r>
              <a:rPr lang="en-US"/>
              <a:t>the final…</a:t>
            </a:r>
            <a:endParaRPr lang="en-US" dirty="0"/>
          </a:p>
        </p:txBody>
      </p:sp>
      <p:sp>
        <p:nvSpPr>
          <p:cNvPr id="3" name="Content Placeholder 2">
            <a:extLst>
              <a:ext uri="{FF2B5EF4-FFF2-40B4-BE49-F238E27FC236}">
                <a16:creationId xmlns:a16="http://schemas.microsoft.com/office/drawing/2014/main" id="{05F26EF9-A785-4618-921B-49E466AB9483}"/>
              </a:ext>
            </a:extLst>
          </p:cNvPr>
          <p:cNvSpPr>
            <a:spLocks noGrp="1"/>
          </p:cNvSpPr>
          <p:nvPr>
            <p:ph idx="1"/>
          </p:nvPr>
        </p:nvSpPr>
        <p:spPr/>
        <p:txBody>
          <a:bodyPr/>
          <a:lstStyle/>
          <a:p>
            <a:pPr marL="0" indent="0">
              <a:buNone/>
            </a:pPr>
            <a:r>
              <a:rPr lang="en-US" dirty="0"/>
              <a:t>Final will be on </a:t>
            </a:r>
            <a:r>
              <a:rPr lang="en-US" b="1" dirty="0"/>
              <a:t>Wednesday, 3/18 </a:t>
            </a:r>
            <a:r>
              <a:rPr lang="en-US" dirty="0"/>
              <a:t>online.  You can take it any time during the day (from 12:00am to 11:59pm) in a two-hour window.</a:t>
            </a:r>
          </a:p>
          <a:p>
            <a:pPr marL="0" indent="0">
              <a:buNone/>
            </a:pPr>
            <a:endParaRPr lang="en-US" dirty="0"/>
          </a:p>
          <a:p>
            <a:pPr marL="0" indent="0">
              <a:buNone/>
            </a:pPr>
            <a:r>
              <a:rPr lang="en-US" dirty="0"/>
              <a:t>I’ll set up a Zoom conference and will be available online from 3pm to 5:10pm.</a:t>
            </a:r>
          </a:p>
        </p:txBody>
      </p:sp>
    </p:spTree>
    <p:extLst>
      <p:ext uri="{BB962C8B-B14F-4D97-AF65-F5344CB8AC3E}">
        <p14:creationId xmlns:p14="http://schemas.microsoft.com/office/powerpoint/2010/main" val="114508045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5C527A-F300-494C-A8FE-17C424AD570A}"/>
              </a:ext>
            </a:extLst>
          </p:cNvPr>
          <p:cNvSpPr>
            <a:spLocks noGrp="1"/>
          </p:cNvSpPr>
          <p:nvPr>
            <p:ph type="title"/>
          </p:nvPr>
        </p:nvSpPr>
        <p:spPr/>
        <p:txBody>
          <a:bodyPr/>
          <a:lstStyle/>
          <a:p>
            <a:r>
              <a:rPr lang="en-US" dirty="0"/>
              <a:t>Next Day Rules</a:t>
            </a:r>
          </a:p>
        </p:txBody>
      </p:sp>
      <p:sp>
        <p:nvSpPr>
          <p:cNvPr id="5" name="Content Placeholder 4">
            <a:extLst>
              <a:ext uri="{FF2B5EF4-FFF2-40B4-BE49-F238E27FC236}">
                <a16:creationId xmlns:a16="http://schemas.microsoft.com/office/drawing/2014/main" id="{6B8AC1DB-5102-4639-B169-527BA649032D}"/>
              </a:ext>
            </a:extLst>
          </p:cNvPr>
          <p:cNvSpPr>
            <a:spLocks noGrp="1"/>
          </p:cNvSpPr>
          <p:nvPr>
            <p:ph idx="1"/>
          </p:nvPr>
        </p:nvSpPr>
        <p:spPr>
          <a:xfrm>
            <a:off x="838200" y="1484335"/>
            <a:ext cx="10515600" cy="4351338"/>
          </a:xfrm>
        </p:spPr>
        <p:txBody>
          <a:bodyPr/>
          <a:lstStyle/>
          <a:p>
            <a:r>
              <a:rPr lang="en-US" dirty="0"/>
              <a:t>Input: any valid date between 1/1/1818 and 12/31/2020</a:t>
            </a:r>
          </a:p>
          <a:p>
            <a:r>
              <a:rPr lang="en-US" dirty="0"/>
              <a:t>Output: the next calendar day</a:t>
            </a:r>
          </a:p>
          <a:p>
            <a:r>
              <a:rPr lang="en-US" dirty="0"/>
              <a:t>Special considerations:</a:t>
            </a:r>
          </a:p>
          <a:p>
            <a:pPr lvl="1"/>
            <a:r>
              <a:rPr lang="en-US" dirty="0"/>
              <a:t>Some months have 30 days</a:t>
            </a:r>
          </a:p>
          <a:p>
            <a:pPr lvl="1"/>
            <a:r>
              <a:rPr lang="en-US" dirty="0"/>
              <a:t>Some months have 31 days</a:t>
            </a:r>
          </a:p>
          <a:p>
            <a:pPr lvl="1"/>
            <a:r>
              <a:rPr lang="en-US" dirty="0"/>
              <a:t>February always has at least 28 days</a:t>
            </a:r>
          </a:p>
          <a:p>
            <a:pPr lvl="1"/>
            <a:r>
              <a:rPr lang="en-US" dirty="0"/>
              <a:t>On leap years, February has 29 days</a:t>
            </a:r>
          </a:p>
          <a:p>
            <a:pPr lvl="2"/>
            <a:r>
              <a:rPr lang="en-US" dirty="0"/>
              <a:t>Except for century years, every year evenly divisible by 4 is a leap year.</a:t>
            </a:r>
          </a:p>
          <a:p>
            <a:pPr lvl="2"/>
            <a:r>
              <a:rPr lang="en-US" dirty="0"/>
              <a:t>Every century year evenly divisible by 400 is a leap year.</a:t>
            </a:r>
          </a:p>
        </p:txBody>
      </p:sp>
    </p:spTree>
    <p:extLst>
      <p:ext uri="{BB962C8B-B14F-4D97-AF65-F5344CB8AC3E}">
        <p14:creationId xmlns:p14="http://schemas.microsoft.com/office/powerpoint/2010/main" val="1591135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fade">
                                      <p:cBhvr>
                                        <p:cTn id="10" dur="500"/>
                                        <p:tgtEl>
                                          <p:spTgt spid="5">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fade">
                                      <p:cBhvr>
                                        <p:cTn id="13" dur="500"/>
                                        <p:tgtEl>
                                          <p:spTgt spid="5">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5" end="5"/>
                                            </p:txEl>
                                          </p:spTgt>
                                        </p:tgtEl>
                                        <p:attrNameLst>
                                          <p:attrName>style.visibility</p:attrName>
                                        </p:attrNameLst>
                                      </p:cBhvr>
                                      <p:to>
                                        <p:strVal val="visible"/>
                                      </p:to>
                                    </p:set>
                                    <p:animEffect transition="in" filter="fade">
                                      <p:cBhvr>
                                        <p:cTn id="16" dur="500"/>
                                        <p:tgtEl>
                                          <p:spTgt spid="5">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Effect transition="in" filter="fade">
                                      <p:cBhvr>
                                        <p:cTn id="19" dur="500"/>
                                        <p:tgtEl>
                                          <p:spTgt spid="5">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7" end="7"/>
                                            </p:txEl>
                                          </p:spTgt>
                                        </p:tgtEl>
                                        <p:attrNameLst>
                                          <p:attrName>style.visibility</p:attrName>
                                        </p:attrNameLst>
                                      </p:cBhvr>
                                      <p:to>
                                        <p:strVal val="visible"/>
                                      </p:to>
                                    </p:set>
                                    <p:animEffect transition="in" filter="fade">
                                      <p:cBhvr>
                                        <p:cTn id="22" dur="500"/>
                                        <p:tgtEl>
                                          <p:spTgt spid="5">
                                            <p:txEl>
                                              <p:pRg st="7" end="7"/>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animEffect transition="in" filter="fade">
                                      <p:cBhvr>
                                        <p:cTn id="25"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Straight Connector 58">
            <a:extLst>
              <a:ext uri="{FF2B5EF4-FFF2-40B4-BE49-F238E27FC236}">
                <a16:creationId xmlns:a16="http://schemas.microsoft.com/office/drawing/2014/main" id="{960073D9-1ABD-48D9-8F8C-C2F77C63EA9C}"/>
              </a:ext>
            </a:extLst>
          </p:cNvPr>
          <p:cNvCxnSpPr>
            <a:cxnSpLocks/>
          </p:cNvCxnSpPr>
          <p:nvPr/>
        </p:nvCxnSpPr>
        <p:spPr>
          <a:xfrm flipH="1">
            <a:off x="6294936" y="3055239"/>
            <a:ext cx="376179" cy="654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AF3AB4E-2C18-47DC-8321-F8A9971B6345}"/>
              </a:ext>
            </a:extLst>
          </p:cNvPr>
          <p:cNvCxnSpPr>
            <a:cxnSpLocks/>
          </p:cNvCxnSpPr>
          <p:nvPr/>
        </p:nvCxnSpPr>
        <p:spPr>
          <a:xfrm flipH="1">
            <a:off x="7670665" y="2895972"/>
            <a:ext cx="91916" cy="13903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BCAA537-D599-4E2F-A0F5-FF37CA85BDDB}"/>
              </a:ext>
            </a:extLst>
          </p:cNvPr>
          <p:cNvCxnSpPr>
            <a:cxnSpLocks/>
          </p:cNvCxnSpPr>
          <p:nvPr/>
        </p:nvCxnSpPr>
        <p:spPr>
          <a:xfrm flipH="1">
            <a:off x="8661244" y="2940047"/>
            <a:ext cx="492641" cy="30685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7B17B8-07C8-468A-83E7-05546FA5B73E}"/>
              </a:ext>
            </a:extLst>
          </p:cNvPr>
          <p:cNvCxnSpPr>
            <a:cxnSpLocks/>
          </p:cNvCxnSpPr>
          <p:nvPr/>
        </p:nvCxnSpPr>
        <p:spPr>
          <a:xfrm flipH="1">
            <a:off x="9127578" y="2895972"/>
            <a:ext cx="293874" cy="27271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B2E6169-FB6C-4864-A0AB-ED40B718EC90}"/>
              </a:ext>
            </a:extLst>
          </p:cNvPr>
          <p:cNvCxnSpPr>
            <a:cxnSpLocks/>
          </p:cNvCxnSpPr>
          <p:nvPr/>
        </p:nvCxnSpPr>
        <p:spPr>
          <a:xfrm flipH="1">
            <a:off x="9633317" y="2895972"/>
            <a:ext cx="44085" cy="20844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EA63CE1-0C5A-4766-AE17-610869E0A12D}"/>
              </a:ext>
            </a:extLst>
          </p:cNvPr>
          <p:cNvCxnSpPr>
            <a:cxnSpLocks/>
          </p:cNvCxnSpPr>
          <p:nvPr/>
        </p:nvCxnSpPr>
        <p:spPr>
          <a:xfrm>
            <a:off x="9991985" y="3023800"/>
            <a:ext cx="140407" cy="1272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7A5E39A-C952-4B89-96BB-92576DB7F079}"/>
              </a:ext>
            </a:extLst>
          </p:cNvPr>
          <p:cNvCxnSpPr>
            <a:cxnSpLocks/>
          </p:cNvCxnSpPr>
          <p:nvPr/>
        </p:nvCxnSpPr>
        <p:spPr>
          <a:xfrm>
            <a:off x="10697964" y="2919806"/>
            <a:ext cx="374723" cy="7135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B4D3C2F-ED63-4670-BCC0-BB4D5E4F62F9}"/>
              </a:ext>
            </a:extLst>
          </p:cNvPr>
          <p:cNvCxnSpPr>
            <a:cxnSpLocks/>
          </p:cNvCxnSpPr>
          <p:nvPr/>
        </p:nvCxnSpPr>
        <p:spPr>
          <a:xfrm flipH="1">
            <a:off x="3484618" y="388647"/>
            <a:ext cx="4497280" cy="2940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6107B4F-A16F-4703-9428-CDE4537A6AD4}"/>
              </a:ext>
            </a:extLst>
          </p:cNvPr>
          <p:cNvCxnSpPr>
            <a:cxnSpLocks/>
          </p:cNvCxnSpPr>
          <p:nvPr/>
        </p:nvCxnSpPr>
        <p:spPr>
          <a:xfrm flipH="1">
            <a:off x="7167386" y="541047"/>
            <a:ext cx="966912" cy="24827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6B244D1-155F-4FDF-8CD6-DBD3BA35BB5F}"/>
              </a:ext>
            </a:extLst>
          </p:cNvPr>
          <p:cNvCxnSpPr>
            <a:cxnSpLocks/>
          </p:cNvCxnSpPr>
          <p:nvPr/>
        </p:nvCxnSpPr>
        <p:spPr>
          <a:xfrm>
            <a:off x="9131234" y="583329"/>
            <a:ext cx="1193518" cy="23440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F627F83-2607-43D6-8438-7CDD1565E75F}"/>
              </a:ext>
            </a:extLst>
          </p:cNvPr>
          <p:cNvCxnSpPr>
            <a:cxnSpLocks/>
          </p:cNvCxnSpPr>
          <p:nvPr/>
        </p:nvCxnSpPr>
        <p:spPr>
          <a:xfrm flipH="1">
            <a:off x="1655747" y="3511221"/>
            <a:ext cx="752410" cy="629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C7B8ED9-6B16-45D3-B709-ED9CFD6CA0F3}"/>
              </a:ext>
            </a:extLst>
          </p:cNvPr>
          <p:cNvCxnSpPr>
            <a:cxnSpLocks/>
          </p:cNvCxnSpPr>
          <p:nvPr/>
        </p:nvCxnSpPr>
        <p:spPr>
          <a:xfrm flipH="1">
            <a:off x="2271673" y="3509709"/>
            <a:ext cx="505426" cy="11988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F27562E-9A92-4EBB-8523-D4D498B2E9B5}"/>
              </a:ext>
            </a:extLst>
          </p:cNvPr>
          <p:cNvCxnSpPr>
            <a:cxnSpLocks/>
          </p:cNvCxnSpPr>
          <p:nvPr/>
        </p:nvCxnSpPr>
        <p:spPr>
          <a:xfrm flipH="1">
            <a:off x="2765341" y="3509709"/>
            <a:ext cx="218334" cy="16728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4EA04C8-DC60-4068-AA95-276A32791F22}"/>
              </a:ext>
            </a:extLst>
          </p:cNvPr>
          <p:cNvCxnSpPr>
            <a:cxnSpLocks/>
          </p:cNvCxnSpPr>
          <p:nvPr/>
        </p:nvCxnSpPr>
        <p:spPr>
          <a:xfrm>
            <a:off x="3256501" y="3525240"/>
            <a:ext cx="334652" cy="24605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5C0142B-3741-42AF-A03D-9CD30045280F}"/>
              </a:ext>
            </a:extLst>
          </p:cNvPr>
          <p:cNvCxnSpPr>
            <a:cxnSpLocks/>
          </p:cNvCxnSpPr>
          <p:nvPr/>
        </p:nvCxnSpPr>
        <p:spPr>
          <a:xfrm>
            <a:off x="3285771" y="3481742"/>
            <a:ext cx="794563" cy="1498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1BF71D8-A68A-4CC0-B56A-0BC8A7079119}"/>
              </a:ext>
            </a:extLst>
          </p:cNvPr>
          <p:cNvCxnSpPr>
            <a:cxnSpLocks/>
          </p:cNvCxnSpPr>
          <p:nvPr/>
        </p:nvCxnSpPr>
        <p:spPr>
          <a:xfrm>
            <a:off x="3688489" y="3416024"/>
            <a:ext cx="873752" cy="8702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E3C810-F7AE-4910-9654-0D3341030E67}"/>
              </a:ext>
            </a:extLst>
          </p:cNvPr>
          <p:cNvCxnSpPr/>
          <p:nvPr/>
        </p:nvCxnSpPr>
        <p:spPr>
          <a:xfrm>
            <a:off x="2923825" y="406018"/>
            <a:ext cx="1009662" cy="2208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E81625C-D156-488C-9931-1BA4FE4A4BC8}"/>
              </a:ext>
            </a:extLst>
          </p:cNvPr>
          <p:cNvCxnSpPr>
            <a:cxnSpLocks/>
          </p:cNvCxnSpPr>
          <p:nvPr/>
        </p:nvCxnSpPr>
        <p:spPr>
          <a:xfrm flipH="1">
            <a:off x="3966894" y="728566"/>
            <a:ext cx="51688" cy="453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9186EEE-D1BC-4702-A547-EA7D2A1E7F9A}"/>
              </a:ext>
            </a:extLst>
          </p:cNvPr>
          <p:cNvCxnSpPr>
            <a:cxnSpLocks/>
          </p:cNvCxnSpPr>
          <p:nvPr/>
        </p:nvCxnSpPr>
        <p:spPr>
          <a:xfrm flipH="1">
            <a:off x="3428656" y="728566"/>
            <a:ext cx="234247" cy="8978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D906931-8D15-4B1F-93FD-A84C77D78BBB}"/>
              </a:ext>
            </a:extLst>
          </p:cNvPr>
          <p:cNvCxnSpPr>
            <a:cxnSpLocks/>
          </p:cNvCxnSpPr>
          <p:nvPr/>
        </p:nvCxnSpPr>
        <p:spPr>
          <a:xfrm flipH="1">
            <a:off x="1431267" y="406018"/>
            <a:ext cx="611941" cy="4532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9A6CAD-06C5-4A2F-A5B1-33549CDC6F1C}"/>
              </a:ext>
            </a:extLst>
          </p:cNvPr>
          <p:cNvCxnSpPr>
            <a:cxnSpLocks/>
          </p:cNvCxnSpPr>
          <p:nvPr/>
        </p:nvCxnSpPr>
        <p:spPr>
          <a:xfrm flipH="1">
            <a:off x="1733383" y="501338"/>
            <a:ext cx="368924" cy="9526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5206E18-DFF0-4C84-977D-0587A7453C84}"/>
              </a:ext>
            </a:extLst>
          </p:cNvPr>
          <p:cNvCxnSpPr>
            <a:cxnSpLocks/>
          </p:cNvCxnSpPr>
          <p:nvPr/>
        </p:nvCxnSpPr>
        <p:spPr>
          <a:xfrm flipH="1">
            <a:off x="1980810" y="501338"/>
            <a:ext cx="297978" cy="14289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A903929-E1C5-400D-A1C8-C737BB7A3AC1}"/>
              </a:ext>
            </a:extLst>
          </p:cNvPr>
          <p:cNvCxnSpPr>
            <a:cxnSpLocks/>
            <a:stCxn id="11" idx="2"/>
          </p:cNvCxnSpPr>
          <p:nvPr/>
        </p:nvCxnSpPr>
        <p:spPr>
          <a:xfrm flipH="1">
            <a:off x="2305863" y="583329"/>
            <a:ext cx="148064" cy="20866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4596959-B0C0-49AD-920A-77CC5B76628F}"/>
              </a:ext>
            </a:extLst>
          </p:cNvPr>
          <p:cNvSpPr/>
          <p:nvPr/>
        </p:nvSpPr>
        <p:spPr>
          <a:xfrm>
            <a:off x="384527" y="583329"/>
            <a:ext cx="1289756" cy="51223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Informal</a:t>
            </a:r>
          </a:p>
          <a:p>
            <a:pPr algn="ctr"/>
            <a:r>
              <a:rPr lang="en-US" sz="1600" dirty="0">
                <a:latin typeface="Arial" panose="020B0604020202020204" pitchFamily="34" charset="0"/>
                <a:ea typeface="Tahoma" panose="020B0604030504040204" pitchFamily="34" charset="0"/>
                <a:cs typeface="Arial" panose="020B0604020202020204" pitchFamily="34" charset="0"/>
              </a:rPr>
              <a:t>Reviews</a:t>
            </a:r>
          </a:p>
        </p:txBody>
      </p:sp>
      <p:sp>
        <p:nvSpPr>
          <p:cNvPr id="4" name="Rectangle 3">
            <a:extLst>
              <a:ext uri="{FF2B5EF4-FFF2-40B4-BE49-F238E27FC236}">
                <a16:creationId xmlns:a16="http://schemas.microsoft.com/office/drawing/2014/main" id="{81815C05-28C3-4D83-AC15-AB895C489981}"/>
              </a:ext>
            </a:extLst>
          </p:cNvPr>
          <p:cNvSpPr/>
          <p:nvPr/>
        </p:nvSpPr>
        <p:spPr>
          <a:xfrm>
            <a:off x="416809" y="1276671"/>
            <a:ext cx="1514482" cy="35462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Walkthroughs</a:t>
            </a:r>
            <a:endParaRPr lang="en-US" dirty="0">
              <a:latin typeface="Arial" panose="020B0604020202020204" pitchFamily="34" charset="0"/>
              <a:ea typeface="Tahoma" panose="020B060403050404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743E5AF-354B-4DA2-9AF3-4C8369C1228D}"/>
              </a:ext>
            </a:extLst>
          </p:cNvPr>
          <p:cNvSpPr/>
          <p:nvPr/>
        </p:nvSpPr>
        <p:spPr>
          <a:xfrm>
            <a:off x="706265" y="1841742"/>
            <a:ext cx="1369483" cy="51223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Technical</a:t>
            </a:r>
            <a:r>
              <a:rPr lang="en-US" dirty="0">
                <a:latin typeface="Arial" panose="020B0604020202020204" pitchFamily="34" charset="0"/>
                <a:ea typeface="Tahoma" panose="020B0604030504040204" pitchFamily="34" charset="0"/>
                <a:cs typeface="Arial" panose="020B0604020202020204" pitchFamily="34" charset="0"/>
              </a:rPr>
              <a:t> </a:t>
            </a:r>
            <a:r>
              <a:rPr lang="en-US" sz="1600" dirty="0">
                <a:latin typeface="Arial" panose="020B0604020202020204" pitchFamily="34" charset="0"/>
                <a:ea typeface="Tahoma" panose="020B0604030504040204" pitchFamily="34" charset="0"/>
                <a:cs typeface="Arial" panose="020B0604020202020204" pitchFamily="34" charset="0"/>
              </a:rPr>
              <a:t>Reviews</a:t>
            </a:r>
            <a:endParaRPr lang="en-US" dirty="0">
              <a:latin typeface="Arial" panose="020B0604020202020204" pitchFamily="34" charset="0"/>
              <a:ea typeface="Tahoma" panose="020B060403050404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0F4AE54B-1A89-4D24-9CF2-8920CD69D919}"/>
              </a:ext>
            </a:extLst>
          </p:cNvPr>
          <p:cNvSpPr/>
          <p:nvPr/>
        </p:nvSpPr>
        <p:spPr>
          <a:xfrm>
            <a:off x="1084442" y="2585425"/>
            <a:ext cx="1369484" cy="35462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Inspections</a:t>
            </a:r>
            <a:endParaRPr lang="en-US" dirty="0">
              <a:latin typeface="Arial" panose="020B0604020202020204" pitchFamily="34" charset="0"/>
              <a:ea typeface="Tahoma" panose="020B060403050404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16C982AE-93DF-474A-B0BB-27EC7263EBC5}"/>
              </a:ext>
            </a:extLst>
          </p:cNvPr>
          <p:cNvSpPr/>
          <p:nvPr/>
        </p:nvSpPr>
        <p:spPr>
          <a:xfrm>
            <a:off x="3373619" y="475180"/>
            <a:ext cx="1557867" cy="35462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Static Analysis</a:t>
            </a:r>
          </a:p>
        </p:txBody>
      </p:sp>
      <p:sp>
        <p:nvSpPr>
          <p:cNvPr id="8" name="Rectangle 7">
            <a:extLst>
              <a:ext uri="{FF2B5EF4-FFF2-40B4-BE49-F238E27FC236}">
                <a16:creationId xmlns:a16="http://schemas.microsoft.com/office/drawing/2014/main" id="{A660EC49-6B59-4FF1-9CCF-4E582DBF69F7}"/>
              </a:ext>
            </a:extLst>
          </p:cNvPr>
          <p:cNvSpPr/>
          <p:nvPr/>
        </p:nvSpPr>
        <p:spPr>
          <a:xfrm>
            <a:off x="3747917" y="1012646"/>
            <a:ext cx="1557866" cy="339653"/>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Data Flow</a:t>
            </a:r>
          </a:p>
        </p:txBody>
      </p:sp>
      <p:sp>
        <p:nvSpPr>
          <p:cNvPr id="9" name="Rectangle 8">
            <a:extLst>
              <a:ext uri="{FF2B5EF4-FFF2-40B4-BE49-F238E27FC236}">
                <a16:creationId xmlns:a16="http://schemas.microsoft.com/office/drawing/2014/main" id="{4F0C7478-A75E-427D-95FB-CA9271907803}"/>
              </a:ext>
            </a:extLst>
          </p:cNvPr>
          <p:cNvSpPr/>
          <p:nvPr/>
        </p:nvSpPr>
        <p:spPr>
          <a:xfrm>
            <a:off x="2923825" y="1510615"/>
            <a:ext cx="1360311" cy="35462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Control Flow</a:t>
            </a:r>
          </a:p>
        </p:txBody>
      </p:sp>
      <p:sp>
        <p:nvSpPr>
          <p:cNvPr id="11" name="Rectangle 10">
            <a:extLst>
              <a:ext uri="{FF2B5EF4-FFF2-40B4-BE49-F238E27FC236}">
                <a16:creationId xmlns:a16="http://schemas.microsoft.com/office/drawing/2014/main" id="{3EC28F0A-F6A8-4C40-BE3E-A5C71837361C}"/>
              </a:ext>
            </a:extLst>
          </p:cNvPr>
          <p:cNvSpPr/>
          <p:nvPr/>
        </p:nvSpPr>
        <p:spPr>
          <a:xfrm>
            <a:off x="1809049" y="228707"/>
            <a:ext cx="1289755" cy="354622"/>
          </a:xfrm>
          <a:prstGeom prst="rect">
            <a:avLst/>
          </a:prstGeom>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rial" panose="020B0604020202020204" pitchFamily="34" charset="0"/>
                <a:ea typeface="Tahoma" panose="020B0604030504040204" pitchFamily="34" charset="0"/>
                <a:cs typeface="Arial" panose="020B0604020202020204" pitchFamily="34" charset="0"/>
              </a:rPr>
              <a:t>Static</a:t>
            </a:r>
          </a:p>
        </p:txBody>
      </p:sp>
      <p:sp>
        <p:nvSpPr>
          <p:cNvPr id="14" name="Rectangle 13">
            <a:extLst>
              <a:ext uri="{FF2B5EF4-FFF2-40B4-BE49-F238E27FC236}">
                <a16:creationId xmlns:a16="http://schemas.microsoft.com/office/drawing/2014/main" id="{C3E60318-9B0B-4067-944C-67B36F309A30}"/>
              </a:ext>
            </a:extLst>
          </p:cNvPr>
          <p:cNvSpPr/>
          <p:nvPr/>
        </p:nvSpPr>
        <p:spPr>
          <a:xfrm>
            <a:off x="5536879" y="3404790"/>
            <a:ext cx="1716608" cy="354623"/>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Error Guessing</a:t>
            </a:r>
          </a:p>
        </p:txBody>
      </p:sp>
      <p:sp>
        <p:nvSpPr>
          <p:cNvPr id="15" name="Rectangle 14">
            <a:extLst>
              <a:ext uri="{FF2B5EF4-FFF2-40B4-BE49-F238E27FC236}">
                <a16:creationId xmlns:a16="http://schemas.microsoft.com/office/drawing/2014/main" id="{AA205504-66DF-425A-8C4B-7BEEE46BB6D9}"/>
              </a:ext>
            </a:extLst>
          </p:cNvPr>
          <p:cNvSpPr/>
          <p:nvPr/>
        </p:nvSpPr>
        <p:spPr>
          <a:xfrm>
            <a:off x="6170450" y="2762735"/>
            <a:ext cx="2125130" cy="35462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Experience-based</a:t>
            </a:r>
          </a:p>
        </p:txBody>
      </p:sp>
      <p:sp>
        <p:nvSpPr>
          <p:cNvPr id="16" name="Rectangle 15">
            <a:extLst>
              <a:ext uri="{FF2B5EF4-FFF2-40B4-BE49-F238E27FC236}">
                <a16:creationId xmlns:a16="http://schemas.microsoft.com/office/drawing/2014/main" id="{EA3D43EE-A524-494A-B209-5E9F717C779C}"/>
              </a:ext>
            </a:extLst>
          </p:cNvPr>
          <p:cNvSpPr/>
          <p:nvPr/>
        </p:nvSpPr>
        <p:spPr>
          <a:xfrm>
            <a:off x="8880562" y="2762735"/>
            <a:ext cx="2888108" cy="33965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Specification-based</a:t>
            </a:r>
          </a:p>
        </p:txBody>
      </p:sp>
      <p:sp>
        <p:nvSpPr>
          <p:cNvPr id="17" name="Rectangle 16">
            <a:extLst>
              <a:ext uri="{FF2B5EF4-FFF2-40B4-BE49-F238E27FC236}">
                <a16:creationId xmlns:a16="http://schemas.microsoft.com/office/drawing/2014/main" id="{F127112D-9148-4E99-AC14-7FE02A4D4D2D}"/>
              </a:ext>
            </a:extLst>
          </p:cNvPr>
          <p:cNvSpPr/>
          <p:nvPr/>
        </p:nvSpPr>
        <p:spPr>
          <a:xfrm>
            <a:off x="10218562" y="3329284"/>
            <a:ext cx="1862665" cy="50563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Equivalence Class Partitioning</a:t>
            </a:r>
          </a:p>
        </p:txBody>
      </p:sp>
      <p:sp>
        <p:nvSpPr>
          <p:cNvPr id="18" name="Rectangle 17">
            <a:extLst>
              <a:ext uri="{FF2B5EF4-FFF2-40B4-BE49-F238E27FC236}">
                <a16:creationId xmlns:a16="http://schemas.microsoft.com/office/drawing/2014/main" id="{C1162083-A7FD-4BD9-8D13-A3546C707701}"/>
              </a:ext>
            </a:extLst>
          </p:cNvPr>
          <p:cNvSpPr/>
          <p:nvPr/>
        </p:nvSpPr>
        <p:spPr>
          <a:xfrm>
            <a:off x="9808960" y="4108964"/>
            <a:ext cx="1557866" cy="50563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Boundary Value Analysis</a:t>
            </a:r>
          </a:p>
        </p:txBody>
      </p:sp>
      <p:sp>
        <p:nvSpPr>
          <p:cNvPr id="19" name="Rectangle 18">
            <a:extLst>
              <a:ext uri="{FF2B5EF4-FFF2-40B4-BE49-F238E27FC236}">
                <a16:creationId xmlns:a16="http://schemas.microsoft.com/office/drawing/2014/main" id="{3331794A-7378-4295-A459-D42927EA6CB5}"/>
              </a:ext>
            </a:extLst>
          </p:cNvPr>
          <p:cNvSpPr/>
          <p:nvPr/>
        </p:nvSpPr>
        <p:spPr>
          <a:xfrm>
            <a:off x="9386001" y="4810632"/>
            <a:ext cx="1557866" cy="33965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Decision tables</a:t>
            </a:r>
          </a:p>
        </p:txBody>
      </p:sp>
      <p:sp>
        <p:nvSpPr>
          <p:cNvPr id="20" name="Rectangle 19">
            <a:extLst>
              <a:ext uri="{FF2B5EF4-FFF2-40B4-BE49-F238E27FC236}">
                <a16:creationId xmlns:a16="http://schemas.microsoft.com/office/drawing/2014/main" id="{0C8094EB-0101-4221-BD31-5D17D9C98C87}"/>
              </a:ext>
            </a:extLst>
          </p:cNvPr>
          <p:cNvSpPr/>
          <p:nvPr/>
        </p:nvSpPr>
        <p:spPr>
          <a:xfrm>
            <a:off x="8943619" y="5402962"/>
            <a:ext cx="1862665" cy="33016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State Transition</a:t>
            </a:r>
          </a:p>
        </p:txBody>
      </p:sp>
      <p:sp>
        <p:nvSpPr>
          <p:cNvPr id="21" name="Rectangle 20">
            <a:extLst>
              <a:ext uri="{FF2B5EF4-FFF2-40B4-BE49-F238E27FC236}">
                <a16:creationId xmlns:a16="http://schemas.microsoft.com/office/drawing/2014/main" id="{A67385C1-90AD-4193-9659-55F8AE35F652}"/>
              </a:ext>
            </a:extLst>
          </p:cNvPr>
          <p:cNvSpPr/>
          <p:nvPr/>
        </p:nvSpPr>
        <p:spPr>
          <a:xfrm>
            <a:off x="8454668" y="5985801"/>
            <a:ext cx="1862666" cy="35462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Use case testing</a:t>
            </a:r>
          </a:p>
        </p:txBody>
      </p:sp>
      <p:sp>
        <p:nvSpPr>
          <p:cNvPr id="22" name="Rectangle 21">
            <a:extLst>
              <a:ext uri="{FF2B5EF4-FFF2-40B4-BE49-F238E27FC236}">
                <a16:creationId xmlns:a16="http://schemas.microsoft.com/office/drawing/2014/main" id="{D60F9860-00D3-4996-A641-55C63542B3DA}"/>
              </a:ext>
            </a:extLst>
          </p:cNvPr>
          <p:cNvSpPr/>
          <p:nvPr/>
        </p:nvSpPr>
        <p:spPr>
          <a:xfrm>
            <a:off x="6278060" y="4140403"/>
            <a:ext cx="1950854" cy="35462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Exploratory testing</a:t>
            </a:r>
          </a:p>
        </p:txBody>
      </p:sp>
      <p:sp>
        <p:nvSpPr>
          <p:cNvPr id="23" name="Rectangle 22">
            <a:extLst>
              <a:ext uri="{FF2B5EF4-FFF2-40B4-BE49-F238E27FC236}">
                <a16:creationId xmlns:a16="http://schemas.microsoft.com/office/drawing/2014/main" id="{E86205F3-8B0A-42AB-8118-CEFBF03E3ABB}"/>
              </a:ext>
            </a:extLst>
          </p:cNvPr>
          <p:cNvSpPr/>
          <p:nvPr/>
        </p:nvSpPr>
        <p:spPr>
          <a:xfrm>
            <a:off x="2222865" y="3278767"/>
            <a:ext cx="1862666" cy="35462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Structure-based</a:t>
            </a:r>
          </a:p>
        </p:txBody>
      </p:sp>
      <p:sp>
        <p:nvSpPr>
          <p:cNvPr id="24" name="Rectangle 23">
            <a:extLst>
              <a:ext uri="{FF2B5EF4-FFF2-40B4-BE49-F238E27FC236}">
                <a16:creationId xmlns:a16="http://schemas.microsoft.com/office/drawing/2014/main" id="{DBB51451-3C47-4384-8A18-5CAF66284AD9}"/>
              </a:ext>
            </a:extLst>
          </p:cNvPr>
          <p:cNvSpPr/>
          <p:nvPr/>
        </p:nvSpPr>
        <p:spPr>
          <a:xfrm>
            <a:off x="769430" y="4015211"/>
            <a:ext cx="1525762" cy="35462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Statement</a:t>
            </a:r>
          </a:p>
        </p:txBody>
      </p:sp>
      <p:sp>
        <p:nvSpPr>
          <p:cNvPr id="25" name="Rectangle 24">
            <a:extLst>
              <a:ext uri="{FF2B5EF4-FFF2-40B4-BE49-F238E27FC236}">
                <a16:creationId xmlns:a16="http://schemas.microsoft.com/office/drawing/2014/main" id="{C95E41C2-1966-4AAA-9E55-BB0D9A102242}"/>
              </a:ext>
            </a:extLst>
          </p:cNvPr>
          <p:cNvSpPr/>
          <p:nvPr/>
        </p:nvSpPr>
        <p:spPr>
          <a:xfrm>
            <a:off x="1248133" y="4592642"/>
            <a:ext cx="1412872" cy="35462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Decision</a:t>
            </a:r>
          </a:p>
        </p:txBody>
      </p:sp>
      <p:sp>
        <p:nvSpPr>
          <p:cNvPr id="26" name="Rectangle 25">
            <a:extLst>
              <a:ext uri="{FF2B5EF4-FFF2-40B4-BE49-F238E27FC236}">
                <a16:creationId xmlns:a16="http://schemas.microsoft.com/office/drawing/2014/main" id="{3CE425F2-2135-4574-AD2C-BC370EB19248}"/>
              </a:ext>
            </a:extLst>
          </p:cNvPr>
          <p:cNvSpPr/>
          <p:nvPr/>
        </p:nvSpPr>
        <p:spPr>
          <a:xfrm>
            <a:off x="1674283" y="5170074"/>
            <a:ext cx="1611488" cy="35462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Condition</a:t>
            </a:r>
          </a:p>
        </p:txBody>
      </p:sp>
      <p:sp>
        <p:nvSpPr>
          <p:cNvPr id="27" name="Rectangle 26">
            <a:extLst>
              <a:ext uri="{FF2B5EF4-FFF2-40B4-BE49-F238E27FC236}">
                <a16:creationId xmlns:a16="http://schemas.microsoft.com/office/drawing/2014/main" id="{1A989D51-23E4-4E0B-BDB9-42DD9C952583}"/>
              </a:ext>
            </a:extLst>
          </p:cNvPr>
          <p:cNvSpPr/>
          <p:nvPr/>
        </p:nvSpPr>
        <p:spPr>
          <a:xfrm>
            <a:off x="2731570" y="5831316"/>
            <a:ext cx="1862666" cy="35462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Multiple Condition</a:t>
            </a:r>
          </a:p>
        </p:txBody>
      </p:sp>
      <p:sp>
        <p:nvSpPr>
          <p:cNvPr id="28" name="Rectangle 27">
            <a:extLst>
              <a:ext uri="{FF2B5EF4-FFF2-40B4-BE49-F238E27FC236}">
                <a16:creationId xmlns:a16="http://schemas.microsoft.com/office/drawing/2014/main" id="{B405FD6D-A2D4-4C7C-A38F-D95BF9AC942E}"/>
              </a:ext>
            </a:extLst>
          </p:cNvPr>
          <p:cNvSpPr/>
          <p:nvPr/>
        </p:nvSpPr>
        <p:spPr>
          <a:xfrm>
            <a:off x="3933487" y="4108964"/>
            <a:ext cx="1862666" cy="35462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Path</a:t>
            </a:r>
          </a:p>
        </p:txBody>
      </p:sp>
      <p:sp>
        <p:nvSpPr>
          <p:cNvPr id="29" name="Rectangle 28">
            <a:extLst>
              <a:ext uri="{FF2B5EF4-FFF2-40B4-BE49-F238E27FC236}">
                <a16:creationId xmlns:a16="http://schemas.microsoft.com/office/drawing/2014/main" id="{6D1551F6-9DEA-4345-AD66-C71491A82055}"/>
              </a:ext>
            </a:extLst>
          </p:cNvPr>
          <p:cNvSpPr/>
          <p:nvPr/>
        </p:nvSpPr>
        <p:spPr>
          <a:xfrm>
            <a:off x="3735678" y="4897955"/>
            <a:ext cx="1862666" cy="35462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LCSAJ</a:t>
            </a:r>
          </a:p>
        </p:txBody>
      </p:sp>
      <p:sp>
        <p:nvSpPr>
          <p:cNvPr id="30" name="Rectangle 29">
            <a:extLst>
              <a:ext uri="{FF2B5EF4-FFF2-40B4-BE49-F238E27FC236}">
                <a16:creationId xmlns:a16="http://schemas.microsoft.com/office/drawing/2014/main" id="{D7520E62-8360-4BC2-ADD1-6604DAE4B6CC}"/>
              </a:ext>
            </a:extLst>
          </p:cNvPr>
          <p:cNvSpPr/>
          <p:nvPr/>
        </p:nvSpPr>
        <p:spPr>
          <a:xfrm>
            <a:off x="7814736" y="272205"/>
            <a:ext cx="1862666" cy="354622"/>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Dynamic</a:t>
            </a:r>
          </a:p>
        </p:txBody>
      </p:sp>
      <p:sp>
        <p:nvSpPr>
          <p:cNvPr id="50" name="Oval 49">
            <a:extLst>
              <a:ext uri="{FF2B5EF4-FFF2-40B4-BE49-F238E27FC236}">
                <a16:creationId xmlns:a16="http://schemas.microsoft.com/office/drawing/2014/main" id="{D54DF03B-5585-4382-A864-FD2D4F63365A}"/>
              </a:ext>
            </a:extLst>
          </p:cNvPr>
          <p:cNvSpPr/>
          <p:nvPr/>
        </p:nvSpPr>
        <p:spPr>
          <a:xfrm>
            <a:off x="9262796" y="3887213"/>
            <a:ext cx="2657824" cy="90412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9666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7CF85-1B7B-477E-A00D-241EB0CBB733}"/>
              </a:ext>
            </a:extLst>
          </p:cNvPr>
          <p:cNvSpPr>
            <a:spLocks noGrp="1"/>
          </p:cNvSpPr>
          <p:nvPr>
            <p:ph type="title"/>
          </p:nvPr>
        </p:nvSpPr>
        <p:spPr/>
        <p:txBody>
          <a:bodyPr/>
          <a:lstStyle/>
          <a:p>
            <a:r>
              <a:rPr lang="en-US" dirty="0"/>
              <a:t>Boundary Value Analysis (in our last episode)</a:t>
            </a:r>
          </a:p>
        </p:txBody>
      </p:sp>
      <p:sp>
        <p:nvSpPr>
          <p:cNvPr id="3" name="Content Placeholder 2">
            <a:extLst>
              <a:ext uri="{FF2B5EF4-FFF2-40B4-BE49-F238E27FC236}">
                <a16:creationId xmlns:a16="http://schemas.microsoft.com/office/drawing/2014/main" id="{79FB7B7B-CC6F-4FBD-A330-1F1A2A9B0FF5}"/>
              </a:ext>
            </a:extLst>
          </p:cNvPr>
          <p:cNvSpPr>
            <a:spLocks noGrp="1"/>
          </p:cNvSpPr>
          <p:nvPr>
            <p:ph idx="1"/>
          </p:nvPr>
        </p:nvSpPr>
        <p:spPr>
          <a:xfrm>
            <a:off x="838200" y="1516531"/>
            <a:ext cx="9372600" cy="5032375"/>
          </a:xfrm>
        </p:spPr>
        <p:txBody>
          <a:bodyPr>
            <a:normAutofit/>
          </a:bodyPr>
          <a:lstStyle/>
          <a:p>
            <a:r>
              <a:rPr lang="en-US" dirty="0"/>
              <a:t>Test at…well, the boundaries</a:t>
            </a:r>
          </a:p>
          <a:p>
            <a:r>
              <a:rPr lang="en-US" dirty="0"/>
              <a:t>Informal: For each range test </a:t>
            </a:r>
            <a:r>
              <a:rPr lang="en-US" i="1" dirty="0"/>
              <a:t>min, max </a:t>
            </a:r>
          </a:p>
          <a:p>
            <a:r>
              <a:rPr lang="en-US" dirty="0"/>
              <a:t>Boundary value analysis is nearly always based on a </a:t>
            </a:r>
            <a:r>
              <a:rPr lang="en-US" b="1" dirty="0"/>
              <a:t>single variable </a:t>
            </a:r>
            <a:r>
              <a:rPr lang="en-US" dirty="0"/>
              <a:t>(single-fault assumption)</a:t>
            </a:r>
            <a:endParaRPr lang="en-US" b="1"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196722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A3A70-AFE0-432A-AD67-DE79590DC11B}"/>
              </a:ext>
            </a:extLst>
          </p:cNvPr>
          <p:cNvSpPr>
            <a:spLocks noGrp="1"/>
          </p:cNvSpPr>
          <p:nvPr>
            <p:ph type="title"/>
          </p:nvPr>
        </p:nvSpPr>
        <p:spPr/>
        <p:txBody>
          <a:bodyPr/>
          <a:lstStyle/>
          <a:p>
            <a:r>
              <a:rPr lang="en-US" dirty="0"/>
              <a:t>Some definitions</a:t>
            </a:r>
          </a:p>
        </p:txBody>
      </p:sp>
      <p:sp>
        <p:nvSpPr>
          <p:cNvPr id="3" name="Content Placeholder 2">
            <a:extLst>
              <a:ext uri="{FF2B5EF4-FFF2-40B4-BE49-F238E27FC236}">
                <a16:creationId xmlns:a16="http://schemas.microsoft.com/office/drawing/2014/main" id="{D8CD4B46-7B7D-4C8C-91A2-63082C6CF36D}"/>
              </a:ext>
            </a:extLst>
          </p:cNvPr>
          <p:cNvSpPr>
            <a:spLocks noGrp="1"/>
          </p:cNvSpPr>
          <p:nvPr>
            <p:ph idx="1"/>
          </p:nvPr>
        </p:nvSpPr>
        <p:spPr/>
        <p:txBody>
          <a:bodyPr/>
          <a:lstStyle/>
          <a:p>
            <a:r>
              <a:rPr lang="en-US" dirty="0"/>
              <a:t>BVA ala ISTQB: </a:t>
            </a:r>
            <a:r>
              <a:rPr lang="en-US" i="1" dirty="0"/>
              <a:t>min, max</a:t>
            </a:r>
            <a:endParaRPr lang="en-US" dirty="0"/>
          </a:p>
          <a:p>
            <a:r>
              <a:rPr lang="en-US" dirty="0"/>
              <a:t>Normal BVA: </a:t>
            </a:r>
            <a:r>
              <a:rPr lang="en-US" i="1" dirty="0"/>
              <a:t>min, min+1, nominal, max, max-1</a:t>
            </a:r>
          </a:p>
          <a:p>
            <a:r>
              <a:rPr lang="en-US" dirty="0"/>
              <a:t>Robust BVA: </a:t>
            </a:r>
            <a:r>
              <a:rPr lang="en-US" i="1" dirty="0"/>
              <a:t>min-1, min, min+1, nominal, max-1, max, max+1</a:t>
            </a:r>
          </a:p>
          <a:p>
            <a:r>
              <a:rPr lang="en-US" dirty="0"/>
              <a:t>Worst-case: </a:t>
            </a:r>
            <a:r>
              <a:rPr lang="en-US" i="1" dirty="0"/>
              <a:t>multiple-</a:t>
            </a:r>
            <a:r>
              <a:rPr lang="en-US" dirty="0"/>
              <a:t>variable faults.  Test extreme values for each combination of variables.  Requires the Cartesian product of all test values for each variable.</a:t>
            </a:r>
          </a:p>
          <a:p>
            <a:r>
              <a:rPr lang="en-US" dirty="0"/>
              <a:t>Robust worst-case: worst-case with errors.  Yikes.</a:t>
            </a:r>
          </a:p>
          <a:p>
            <a:r>
              <a:rPr lang="en-US" b="1" i="1" dirty="0"/>
              <a:t>nominal</a:t>
            </a:r>
            <a:r>
              <a:rPr lang="en-US" b="1" dirty="0"/>
              <a:t> </a:t>
            </a:r>
            <a:r>
              <a:rPr lang="en-US" dirty="0"/>
              <a:t>value is in the approximate middle of the range*</a:t>
            </a:r>
          </a:p>
          <a:p>
            <a:endParaRPr lang="en-US" dirty="0"/>
          </a:p>
        </p:txBody>
      </p:sp>
      <p:sp>
        <p:nvSpPr>
          <p:cNvPr id="4" name="Rectangle 3">
            <a:extLst>
              <a:ext uri="{FF2B5EF4-FFF2-40B4-BE49-F238E27FC236}">
                <a16:creationId xmlns:a16="http://schemas.microsoft.com/office/drawing/2014/main" id="{BC95258B-5DA0-4D66-B008-FA727809DE1D}"/>
              </a:ext>
            </a:extLst>
          </p:cNvPr>
          <p:cNvSpPr/>
          <p:nvPr/>
        </p:nvSpPr>
        <p:spPr>
          <a:xfrm>
            <a:off x="465410" y="5807631"/>
            <a:ext cx="5053563" cy="369332"/>
          </a:xfrm>
          <a:prstGeom prst="rect">
            <a:avLst/>
          </a:prstGeom>
        </p:spPr>
        <p:txBody>
          <a:bodyPr wrap="none">
            <a:spAutoFit/>
          </a:bodyPr>
          <a:lstStyle/>
          <a:p>
            <a:pPr lvl="1"/>
            <a:r>
              <a:rPr lang="en-US" i="1" dirty="0"/>
              <a:t>* ISTQB does not require nominal values in BVA</a:t>
            </a:r>
          </a:p>
        </p:txBody>
      </p:sp>
    </p:spTree>
    <p:extLst>
      <p:ext uri="{BB962C8B-B14F-4D97-AF65-F5344CB8AC3E}">
        <p14:creationId xmlns:p14="http://schemas.microsoft.com/office/powerpoint/2010/main" val="266153765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6F187-8865-4389-A548-2DAF70A05AB2}"/>
              </a:ext>
            </a:extLst>
          </p:cNvPr>
          <p:cNvSpPr>
            <a:spLocks noGrp="1"/>
          </p:cNvSpPr>
          <p:nvPr>
            <p:ph type="title"/>
          </p:nvPr>
        </p:nvSpPr>
        <p:spPr/>
        <p:txBody>
          <a:bodyPr/>
          <a:lstStyle/>
          <a:p>
            <a:r>
              <a:rPr lang="en-US" dirty="0"/>
              <a:t>Boundary Value Analysis Example</a:t>
            </a:r>
          </a:p>
        </p:txBody>
      </p:sp>
      <p:sp>
        <p:nvSpPr>
          <p:cNvPr id="3" name="Content Placeholder 2">
            <a:extLst>
              <a:ext uri="{FF2B5EF4-FFF2-40B4-BE49-F238E27FC236}">
                <a16:creationId xmlns:a16="http://schemas.microsoft.com/office/drawing/2014/main" id="{092F124D-E3DF-4A3C-A79E-3029200E596E}"/>
              </a:ext>
            </a:extLst>
          </p:cNvPr>
          <p:cNvSpPr>
            <a:spLocks noGrp="1"/>
          </p:cNvSpPr>
          <p:nvPr>
            <p:ph idx="1"/>
          </p:nvPr>
        </p:nvSpPr>
        <p:spPr/>
        <p:txBody>
          <a:bodyPr/>
          <a:lstStyle/>
          <a:p>
            <a:r>
              <a:rPr lang="en-US" dirty="0"/>
              <a:t>Partition a set of test conditions into groups or sets that are treated equivalently</a:t>
            </a:r>
          </a:p>
          <a:p>
            <a:r>
              <a:rPr lang="en-US" b="1" dirty="0" err="1"/>
              <a:t>PriceCalc</a:t>
            </a:r>
            <a:r>
              <a:rPr lang="en-US" b="1" dirty="0"/>
              <a:t> (HW 3)</a:t>
            </a:r>
            <a:r>
              <a:rPr lang="en-US" dirty="0"/>
              <a:t>: five partitions </a:t>
            </a:r>
          </a:p>
          <a:p>
            <a:r>
              <a:rPr lang="en-US" dirty="0"/>
              <a:t>An example of one partition using robust BVA:	</a:t>
            </a:r>
            <a:endParaRPr lang="en-US" b="1" dirty="0"/>
          </a:p>
          <a:p>
            <a:pPr marL="457200" lvl="1" indent="0">
              <a:buNone/>
            </a:pPr>
            <a:endParaRPr lang="en-US" i="1" dirty="0"/>
          </a:p>
          <a:p>
            <a:pPr lvl="1"/>
            <a:endParaRPr lang="en-US" dirty="0"/>
          </a:p>
        </p:txBody>
      </p:sp>
      <p:graphicFrame>
        <p:nvGraphicFramePr>
          <p:cNvPr id="4" name="Table 3">
            <a:extLst>
              <a:ext uri="{FF2B5EF4-FFF2-40B4-BE49-F238E27FC236}">
                <a16:creationId xmlns:a16="http://schemas.microsoft.com/office/drawing/2014/main" id="{0F1752DA-8CCD-4F33-B13B-512FFA55D16E}"/>
              </a:ext>
            </a:extLst>
          </p:cNvPr>
          <p:cNvGraphicFramePr>
            <a:graphicFrameLocks noGrp="1"/>
          </p:cNvGraphicFramePr>
          <p:nvPr/>
        </p:nvGraphicFramePr>
        <p:xfrm>
          <a:off x="1528564" y="3964153"/>
          <a:ext cx="8852768" cy="1056029"/>
        </p:xfrm>
        <a:graphic>
          <a:graphicData uri="http://schemas.openxmlformats.org/drawingml/2006/table">
            <a:tbl>
              <a:tblPr firstRow="1" bandRow="1">
                <a:tableStyleId>{5C22544A-7EE6-4342-B048-85BDC9FD1C3A}</a:tableStyleId>
              </a:tblPr>
              <a:tblGrid>
                <a:gridCol w="1125727">
                  <a:extLst>
                    <a:ext uri="{9D8B030D-6E8A-4147-A177-3AD203B41FA5}">
                      <a16:colId xmlns:a16="http://schemas.microsoft.com/office/drawing/2014/main" val="870505788"/>
                    </a:ext>
                  </a:extLst>
                </a:gridCol>
                <a:gridCol w="1125727">
                  <a:extLst>
                    <a:ext uri="{9D8B030D-6E8A-4147-A177-3AD203B41FA5}">
                      <a16:colId xmlns:a16="http://schemas.microsoft.com/office/drawing/2014/main" val="1312990047"/>
                    </a:ext>
                  </a:extLst>
                </a:gridCol>
                <a:gridCol w="1125727">
                  <a:extLst>
                    <a:ext uri="{9D8B030D-6E8A-4147-A177-3AD203B41FA5}">
                      <a16:colId xmlns:a16="http://schemas.microsoft.com/office/drawing/2014/main" val="1790541278"/>
                    </a:ext>
                  </a:extLst>
                </a:gridCol>
                <a:gridCol w="1278775">
                  <a:extLst>
                    <a:ext uri="{9D8B030D-6E8A-4147-A177-3AD203B41FA5}">
                      <a16:colId xmlns:a16="http://schemas.microsoft.com/office/drawing/2014/main" val="675689771"/>
                    </a:ext>
                  </a:extLst>
                </a:gridCol>
                <a:gridCol w="1278775">
                  <a:extLst>
                    <a:ext uri="{9D8B030D-6E8A-4147-A177-3AD203B41FA5}">
                      <a16:colId xmlns:a16="http://schemas.microsoft.com/office/drawing/2014/main" val="2923868406"/>
                    </a:ext>
                  </a:extLst>
                </a:gridCol>
                <a:gridCol w="972679">
                  <a:extLst>
                    <a:ext uri="{9D8B030D-6E8A-4147-A177-3AD203B41FA5}">
                      <a16:colId xmlns:a16="http://schemas.microsoft.com/office/drawing/2014/main" val="2689107434"/>
                    </a:ext>
                  </a:extLst>
                </a:gridCol>
                <a:gridCol w="972679">
                  <a:extLst>
                    <a:ext uri="{9D8B030D-6E8A-4147-A177-3AD203B41FA5}">
                      <a16:colId xmlns:a16="http://schemas.microsoft.com/office/drawing/2014/main" val="1790338900"/>
                    </a:ext>
                  </a:extLst>
                </a:gridCol>
                <a:gridCol w="972679">
                  <a:extLst>
                    <a:ext uri="{9D8B030D-6E8A-4147-A177-3AD203B41FA5}">
                      <a16:colId xmlns:a16="http://schemas.microsoft.com/office/drawing/2014/main" val="9772582"/>
                    </a:ext>
                  </a:extLst>
                </a:gridCol>
              </a:tblGrid>
              <a:tr h="415949">
                <a:tc>
                  <a:txBody>
                    <a:bodyPr/>
                    <a:lstStyle/>
                    <a:p>
                      <a:r>
                        <a:rPr lang="en-US" dirty="0"/>
                        <a:t>Invalid</a:t>
                      </a:r>
                    </a:p>
                  </a:txBody>
                  <a:tcPr/>
                </a:tc>
                <a:tc gridSpan="2">
                  <a:txBody>
                    <a:bodyPr/>
                    <a:lstStyle/>
                    <a:p>
                      <a:r>
                        <a:rPr lang="en-US" dirty="0"/>
                        <a:t>Valid (</a:t>
                      </a:r>
                      <a:r>
                        <a:rPr lang="en-US" dirty="0" err="1"/>
                        <a:t>reg</a:t>
                      </a:r>
                      <a:r>
                        <a:rPr lang="en-US" dirty="0"/>
                        <a:t> price)</a:t>
                      </a:r>
                    </a:p>
                  </a:txBody>
                  <a:tcPr/>
                </a:tc>
                <a:tc hMerge="1">
                  <a:txBody>
                    <a:bodyPr/>
                    <a:lstStyle/>
                    <a:p>
                      <a:endParaRPr lang="en-US"/>
                    </a:p>
                  </a:txBody>
                  <a:tcPr/>
                </a:tc>
                <a:tc gridSpan="2">
                  <a:txBody>
                    <a:bodyPr/>
                    <a:lstStyle/>
                    <a:p>
                      <a:r>
                        <a:rPr lang="en-US" dirty="0"/>
                        <a:t>Valid (10% discount)</a:t>
                      </a:r>
                    </a:p>
                  </a:txBody>
                  <a:tcPr/>
                </a:tc>
                <a:tc hMerge="1">
                  <a:txBody>
                    <a:bodyPr/>
                    <a:lstStyle/>
                    <a:p>
                      <a:endParaRPr lang="en-US"/>
                    </a:p>
                  </a:txBody>
                  <a:tcPr/>
                </a:tc>
                <a:tc gridSpan="2">
                  <a:txBody>
                    <a:bodyPr/>
                    <a:lstStyle/>
                    <a:p>
                      <a:r>
                        <a:rPr lang="en-US" dirty="0"/>
                        <a:t>Valid (20% disc)</a:t>
                      </a:r>
                    </a:p>
                  </a:txBody>
                  <a:tcPr/>
                </a:tc>
                <a:tc hMerge="1">
                  <a:txBody>
                    <a:bodyPr/>
                    <a:lstStyle/>
                    <a:p>
                      <a:endParaRPr lang="en-US"/>
                    </a:p>
                  </a:txBody>
                  <a:tcPr/>
                </a:tc>
                <a:tc>
                  <a:txBody>
                    <a:bodyPr/>
                    <a:lstStyle/>
                    <a:p>
                      <a:r>
                        <a:rPr lang="en-US" dirty="0"/>
                        <a:t>Invalid</a:t>
                      </a:r>
                    </a:p>
                  </a:txBody>
                  <a:tcPr/>
                </a:tc>
                <a:extLst>
                  <a:ext uri="{0D108BD9-81ED-4DB2-BD59-A6C34878D82A}">
                    <a16:rowId xmlns:a16="http://schemas.microsoft.com/office/drawing/2014/main" val="3721994717"/>
                  </a:ext>
                </a:extLst>
              </a:tr>
              <a:tr h="240987">
                <a:tc>
                  <a:txBody>
                    <a:bodyPr/>
                    <a:lstStyle/>
                    <a:p>
                      <a:pPr algn="r"/>
                      <a:r>
                        <a:rPr lang="en-US" dirty="0"/>
                        <a:t>0</a:t>
                      </a:r>
                    </a:p>
                  </a:txBody>
                  <a:tcPr/>
                </a:tc>
                <a:tc>
                  <a:txBody>
                    <a:bodyPr/>
                    <a:lstStyle/>
                    <a:p>
                      <a:r>
                        <a:rPr lang="en-US" dirty="0"/>
                        <a:t>1</a:t>
                      </a:r>
                    </a:p>
                  </a:txBody>
                  <a:tcPr/>
                </a:tc>
                <a:tc>
                  <a:txBody>
                    <a:bodyPr/>
                    <a:lstStyle/>
                    <a:p>
                      <a:pPr algn="r"/>
                      <a:r>
                        <a:rPr lang="en-US" dirty="0"/>
                        <a:t>9</a:t>
                      </a:r>
                    </a:p>
                  </a:txBody>
                  <a:tcPr/>
                </a:tc>
                <a:tc>
                  <a:txBody>
                    <a:bodyPr/>
                    <a:lstStyle/>
                    <a:p>
                      <a:r>
                        <a:rPr lang="en-US" dirty="0"/>
                        <a:t>10</a:t>
                      </a:r>
                    </a:p>
                  </a:txBody>
                  <a:tcPr/>
                </a:tc>
                <a:tc>
                  <a:txBody>
                    <a:bodyPr/>
                    <a:lstStyle/>
                    <a:p>
                      <a:pPr algn="r"/>
                      <a:r>
                        <a:rPr lang="en-US" dirty="0"/>
                        <a:t>19</a:t>
                      </a:r>
                    </a:p>
                  </a:txBody>
                  <a:tcPr/>
                </a:tc>
                <a:tc>
                  <a:txBody>
                    <a:bodyPr/>
                    <a:lstStyle/>
                    <a:p>
                      <a:r>
                        <a:rPr lang="en-US" dirty="0"/>
                        <a:t>20</a:t>
                      </a:r>
                    </a:p>
                  </a:txBody>
                  <a:tcPr/>
                </a:tc>
                <a:tc>
                  <a:txBody>
                    <a:bodyPr/>
                    <a:lstStyle/>
                    <a:p>
                      <a:pPr algn="r"/>
                      <a:r>
                        <a:rPr lang="en-US" dirty="0" err="1"/>
                        <a:t>int.max</a:t>
                      </a:r>
                      <a:endParaRPr lang="en-US" dirty="0"/>
                    </a:p>
                  </a:txBody>
                  <a:tcPr/>
                </a:tc>
                <a:tc>
                  <a:txBody>
                    <a:bodyPr/>
                    <a:lstStyle/>
                    <a:p>
                      <a:pPr algn="r"/>
                      <a:r>
                        <a:rPr lang="en-US" dirty="0"/>
                        <a:t>int.max+1</a:t>
                      </a:r>
                    </a:p>
                  </a:txBody>
                  <a:tcPr/>
                </a:tc>
                <a:extLst>
                  <a:ext uri="{0D108BD9-81ED-4DB2-BD59-A6C34878D82A}">
                    <a16:rowId xmlns:a16="http://schemas.microsoft.com/office/drawing/2014/main" val="4063289331"/>
                  </a:ext>
                </a:extLst>
              </a:tr>
            </a:tbl>
          </a:graphicData>
        </a:graphic>
      </p:graphicFrame>
      <p:sp>
        <p:nvSpPr>
          <p:cNvPr id="11" name="Arrow: Down 10">
            <a:extLst>
              <a:ext uri="{FF2B5EF4-FFF2-40B4-BE49-F238E27FC236}">
                <a16:creationId xmlns:a16="http://schemas.microsoft.com/office/drawing/2014/main" id="{0F724984-805E-45FB-B6FF-4762E906A415}"/>
              </a:ext>
            </a:extLst>
          </p:cNvPr>
          <p:cNvSpPr/>
          <p:nvPr/>
        </p:nvSpPr>
        <p:spPr>
          <a:xfrm flipV="1">
            <a:off x="2293884" y="5028025"/>
            <a:ext cx="719191" cy="5342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4C4CF1F-6E64-44E0-B385-9B83460701D1}"/>
              </a:ext>
            </a:extLst>
          </p:cNvPr>
          <p:cNvSpPr txBox="1"/>
          <p:nvPr/>
        </p:nvSpPr>
        <p:spPr>
          <a:xfrm>
            <a:off x="126622" y="5558427"/>
            <a:ext cx="2929991" cy="646331"/>
          </a:xfrm>
          <a:prstGeom prst="rect">
            <a:avLst/>
          </a:prstGeom>
          <a:noFill/>
        </p:spPr>
        <p:txBody>
          <a:bodyPr wrap="square" rtlCol="0">
            <a:spAutoFit/>
          </a:bodyPr>
          <a:lstStyle/>
          <a:p>
            <a:pPr algn="r"/>
            <a:r>
              <a:rPr lang="en-US" dirty="0"/>
              <a:t>0, 1 , 2</a:t>
            </a:r>
          </a:p>
          <a:p>
            <a:pPr algn="r"/>
            <a:r>
              <a:rPr lang="en-US" i="1" dirty="0"/>
              <a:t>min-1, min, min+1</a:t>
            </a:r>
          </a:p>
        </p:txBody>
      </p:sp>
      <p:sp>
        <p:nvSpPr>
          <p:cNvPr id="18" name="Arrow: Down 17">
            <a:extLst>
              <a:ext uri="{FF2B5EF4-FFF2-40B4-BE49-F238E27FC236}">
                <a16:creationId xmlns:a16="http://schemas.microsoft.com/office/drawing/2014/main" id="{F0EB99B9-C07E-423B-850B-4CD45B23E22E}"/>
              </a:ext>
            </a:extLst>
          </p:cNvPr>
          <p:cNvSpPr/>
          <p:nvPr/>
        </p:nvSpPr>
        <p:spPr>
          <a:xfrm flipV="1">
            <a:off x="4522028" y="5035868"/>
            <a:ext cx="719191" cy="5342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7072D29-5F09-4B02-9124-A3BCE95E65AA}"/>
              </a:ext>
            </a:extLst>
          </p:cNvPr>
          <p:cNvSpPr txBox="1"/>
          <p:nvPr/>
        </p:nvSpPr>
        <p:spPr>
          <a:xfrm>
            <a:off x="4482016" y="5557998"/>
            <a:ext cx="2081019" cy="646331"/>
          </a:xfrm>
          <a:prstGeom prst="rect">
            <a:avLst/>
          </a:prstGeom>
          <a:noFill/>
        </p:spPr>
        <p:txBody>
          <a:bodyPr wrap="none" rtlCol="0">
            <a:spAutoFit/>
          </a:bodyPr>
          <a:lstStyle/>
          <a:p>
            <a:r>
              <a:rPr lang="en-US" dirty="0"/>
              <a:t>8, 9, 10</a:t>
            </a:r>
          </a:p>
          <a:p>
            <a:r>
              <a:rPr lang="en-US" i="1" dirty="0"/>
              <a:t>max -1, max, max+1</a:t>
            </a:r>
          </a:p>
        </p:txBody>
      </p:sp>
      <p:sp>
        <p:nvSpPr>
          <p:cNvPr id="13" name="Arrow: Down 12">
            <a:extLst>
              <a:ext uri="{FF2B5EF4-FFF2-40B4-BE49-F238E27FC236}">
                <a16:creationId xmlns:a16="http://schemas.microsoft.com/office/drawing/2014/main" id="{B22C7271-2820-4771-8863-BF8F241ED748}"/>
              </a:ext>
            </a:extLst>
          </p:cNvPr>
          <p:cNvSpPr/>
          <p:nvPr/>
        </p:nvSpPr>
        <p:spPr>
          <a:xfrm flipV="1">
            <a:off x="3409719" y="5028025"/>
            <a:ext cx="719191" cy="5342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3BBC401-BFCD-43A1-B944-EAF3BD99B306}"/>
              </a:ext>
            </a:extLst>
          </p:cNvPr>
          <p:cNvSpPr txBox="1"/>
          <p:nvPr/>
        </p:nvSpPr>
        <p:spPr>
          <a:xfrm>
            <a:off x="3293866" y="5562281"/>
            <a:ext cx="950901" cy="646331"/>
          </a:xfrm>
          <a:prstGeom prst="rect">
            <a:avLst/>
          </a:prstGeom>
          <a:noFill/>
        </p:spPr>
        <p:txBody>
          <a:bodyPr wrap="none" rtlCol="0">
            <a:spAutoFit/>
          </a:bodyPr>
          <a:lstStyle/>
          <a:p>
            <a:pPr algn="ctr"/>
            <a:r>
              <a:rPr lang="en-US" dirty="0"/>
              <a:t>5</a:t>
            </a:r>
          </a:p>
          <a:p>
            <a:pPr algn="ctr"/>
            <a:r>
              <a:rPr lang="en-US" i="1" dirty="0"/>
              <a:t>nominal</a:t>
            </a:r>
          </a:p>
        </p:txBody>
      </p:sp>
      <p:sp>
        <p:nvSpPr>
          <p:cNvPr id="5" name="Rectangle 4">
            <a:extLst>
              <a:ext uri="{FF2B5EF4-FFF2-40B4-BE49-F238E27FC236}">
                <a16:creationId xmlns:a16="http://schemas.microsoft.com/office/drawing/2014/main" id="{582996F7-F973-47E6-92E0-011F86CFAA18}"/>
              </a:ext>
            </a:extLst>
          </p:cNvPr>
          <p:cNvSpPr/>
          <p:nvPr/>
        </p:nvSpPr>
        <p:spPr>
          <a:xfrm>
            <a:off x="1528564" y="3964153"/>
            <a:ext cx="1111894" cy="1071715"/>
          </a:xfrm>
          <a:prstGeom prst="rect">
            <a:avLst/>
          </a:prstGeom>
          <a:solidFill>
            <a:schemeClr val="tx1">
              <a:lumMod val="50000"/>
              <a:lumOff val="5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133CACA-8E6F-445C-AE4C-AE383E36F74F}"/>
              </a:ext>
            </a:extLst>
          </p:cNvPr>
          <p:cNvSpPr/>
          <p:nvPr/>
        </p:nvSpPr>
        <p:spPr>
          <a:xfrm>
            <a:off x="4919253" y="3964153"/>
            <a:ext cx="5398639" cy="1071715"/>
          </a:xfrm>
          <a:prstGeom prst="rect">
            <a:avLst/>
          </a:prstGeom>
          <a:solidFill>
            <a:schemeClr val="tx1">
              <a:lumMod val="50000"/>
              <a:lumOff val="5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4624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p:bldP spid="18" grpId="0" animBg="1"/>
      <p:bldP spid="19" grpId="0"/>
      <p:bldP spid="13" grpId="0" animBg="1"/>
      <p:bldP spid="14" grpId="0"/>
      <p:bldP spid="5" grpId="0" animBg="1"/>
      <p:bldP spid="16"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DC128-975D-4E52-BAEA-D87758F7CF28}"/>
              </a:ext>
            </a:extLst>
          </p:cNvPr>
          <p:cNvSpPr>
            <a:spLocks noGrp="1"/>
          </p:cNvSpPr>
          <p:nvPr>
            <p:ph type="title"/>
          </p:nvPr>
        </p:nvSpPr>
        <p:spPr/>
        <p:txBody>
          <a:bodyPr/>
          <a:lstStyle/>
          <a:p>
            <a:r>
              <a:rPr lang="en-US" dirty="0"/>
              <a:t>BVA Example with </a:t>
            </a:r>
            <a:r>
              <a:rPr lang="en-US" dirty="0" err="1"/>
              <a:t>NextDate</a:t>
            </a:r>
            <a:endParaRPr lang="en-US" dirty="0"/>
          </a:p>
        </p:txBody>
      </p:sp>
      <p:sp>
        <p:nvSpPr>
          <p:cNvPr id="3" name="Content Placeholder 2">
            <a:extLst>
              <a:ext uri="{FF2B5EF4-FFF2-40B4-BE49-F238E27FC236}">
                <a16:creationId xmlns:a16="http://schemas.microsoft.com/office/drawing/2014/main" id="{1F536529-ABF4-4CA5-BB64-7FC4995E79C2}"/>
              </a:ext>
            </a:extLst>
          </p:cNvPr>
          <p:cNvSpPr>
            <a:spLocks noGrp="1"/>
          </p:cNvSpPr>
          <p:nvPr>
            <p:ph idx="1"/>
          </p:nvPr>
        </p:nvSpPr>
        <p:spPr>
          <a:xfrm>
            <a:off x="838200" y="1690688"/>
            <a:ext cx="10515600" cy="4351338"/>
          </a:xfrm>
        </p:spPr>
        <p:txBody>
          <a:bodyPr>
            <a:normAutofit/>
          </a:bodyPr>
          <a:lstStyle/>
          <a:p>
            <a:r>
              <a:rPr lang="en-US" dirty="0"/>
              <a:t>What are the Robust boundary values for:</a:t>
            </a:r>
          </a:p>
          <a:p>
            <a:pPr lvl="1"/>
            <a:r>
              <a:rPr lang="en-US" dirty="0"/>
              <a:t>Month?</a:t>
            </a:r>
          </a:p>
          <a:p>
            <a:pPr lvl="1"/>
            <a:r>
              <a:rPr lang="en-US" dirty="0"/>
              <a:t>Day?</a:t>
            </a:r>
          </a:p>
          <a:p>
            <a:pPr lvl="1"/>
            <a:r>
              <a:rPr lang="en-US" dirty="0"/>
              <a:t>Year?</a:t>
            </a:r>
          </a:p>
          <a:p>
            <a:r>
              <a:rPr lang="en-US" dirty="0"/>
              <a:t>Number of combinations of </a:t>
            </a:r>
            <a:r>
              <a:rPr lang="en-US" i="1" dirty="0"/>
              <a:t>valid (i.e., non-Robust, worst case) </a:t>
            </a:r>
            <a:r>
              <a:rPr lang="en-US" dirty="0"/>
              <a:t>test cases?</a:t>
            </a:r>
          </a:p>
          <a:p>
            <a:r>
              <a:rPr lang="en-US" dirty="0"/>
              <a:t>For the method (not each variable):</a:t>
            </a:r>
          </a:p>
          <a:p>
            <a:pPr lvl="1"/>
            <a:r>
              <a:rPr lang="en-US" dirty="0"/>
              <a:t>Untested functionality?</a:t>
            </a:r>
          </a:p>
          <a:p>
            <a:pPr lvl="1"/>
            <a:r>
              <a:rPr lang="en-US" dirty="0"/>
              <a:t>Redundancies</a:t>
            </a:r>
          </a:p>
          <a:p>
            <a:pPr lvl="1"/>
            <a:endParaRPr lang="en-US" dirty="0"/>
          </a:p>
        </p:txBody>
      </p:sp>
    </p:spTree>
    <p:extLst>
      <p:ext uri="{BB962C8B-B14F-4D97-AF65-F5344CB8AC3E}">
        <p14:creationId xmlns:p14="http://schemas.microsoft.com/office/powerpoint/2010/main" val="2536557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DC128-975D-4E52-BAEA-D87758F7CF28}"/>
              </a:ext>
            </a:extLst>
          </p:cNvPr>
          <p:cNvSpPr>
            <a:spLocks noGrp="1"/>
          </p:cNvSpPr>
          <p:nvPr>
            <p:ph type="title"/>
          </p:nvPr>
        </p:nvSpPr>
        <p:spPr/>
        <p:txBody>
          <a:bodyPr/>
          <a:lstStyle/>
          <a:p>
            <a:r>
              <a:rPr lang="en-US" dirty="0">
                <a:solidFill>
                  <a:srgbClr val="FF0000"/>
                </a:solidFill>
              </a:rPr>
              <a:t>BVA Example with </a:t>
            </a:r>
            <a:r>
              <a:rPr lang="en-US" dirty="0" err="1">
                <a:solidFill>
                  <a:srgbClr val="FF0000"/>
                </a:solidFill>
              </a:rPr>
              <a:t>NextDate</a:t>
            </a:r>
            <a:endParaRPr lang="en-US" dirty="0">
              <a:solidFill>
                <a:srgbClr val="FF0000"/>
              </a:solidFill>
            </a:endParaRPr>
          </a:p>
        </p:txBody>
      </p:sp>
      <p:sp>
        <p:nvSpPr>
          <p:cNvPr id="3" name="Content Placeholder 2">
            <a:extLst>
              <a:ext uri="{FF2B5EF4-FFF2-40B4-BE49-F238E27FC236}">
                <a16:creationId xmlns:a16="http://schemas.microsoft.com/office/drawing/2014/main" id="{1F536529-ABF4-4CA5-BB64-7FC4995E79C2}"/>
              </a:ext>
            </a:extLst>
          </p:cNvPr>
          <p:cNvSpPr>
            <a:spLocks noGrp="1"/>
          </p:cNvSpPr>
          <p:nvPr>
            <p:ph idx="1"/>
          </p:nvPr>
        </p:nvSpPr>
        <p:spPr/>
        <p:txBody>
          <a:bodyPr>
            <a:normAutofit/>
          </a:bodyPr>
          <a:lstStyle/>
          <a:p>
            <a:r>
              <a:rPr lang="en-US" dirty="0"/>
              <a:t>What are the Robust boundary values for:</a:t>
            </a:r>
          </a:p>
          <a:p>
            <a:pPr lvl="1"/>
            <a:r>
              <a:rPr lang="en-US" dirty="0"/>
              <a:t>Month?  </a:t>
            </a:r>
            <a:r>
              <a:rPr lang="en-US" dirty="0">
                <a:solidFill>
                  <a:srgbClr val="FF0000"/>
                </a:solidFill>
              </a:rPr>
              <a:t>0, 1, 2, 6, 11, 12, 13</a:t>
            </a:r>
          </a:p>
          <a:p>
            <a:pPr lvl="1"/>
            <a:r>
              <a:rPr lang="en-US" dirty="0"/>
              <a:t>Day? </a:t>
            </a:r>
            <a:r>
              <a:rPr lang="en-US" dirty="0">
                <a:solidFill>
                  <a:srgbClr val="FF0000"/>
                </a:solidFill>
              </a:rPr>
              <a:t>0, 1, 2, 15, 30, 31, 32</a:t>
            </a:r>
          </a:p>
          <a:p>
            <a:pPr lvl="1"/>
            <a:r>
              <a:rPr lang="en-US" dirty="0"/>
              <a:t>Year? </a:t>
            </a:r>
            <a:r>
              <a:rPr lang="en-US" dirty="0">
                <a:solidFill>
                  <a:srgbClr val="FF0000"/>
                </a:solidFill>
              </a:rPr>
              <a:t>1817, 1818, 1819, 1918, 2019, 2020, 2021</a:t>
            </a:r>
          </a:p>
          <a:p>
            <a:r>
              <a:rPr lang="en-US" dirty="0"/>
              <a:t>Number of combinations of </a:t>
            </a:r>
            <a:r>
              <a:rPr lang="en-US" i="1" dirty="0"/>
              <a:t>valid (i.e., </a:t>
            </a:r>
            <a:r>
              <a:rPr lang="en-US" b="1" i="1" dirty="0"/>
              <a:t>non-Robust</a:t>
            </a:r>
            <a:r>
              <a:rPr lang="en-US" i="1" dirty="0"/>
              <a:t>, worst case) </a:t>
            </a:r>
            <a:r>
              <a:rPr lang="en-US" dirty="0"/>
              <a:t>test cases?</a:t>
            </a:r>
          </a:p>
          <a:p>
            <a:pPr lvl="1"/>
            <a:r>
              <a:rPr lang="en-US" dirty="0">
                <a:solidFill>
                  <a:srgbClr val="FF0000"/>
                </a:solidFill>
              </a:rPr>
              <a:t>Number of Boundary </a:t>
            </a:r>
            <a:r>
              <a:rPr lang="en-US" dirty="0" err="1">
                <a:solidFill>
                  <a:srgbClr val="FF0000"/>
                </a:solidFill>
              </a:rPr>
              <a:t>Values</a:t>
            </a:r>
            <a:r>
              <a:rPr lang="en-US" baseline="30000" dirty="0" err="1">
                <a:solidFill>
                  <a:srgbClr val="FF0000"/>
                </a:solidFill>
              </a:rPr>
              <a:t>Number</a:t>
            </a:r>
            <a:r>
              <a:rPr lang="en-US" baseline="30000" dirty="0">
                <a:solidFill>
                  <a:srgbClr val="FF0000"/>
                </a:solidFill>
              </a:rPr>
              <a:t> of Input Variables </a:t>
            </a:r>
            <a:r>
              <a:rPr lang="en-US" dirty="0">
                <a:solidFill>
                  <a:srgbClr val="FF0000"/>
                </a:solidFill>
              </a:rPr>
              <a:t>= 125</a:t>
            </a:r>
            <a:endParaRPr lang="en-US" baseline="30000" dirty="0">
              <a:solidFill>
                <a:srgbClr val="FF0000"/>
              </a:solidFill>
            </a:endParaRPr>
          </a:p>
          <a:p>
            <a:r>
              <a:rPr lang="en-US" dirty="0"/>
              <a:t>For the method (not each variable):</a:t>
            </a:r>
          </a:p>
          <a:p>
            <a:pPr lvl="1"/>
            <a:r>
              <a:rPr lang="en-US" dirty="0"/>
              <a:t>Untested functionality?</a:t>
            </a:r>
          </a:p>
          <a:p>
            <a:pPr lvl="1"/>
            <a:r>
              <a:rPr lang="en-US" dirty="0"/>
              <a:t>Redundancies</a:t>
            </a:r>
          </a:p>
          <a:p>
            <a:pPr lvl="1"/>
            <a:endParaRPr lang="en-US" dirty="0"/>
          </a:p>
        </p:txBody>
      </p:sp>
    </p:spTree>
    <p:extLst>
      <p:ext uri="{BB962C8B-B14F-4D97-AF65-F5344CB8AC3E}">
        <p14:creationId xmlns:p14="http://schemas.microsoft.com/office/powerpoint/2010/main" val="410407589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490100E-0EBE-4C0C-A68C-5733E3BD62D5}"/>
              </a:ext>
            </a:extLst>
          </p:cNvPr>
          <p:cNvGraphicFramePr>
            <a:graphicFrameLocks noGrp="1"/>
          </p:cNvGraphicFramePr>
          <p:nvPr>
            <p:extLst/>
          </p:nvPr>
        </p:nvGraphicFramePr>
        <p:xfrm>
          <a:off x="583344" y="1063845"/>
          <a:ext cx="5165377" cy="4820920"/>
        </p:xfrm>
        <a:graphic>
          <a:graphicData uri="http://schemas.openxmlformats.org/drawingml/2006/table">
            <a:tbl>
              <a:tblPr firstRow="1" bandRow="1">
                <a:tableStyleId>{5940675A-B579-460E-94D1-54222C63F5DA}</a:tableStyleId>
              </a:tblPr>
              <a:tblGrid>
                <a:gridCol w="641604">
                  <a:extLst>
                    <a:ext uri="{9D8B030D-6E8A-4147-A177-3AD203B41FA5}">
                      <a16:colId xmlns:a16="http://schemas.microsoft.com/office/drawing/2014/main" val="854528232"/>
                    </a:ext>
                  </a:extLst>
                </a:gridCol>
                <a:gridCol w="803275">
                  <a:extLst>
                    <a:ext uri="{9D8B030D-6E8A-4147-A177-3AD203B41FA5}">
                      <a16:colId xmlns:a16="http://schemas.microsoft.com/office/drawing/2014/main" val="636514123"/>
                    </a:ext>
                  </a:extLst>
                </a:gridCol>
                <a:gridCol w="630593">
                  <a:extLst>
                    <a:ext uri="{9D8B030D-6E8A-4147-A177-3AD203B41FA5}">
                      <a16:colId xmlns:a16="http://schemas.microsoft.com/office/drawing/2014/main" val="2128348024"/>
                    </a:ext>
                  </a:extLst>
                </a:gridCol>
                <a:gridCol w="756712">
                  <a:extLst>
                    <a:ext uri="{9D8B030D-6E8A-4147-A177-3AD203B41FA5}">
                      <a16:colId xmlns:a16="http://schemas.microsoft.com/office/drawing/2014/main" val="3753772009"/>
                    </a:ext>
                  </a:extLst>
                </a:gridCol>
                <a:gridCol w="2333193">
                  <a:extLst>
                    <a:ext uri="{9D8B030D-6E8A-4147-A177-3AD203B41FA5}">
                      <a16:colId xmlns:a16="http://schemas.microsoft.com/office/drawing/2014/main" val="1118147450"/>
                    </a:ext>
                  </a:extLst>
                </a:gridCol>
              </a:tblGrid>
              <a:tr h="370840">
                <a:tc>
                  <a:txBody>
                    <a:bodyPr/>
                    <a:lstStyle/>
                    <a:p>
                      <a:r>
                        <a:rPr lang="en-US" sz="1600" b="1" dirty="0"/>
                        <a:t>Case</a:t>
                      </a:r>
                    </a:p>
                  </a:txBody>
                  <a:tcPr/>
                </a:tc>
                <a:tc>
                  <a:txBody>
                    <a:bodyPr/>
                    <a:lstStyle/>
                    <a:p>
                      <a:r>
                        <a:rPr lang="en-US" sz="1600" b="1" dirty="0"/>
                        <a:t>Month</a:t>
                      </a:r>
                    </a:p>
                  </a:txBody>
                  <a:tcPr/>
                </a:tc>
                <a:tc>
                  <a:txBody>
                    <a:bodyPr/>
                    <a:lstStyle/>
                    <a:p>
                      <a:r>
                        <a:rPr lang="en-US" sz="1600" b="1" dirty="0"/>
                        <a:t>Day</a:t>
                      </a:r>
                    </a:p>
                  </a:txBody>
                  <a:tcPr/>
                </a:tc>
                <a:tc>
                  <a:txBody>
                    <a:bodyPr/>
                    <a:lstStyle/>
                    <a:p>
                      <a:r>
                        <a:rPr lang="en-US" sz="1600" b="1" dirty="0"/>
                        <a:t>Year</a:t>
                      </a:r>
                    </a:p>
                  </a:txBody>
                  <a:tcPr/>
                </a:tc>
                <a:tc>
                  <a:txBody>
                    <a:bodyPr/>
                    <a:lstStyle/>
                    <a:p>
                      <a:r>
                        <a:rPr lang="en-US" sz="1600" b="1" dirty="0"/>
                        <a:t>Expected Output</a:t>
                      </a:r>
                    </a:p>
                  </a:txBody>
                  <a:tcPr/>
                </a:tc>
                <a:extLst>
                  <a:ext uri="{0D108BD9-81ED-4DB2-BD59-A6C34878D82A}">
                    <a16:rowId xmlns:a16="http://schemas.microsoft.com/office/drawing/2014/main" val="4112995797"/>
                  </a:ext>
                </a:extLst>
              </a:tr>
              <a:tr h="370840">
                <a:tc>
                  <a:txBody>
                    <a:bodyPr/>
                    <a:lstStyle/>
                    <a:p>
                      <a:r>
                        <a:rPr lang="en-US" sz="1600" dirty="0"/>
                        <a:t>1</a:t>
                      </a:r>
                    </a:p>
                  </a:txBody>
                  <a:tcPr/>
                </a:tc>
                <a:tc>
                  <a:txBody>
                    <a:bodyPr/>
                    <a:lstStyle/>
                    <a:p>
                      <a:r>
                        <a:rPr lang="en-US" sz="1600" dirty="0"/>
                        <a:t>1</a:t>
                      </a:r>
                    </a:p>
                  </a:txBody>
                  <a:tcPr/>
                </a:tc>
                <a:tc>
                  <a:txBody>
                    <a:bodyPr/>
                    <a:lstStyle/>
                    <a:p>
                      <a:r>
                        <a:rPr lang="en-US" sz="1600" dirty="0"/>
                        <a:t>1</a:t>
                      </a:r>
                    </a:p>
                  </a:txBody>
                  <a:tcPr/>
                </a:tc>
                <a:tc>
                  <a:txBody>
                    <a:bodyPr/>
                    <a:lstStyle/>
                    <a:p>
                      <a:r>
                        <a:rPr lang="en-US" sz="1600" dirty="0"/>
                        <a:t>1818</a:t>
                      </a:r>
                    </a:p>
                  </a:txBody>
                  <a:tcPr/>
                </a:tc>
                <a:tc>
                  <a:txBody>
                    <a:bodyPr/>
                    <a:lstStyle/>
                    <a:p>
                      <a:r>
                        <a:rPr lang="en-US" sz="1600"/>
                        <a:t>1,2,1818</a:t>
                      </a:r>
                      <a:endParaRPr lang="en-US" sz="1600" dirty="0"/>
                    </a:p>
                  </a:txBody>
                  <a:tcPr/>
                </a:tc>
                <a:extLst>
                  <a:ext uri="{0D108BD9-81ED-4DB2-BD59-A6C34878D82A}">
                    <a16:rowId xmlns:a16="http://schemas.microsoft.com/office/drawing/2014/main" val="2702351398"/>
                  </a:ext>
                </a:extLst>
              </a:tr>
              <a:tr h="370840">
                <a:tc>
                  <a:txBody>
                    <a:bodyPr/>
                    <a:lstStyle/>
                    <a:p>
                      <a:r>
                        <a:rPr lang="en-US" sz="1600" dirty="0"/>
                        <a:t>2</a:t>
                      </a:r>
                    </a:p>
                  </a:txBody>
                  <a:tcPr/>
                </a:tc>
                <a:tc>
                  <a:txBody>
                    <a:bodyPr/>
                    <a:lstStyle/>
                    <a:p>
                      <a:r>
                        <a:rPr lang="en-US" sz="1600" dirty="0"/>
                        <a:t>2</a:t>
                      </a:r>
                    </a:p>
                  </a:txBody>
                  <a:tcPr/>
                </a:tc>
                <a:tc>
                  <a:txBody>
                    <a:bodyPr/>
                    <a:lstStyle/>
                    <a:p>
                      <a:r>
                        <a:rPr lang="en-US" sz="1600" dirty="0"/>
                        <a:t>1</a:t>
                      </a:r>
                    </a:p>
                  </a:txBody>
                  <a:tcPr/>
                </a:tc>
                <a:tc>
                  <a:txBody>
                    <a:bodyPr/>
                    <a:lstStyle/>
                    <a:p>
                      <a:r>
                        <a:rPr lang="en-US" sz="1600"/>
                        <a:t>1818</a:t>
                      </a:r>
                      <a:endParaRPr lang="en-US" sz="1600" dirty="0"/>
                    </a:p>
                  </a:txBody>
                  <a:tcPr/>
                </a:tc>
                <a:tc>
                  <a:txBody>
                    <a:bodyPr/>
                    <a:lstStyle/>
                    <a:p>
                      <a:r>
                        <a:rPr lang="en-US" sz="1600"/>
                        <a:t>2,2,1818</a:t>
                      </a:r>
                      <a:endParaRPr lang="en-US" sz="1600" dirty="0"/>
                    </a:p>
                  </a:txBody>
                  <a:tcPr/>
                </a:tc>
                <a:extLst>
                  <a:ext uri="{0D108BD9-81ED-4DB2-BD59-A6C34878D82A}">
                    <a16:rowId xmlns:a16="http://schemas.microsoft.com/office/drawing/2014/main" val="232908017"/>
                  </a:ext>
                </a:extLst>
              </a:tr>
              <a:tr h="370840">
                <a:tc>
                  <a:txBody>
                    <a:bodyPr/>
                    <a:lstStyle/>
                    <a:p>
                      <a:r>
                        <a:rPr lang="en-US" sz="1600" dirty="0"/>
                        <a:t>3</a:t>
                      </a:r>
                    </a:p>
                  </a:txBody>
                  <a:tcPr/>
                </a:tc>
                <a:tc>
                  <a:txBody>
                    <a:bodyPr/>
                    <a:lstStyle/>
                    <a:p>
                      <a:r>
                        <a:rPr lang="en-US" sz="1600" dirty="0"/>
                        <a:t>6</a:t>
                      </a:r>
                    </a:p>
                  </a:txBody>
                  <a:tcPr/>
                </a:tc>
                <a:tc>
                  <a:txBody>
                    <a:bodyPr/>
                    <a:lstStyle/>
                    <a:p>
                      <a:r>
                        <a:rPr lang="en-US" sz="1600" dirty="0"/>
                        <a:t>1</a:t>
                      </a:r>
                    </a:p>
                  </a:txBody>
                  <a:tcPr/>
                </a:tc>
                <a:tc>
                  <a:txBody>
                    <a:bodyPr/>
                    <a:lstStyle/>
                    <a:p>
                      <a:r>
                        <a:rPr lang="en-US" sz="1600"/>
                        <a:t>1818</a:t>
                      </a:r>
                      <a:endParaRPr lang="en-US" sz="1600" dirty="0"/>
                    </a:p>
                  </a:txBody>
                  <a:tcPr/>
                </a:tc>
                <a:tc>
                  <a:txBody>
                    <a:bodyPr/>
                    <a:lstStyle/>
                    <a:p>
                      <a:r>
                        <a:rPr lang="en-US" sz="1600"/>
                        <a:t>6,2,1818</a:t>
                      </a:r>
                      <a:endParaRPr lang="en-US" sz="1600" dirty="0"/>
                    </a:p>
                  </a:txBody>
                  <a:tcPr/>
                </a:tc>
                <a:extLst>
                  <a:ext uri="{0D108BD9-81ED-4DB2-BD59-A6C34878D82A}">
                    <a16:rowId xmlns:a16="http://schemas.microsoft.com/office/drawing/2014/main" val="2636269946"/>
                  </a:ext>
                </a:extLst>
              </a:tr>
              <a:tr h="370840">
                <a:tc>
                  <a:txBody>
                    <a:bodyPr/>
                    <a:lstStyle/>
                    <a:p>
                      <a:r>
                        <a:rPr lang="en-US" sz="1600" dirty="0"/>
                        <a:t>4</a:t>
                      </a:r>
                    </a:p>
                  </a:txBody>
                  <a:tcPr/>
                </a:tc>
                <a:tc>
                  <a:txBody>
                    <a:bodyPr/>
                    <a:lstStyle/>
                    <a:p>
                      <a:r>
                        <a:rPr lang="en-US" sz="1600" dirty="0"/>
                        <a:t>11</a:t>
                      </a:r>
                    </a:p>
                  </a:txBody>
                  <a:tcPr/>
                </a:tc>
                <a:tc>
                  <a:txBody>
                    <a:bodyPr/>
                    <a:lstStyle/>
                    <a:p>
                      <a:r>
                        <a:rPr lang="en-US" sz="1600" dirty="0"/>
                        <a:t>1</a:t>
                      </a:r>
                    </a:p>
                  </a:txBody>
                  <a:tcPr/>
                </a:tc>
                <a:tc>
                  <a:txBody>
                    <a:bodyPr/>
                    <a:lstStyle/>
                    <a:p>
                      <a:r>
                        <a:rPr lang="en-US" sz="1600"/>
                        <a:t>1818</a:t>
                      </a:r>
                      <a:endParaRPr lang="en-US" sz="1600" dirty="0"/>
                    </a:p>
                  </a:txBody>
                  <a:tcPr/>
                </a:tc>
                <a:tc>
                  <a:txBody>
                    <a:bodyPr/>
                    <a:lstStyle/>
                    <a:p>
                      <a:r>
                        <a:rPr lang="en-US" sz="1600"/>
                        <a:t>11,2,1818</a:t>
                      </a:r>
                      <a:endParaRPr lang="en-US" sz="1600" dirty="0"/>
                    </a:p>
                  </a:txBody>
                  <a:tcPr/>
                </a:tc>
                <a:extLst>
                  <a:ext uri="{0D108BD9-81ED-4DB2-BD59-A6C34878D82A}">
                    <a16:rowId xmlns:a16="http://schemas.microsoft.com/office/drawing/2014/main" val="108914573"/>
                  </a:ext>
                </a:extLst>
              </a:tr>
              <a:tr h="370840">
                <a:tc>
                  <a:txBody>
                    <a:bodyPr/>
                    <a:lstStyle/>
                    <a:p>
                      <a:r>
                        <a:rPr lang="en-US" sz="1600" dirty="0"/>
                        <a:t>5</a:t>
                      </a:r>
                    </a:p>
                  </a:txBody>
                  <a:tcPr/>
                </a:tc>
                <a:tc>
                  <a:txBody>
                    <a:bodyPr/>
                    <a:lstStyle/>
                    <a:p>
                      <a:r>
                        <a:rPr lang="en-US" sz="1600" dirty="0"/>
                        <a:t>12</a:t>
                      </a:r>
                    </a:p>
                  </a:txBody>
                  <a:tcPr/>
                </a:tc>
                <a:tc>
                  <a:txBody>
                    <a:bodyPr/>
                    <a:lstStyle/>
                    <a:p>
                      <a:r>
                        <a:rPr lang="en-US" sz="1600" dirty="0"/>
                        <a:t>1</a:t>
                      </a:r>
                    </a:p>
                  </a:txBody>
                  <a:tcPr/>
                </a:tc>
                <a:tc>
                  <a:txBody>
                    <a:bodyPr/>
                    <a:lstStyle/>
                    <a:p>
                      <a:r>
                        <a:rPr lang="en-US" sz="1600"/>
                        <a:t>1818</a:t>
                      </a:r>
                      <a:endParaRPr lang="en-US" sz="1600" dirty="0"/>
                    </a:p>
                  </a:txBody>
                  <a:tcPr/>
                </a:tc>
                <a:tc>
                  <a:txBody>
                    <a:bodyPr/>
                    <a:lstStyle/>
                    <a:p>
                      <a:r>
                        <a:rPr lang="en-US" sz="1600"/>
                        <a:t>12,2,1818</a:t>
                      </a:r>
                      <a:endParaRPr lang="en-US" sz="1600" dirty="0"/>
                    </a:p>
                  </a:txBody>
                  <a:tcPr/>
                </a:tc>
                <a:extLst>
                  <a:ext uri="{0D108BD9-81ED-4DB2-BD59-A6C34878D82A}">
                    <a16:rowId xmlns:a16="http://schemas.microsoft.com/office/drawing/2014/main" val="2854761143"/>
                  </a:ext>
                </a:extLst>
              </a:tr>
              <a:tr h="370840">
                <a:tc>
                  <a:txBody>
                    <a:bodyPr/>
                    <a:lstStyle/>
                    <a:p>
                      <a:r>
                        <a:rPr lang="en-US" sz="1600" dirty="0"/>
                        <a:t>6</a:t>
                      </a:r>
                    </a:p>
                  </a:txBody>
                  <a:tcPr/>
                </a:tc>
                <a:tc>
                  <a:txBody>
                    <a:bodyPr/>
                    <a:lstStyle/>
                    <a:p>
                      <a:r>
                        <a:rPr lang="en-US" sz="1600" dirty="0"/>
                        <a:t>1</a:t>
                      </a:r>
                    </a:p>
                  </a:txBody>
                  <a:tcPr/>
                </a:tc>
                <a:tc>
                  <a:txBody>
                    <a:bodyPr/>
                    <a:lstStyle/>
                    <a:p>
                      <a:r>
                        <a:rPr lang="en-US" sz="1600" dirty="0"/>
                        <a:t>2</a:t>
                      </a:r>
                    </a:p>
                  </a:txBody>
                  <a:tcPr/>
                </a:tc>
                <a:tc>
                  <a:txBody>
                    <a:bodyPr/>
                    <a:lstStyle/>
                    <a:p>
                      <a:r>
                        <a:rPr lang="en-US" sz="1600" dirty="0"/>
                        <a:t>1818</a:t>
                      </a:r>
                    </a:p>
                  </a:txBody>
                  <a:tcPr/>
                </a:tc>
                <a:tc>
                  <a:txBody>
                    <a:bodyPr/>
                    <a:lstStyle/>
                    <a:p>
                      <a:r>
                        <a:rPr lang="en-US" sz="1600" dirty="0"/>
                        <a:t>1,3,1818</a:t>
                      </a:r>
                    </a:p>
                  </a:txBody>
                  <a:tcPr/>
                </a:tc>
                <a:extLst>
                  <a:ext uri="{0D108BD9-81ED-4DB2-BD59-A6C34878D82A}">
                    <a16:rowId xmlns:a16="http://schemas.microsoft.com/office/drawing/2014/main" val="3614844941"/>
                  </a:ext>
                </a:extLst>
              </a:tr>
              <a:tr h="370840">
                <a:tc>
                  <a:txBody>
                    <a:bodyPr/>
                    <a:lstStyle/>
                    <a:p>
                      <a:r>
                        <a:rPr lang="en-US" sz="1600" dirty="0"/>
                        <a:t>7</a:t>
                      </a:r>
                    </a:p>
                  </a:txBody>
                  <a:tcPr/>
                </a:tc>
                <a:tc>
                  <a:txBody>
                    <a:bodyPr/>
                    <a:lstStyle/>
                    <a:p>
                      <a:r>
                        <a:rPr lang="en-US" sz="1600" dirty="0"/>
                        <a:t>2</a:t>
                      </a:r>
                    </a:p>
                  </a:txBody>
                  <a:tcPr/>
                </a:tc>
                <a:tc>
                  <a:txBody>
                    <a:bodyPr/>
                    <a:lstStyle/>
                    <a:p>
                      <a:r>
                        <a:rPr lang="en-US" sz="1600" dirty="0"/>
                        <a:t>2</a:t>
                      </a:r>
                    </a:p>
                  </a:txBody>
                  <a:tcPr/>
                </a:tc>
                <a:tc>
                  <a:txBody>
                    <a:bodyPr/>
                    <a:lstStyle/>
                    <a:p>
                      <a:r>
                        <a:rPr lang="en-US" sz="1600"/>
                        <a:t>1818</a:t>
                      </a:r>
                      <a:endParaRPr lang="en-US" sz="1600" dirty="0"/>
                    </a:p>
                  </a:txBody>
                  <a:tcPr/>
                </a:tc>
                <a:tc>
                  <a:txBody>
                    <a:bodyPr/>
                    <a:lstStyle/>
                    <a:p>
                      <a:r>
                        <a:rPr lang="en-US" sz="1600" dirty="0"/>
                        <a:t>2,3,1818</a:t>
                      </a:r>
                    </a:p>
                  </a:txBody>
                  <a:tcPr/>
                </a:tc>
                <a:extLst>
                  <a:ext uri="{0D108BD9-81ED-4DB2-BD59-A6C34878D82A}">
                    <a16:rowId xmlns:a16="http://schemas.microsoft.com/office/drawing/2014/main" val="3503333314"/>
                  </a:ext>
                </a:extLst>
              </a:tr>
              <a:tr h="370840">
                <a:tc>
                  <a:txBody>
                    <a:bodyPr/>
                    <a:lstStyle/>
                    <a:p>
                      <a:r>
                        <a:rPr lang="en-US" sz="1600" dirty="0"/>
                        <a:t>8</a:t>
                      </a:r>
                    </a:p>
                  </a:txBody>
                  <a:tcPr/>
                </a:tc>
                <a:tc>
                  <a:txBody>
                    <a:bodyPr/>
                    <a:lstStyle/>
                    <a:p>
                      <a:r>
                        <a:rPr lang="en-US" sz="1600" dirty="0"/>
                        <a:t>6</a:t>
                      </a:r>
                    </a:p>
                  </a:txBody>
                  <a:tcPr/>
                </a:tc>
                <a:tc>
                  <a:txBody>
                    <a:bodyPr/>
                    <a:lstStyle/>
                    <a:p>
                      <a:r>
                        <a:rPr lang="en-US" sz="1600" dirty="0"/>
                        <a:t>2</a:t>
                      </a:r>
                    </a:p>
                  </a:txBody>
                  <a:tcPr/>
                </a:tc>
                <a:tc>
                  <a:txBody>
                    <a:bodyPr/>
                    <a:lstStyle/>
                    <a:p>
                      <a:r>
                        <a:rPr lang="en-US" sz="1600"/>
                        <a:t>1818</a:t>
                      </a:r>
                      <a:endParaRPr lang="en-US" sz="1600" dirty="0"/>
                    </a:p>
                  </a:txBody>
                  <a:tcPr/>
                </a:tc>
                <a:tc>
                  <a:txBody>
                    <a:bodyPr/>
                    <a:lstStyle/>
                    <a:p>
                      <a:r>
                        <a:rPr lang="en-US" sz="1600" dirty="0"/>
                        <a:t>6,3,1818</a:t>
                      </a:r>
                    </a:p>
                  </a:txBody>
                  <a:tcPr/>
                </a:tc>
                <a:extLst>
                  <a:ext uri="{0D108BD9-81ED-4DB2-BD59-A6C34878D82A}">
                    <a16:rowId xmlns:a16="http://schemas.microsoft.com/office/drawing/2014/main" val="2360336208"/>
                  </a:ext>
                </a:extLst>
              </a:tr>
              <a:tr h="370840">
                <a:tc>
                  <a:txBody>
                    <a:bodyPr/>
                    <a:lstStyle/>
                    <a:p>
                      <a:r>
                        <a:rPr lang="en-US" sz="1600" dirty="0"/>
                        <a:t>9</a:t>
                      </a:r>
                    </a:p>
                  </a:txBody>
                  <a:tcPr/>
                </a:tc>
                <a:tc>
                  <a:txBody>
                    <a:bodyPr/>
                    <a:lstStyle/>
                    <a:p>
                      <a:r>
                        <a:rPr lang="en-US" sz="1600" dirty="0"/>
                        <a:t>11</a:t>
                      </a:r>
                    </a:p>
                  </a:txBody>
                  <a:tcPr/>
                </a:tc>
                <a:tc>
                  <a:txBody>
                    <a:bodyPr/>
                    <a:lstStyle/>
                    <a:p>
                      <a:r>
                        <a:rPr lang="en-US" sz="1600" dirty="0"/>
                        <a:t>2</a:t>
                      </a:r>
                    </a:p>
                  </a:txBody>
                  <a:tcPr/>
                </a:tc>
                <a:tc>
                  <a:txBody>
                    <a:bodyPr/>
                    <a:lstStyle/>
                    <a:p>
                      <a:r>
                        <a:rPr lang="en-US" sz="1600"/>
                        <a:t>1818</a:t>
                      </a:r>
                      <a:endParaRPr lang="en-US" sz="1600" dirty="0"/>
                    </a:p>
                  </a:txBody>
                  <a:tcPr/>
                </a:tc>
                <a:tc>
                  <a:txBody>
                    <a:bodyPr/>
                    <a:lstStyle/>
                    <a:p>
                      <a:r>
                        <a:rPr lang="en-US" sz="1600" dirty="0"/>
                        <a:t>11,3,1818</a:t>
                      </a:r>
                    </a:p>
                  </a:txBody>
                  <a:tcPr/>
                </a:tc>
                <a:extLst>
                  <a:ext uri="{0D108BD9-81ED-4DB2-BD59-A6C34878D82A}">
                    <a16:rowId xmlns:a16="http://schemas.microsoft.com/office/drawing/2014/main" val="2156380279"/>
                  </a:ext>
                </a:extLst>
              </a:tr>
              <a:tr h="370840">
                <a:tc>
                  <a:txBody>
                    <a:bodyPr/>
                    <a:lstStyle/>
                    <a:p>
                      <a:r>
                        <a:rPr lang="en-US" sz="1600" dirty="0"/>
                        <a:t>10</a:t>
                      </a:r>
                    </a:p>
                  </a:txBody>
                  <a:tcPr/>
                </a:tc>
                <a:tc>
                  <a:txBody>
                    <a:bodyPr/>
                    <a:lstStyle/>
                    <a:p>
                      <a:r>
                        <a:rPr lang="en-US" sz="1600" dirty="0"/>
                        <a:t>12</a:t>
                      </a:r>
                    </a:p>
                  </a:txBody>
                  <a:tcPr/>
                </a:tc>
                <a:tc>
                  <a:txBody>
                    <a:bodyPr/>
                    <a:lstStyle/>
                    <a:p>
                      <a:r>
                        <a:rPr lang="en-US" sz="1600" dirty="0"/>
                        <a:t>2</a:t>
                      </a:r>
                    </a:p>
                  </a:txBody>
                  <a:tcPr/>
                </a:tc>
                <a:tc>
                  <a:txBody>
                    <a:bodyPr/>
                    <a:lstStyle/>
                    <a:p>
                      <a:r>
                        <a:rPr lang="en-US" sz="1600"/>
                        <a:t>1818</a:t>
                      </a:r>
                      <a:endParaRPr lang="en-US" sz="1600" dirty="0"/>
                    </a:p>
                  </a:txBody>
                  <a:tcPr/>
                </a:tc>
                <a:tc>
                  <a:txBody>
                    <a:bodyPr/>
                    <a:lstStyle/>
                    <a:p>
                      <a:r>
                        <a:rPr lang="en-US" sz="1600" dirty="0"/>
                        <a:t>12,3,1818</a:t>
                      </a:r>
                    </a:p>
                  </a:txBody>
                  <a:tcPr/>
                </a:tc>
                <a:extLst>
                  <a:ext uri="{0D108BD9-81ED-4DB2-BD59-A6C34878D82A}">
                    <a16:rowId xmlns:a16="http://schemas.microsoft.com/office/drawing/2014/main" val="3101926150"/>
                  </a:ext>
                </a:extLst>
              </a:tr>
              <a:tr h="370840">
                <a:tc>
                  <a:txBody>
                    <a:bodyPr/>
                    <a:lstStyle/>
                    <a:p>
                      <a:r>
                        <a:rPr lang="en-US" sz="1600" dirty="0"/>
                        <a:t>11</a:t>
                      </a:r>
                    </a:p>
                  </a:txBody>
                  <a:tcPr/>
                </a:tc>
                <a:tc>
                  <a:txBody>
                    <a:bodyPr/>
                    <a:lstStyle/>
                    <a:p>
                      <a:r>
                        <a:rPr lang="en-US" sz="1600" dirty="0"/>
                        <a:t>1</a:t>
                      </a:r>
                    </a:p>
                  </a:txBody>
                  <a:tcPr/>
                </a:tc>
                <a:tc>
                  <a:txBody>
                    <a:bodyPr/>
                    <a:lstStyle/>
                    <a:p>
                      <a:r>
                        <a:rPr lang="en-US" sz="1600" dirty="0"/>
                        <a:t>15</a:t>
                      </a:r>
                    </a:p>
                  </a:txBody>
                  <a:tcPr/>
                </a:tc>
                <a:tc>
                  <a:txBody>
                    <a:bodyPr/>
                    <a:lstStyle/>
                    <a:p>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1818</a:t>
                      </a:r>
                      <a:endParaRPr lang="en-US" sz="1600" dirty="0"/>
                    </a:p>
                  </a:txBody>
                  <a:tcPr/>
                </a:tc>
                <a:tc>
                  <a:txBody>
                    <a:bodyPr/>
                    <a:lstStyle/>
                    <a:p>
                      <a:r>
                        <a:rPr lang="en-US" sz="1600" dirty="0"/>
                        <a:t>1,16,1818</a:t>
                      </a:r>
                    </a:p>
                  </a:txBody>
                  <a:tcPr/>
                </a:tc>
                <a:extLst>
                  <a:ext uri="{0D108BD9-81ED-4DB2-BD59-A6C34878D82A}">
                    <a16:rowId xmlns:a16="http://schemas.microsoft.com/office/drawing/2014/main" val="346519654"/>
                  </a:ext>
                </a:extLst>
              </a:tr>
              <a:tr h="370840">
                <a:tc>
                  <a:txBody>
                    <a:bodyPr/>
                    <a:lstStyle/>
                    <a:p>
                      <a:r>
                        <a:rPr lang="en-US" sz="1600" dirty="0"/>
                        <a:t>12</a:t>
                      </a:r>
                    </a:p>
                  </a:txBody>
                  <a:tcPr/>
                </a:tc>
                <a:tc>
                  <a:txBody>
                    <a:bodyPr/>
                    <a:lstStyle/>
                    <a:p>
                      <a:r>
                        <a:rPr lang="en-US" sz="1600" dirty="0"/>
                        <a:t>2</a:t>
                      </a:r>
                    </a:p>
                  </a:txBody>
                  <a:tcPr/>
                </a:tc>
                <a:tc>
                  <a:txBody>
                    <a:bodyPr/>
                    <a:lstStyle/>
                    <a:p>
                      <a:r>
                        <a:rPr lang="en-US" sz="1600" dirty="0"/>
                        <a:t>15</a:t>
                      </a:r>
                    </a:p>
                  </a:txBody>
                  <a:tcPr/>
                </a:tc>
                <a:tc>
                  <a:txBody>
                    <a:bodyPr/>
                    <a:lstStyle/>
                    <a:p>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1818</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2,16,1818</a:t>
                      </a:r>
                    </a:p>
                  </a:txBody>
                  <a:tcPr/>
                </a:tc>
                <a:extLst>
                  <a:ext uri="{0D108BD9-81ED-4DB2-BD59-A6C34878D82A}">
                    <a16:rowId xmlns:a16="http://schemas.microsoft.com/office/drawing/2014/main" val="2453973412"/>
                  </a:ext>
                </a:extLst>
              </a:tr>
            </a:tbl>
          </a:graphicData>
        </a:graphic>
      </p:graphicFrame>
      <p:graphicFrame>
        <p:nvGraphicFramePr>
          <p:cNvPr id="3" name="Table 2">
            <a:extLst>
              <a:ext uri="{FF2B5EF4-FFF2-40B4-BE49-F238E27FC236}">
                <a16:creationId xmlns:a16="http://schemas.microsoft.com/office/drawing/2014/main" id="{7716065A-7F6D-4B3C-BBB1-81A27FD713A5}"/>
              </a:ext>
            </a:extLst>
          </p:cNvPr>
          <p:cNvGraphicFramePr>
            <a:graphicFrameLocks noGrp="1"/>
          </p:cNvGraphicFramePr>
          <p:nvPr>
            <p:extLst/>
          </p:nvPr>
        </p:nvGraphicFramePr>
        <p:xfrm>
          <a:off x="6215347" y="1945640"/>
          <a:ext cx="5138453" cy="1483360"/>
        </p:xfrm>
        <a:graphic>
          <a:graphicData uri="http://schemas.openxmlformats.org/drawingml/2006/table">
            <a:tbl>
              <a:tblPr firstRow="1" bandRow="1">
                <a:tableStyleId>{5940675A-B579-460E-94D1-54222C63F5DA}</a:tableStyleId>
              </a:tblPr>
              <a:tblGrid>
                <a:gridCol w="614680">
                  <a:extLst>
                    <a:ext uri="{9D8B030D-6E8A-4147-A177-3AD203B41FA5}">
                      <a16:colId xmlns:a16="http://schemas.microsoft.com/office/drawing/2014/main" val="854528232"/>
                    </a:ext>
                  </a:extLst>
                </a:gridCol>
                <a:gridCol w="803275">
                  <a:extLst>
                    <a:ext uri="{9D8B030D-6E8A-4147-A177-3AD203B41FA5}">
                      <a16:colId xmlns:a16="http://schemas.microsoft.com/office/drawing/2014/main" val="636514123"/>
                    </a:ext>
                  </a:extLst>
                </a:gridCol>
                <a:gridCol w="630593">
                  <a:extLst>
                    <a:ext uri="{9D8B030D-6E8A-4147-A177-3AD203B41FA5}">
                      <a16:colId xmlns:a16="http://schemas.microsoft.com/office/drawing/2014/main" val="2128348024"/>
                    </a:ext>
                  </a:extLst>
                </a:gridCol>
                <a:gridCol w="756712">
                  <a:extLst>
                    <a:ext uri="{9D8B030D-6E8A-4147-A177-3AD203B41FA5}">
                      <a16:colId xmlns:a16="http://schemas.microsoft.com/office/drawing/2014/main" val="3753772009"/>
                    </a:ext>
                  </a:extLst>
                </a:gridCol>
                <a:gridCol w="2333193">
                  <a:extLst>
                    <a:ext uri="{9D8B030D-6E8A-4147-A177-3AD203B41FA5}">
                      <a16:colId xmlns:a16="http://schemas.microsoft.com/office/drawing/2014/main" val="1118147450"/>
                    </a:ext>
                  </a:extLst>
                </a:gridCol>
              </a:tblGrid>
              <a:tr h="370840">
                <a:tc>
                  <a:txBody>
                    <a:bodyPr/>
                    <a:lstStyle/>
                    <a:p>
                      <a:r>
                        <a:rPr lang="en-US" sz="1600" b="1" dirty="0"/>
                        <a:t>Case</a:t>
                      </a:r>
                    </a:p>
                  </a:txBody>
                  <a:tcPr>
                    <a:solidFill>
                      <a:schemeClr val="bg1">
                        <a:lumMod val="85000"/>
                      </a:schemeClr>
                    </a:solidFill>
                  </a:tcPr>
                </a:tc>
                <a:tc>
                  <a:txBody>
                    <a:bodyPr/>
                    <a:lstStyle/>
                    <a:p>
                      <a:r>
                        <a:rPr lang="en-US" sz="1600" b="1" dirty="0"/>
                        <a:t>Month</a:t>
                      </a:r>
                    </a:p>
                  </a:txBody>
                  <a:tcPr>
                    <a:solidFill>
                      <a:schemeClr val="bg1">
                        <a:lumMod val="85000"/>
                      </a:schemeClr>
                    </a:solidFill>
                  </a:tcPr>
                </a:tc>
                <a:tc>
                  <a:txBody>
                    <a:bodyPr/>
                    <a:lstStyle/>
                    <a:p>
                      <a:r>
                        <a:rPr lang="en-US" sz="1600" b="1" dirty="0"/>
                        <a:t>Day</a:t>
                      </a:r>
                    </a:p>
                  </a:txBody>
                  <a:tcPr>
                    <a:solidFill>
                      <a:schemeClr val="bg1">
                        <a:lumMod val="85000"/>
                      </a:schemeClr>
                    </a:solidFill>
                  </a:tcPr>
                </a:tc>
                <a:tc>
                  <a:txBody>
                    <a:bodyPr/>
                    <a:lstStyle/>
                    <a:p>
                      <a:r>
                        <a:rPr lang="en-US" sz="1600" b="1" dirty="0"/>
                        <a:t>Year</a:t>
                      </a:r>
                    </a:p>
                  </a:txBody>
                  <a:tcPr>
                    <a:solidFill>
                      <a:schemeClr val="bg1">
                        <a:lumMod val="85000"/>
                      </a:schemeClr>
                    </a:solidFill>
                  </a:tcPr>
                </a:tc>
                <a:tc>
                  <a:txBody>
                    <a:bodyPr/>
                    <a:lstStyle/>
                    <a:p>
                      <a:r>
                        <a:rPr lang="en-US" sz="1600" b="1" dirty="0"/>
                        <a:t>Expected Output</a:t>
                      </a:r>
                    </a:p>
                  </a:txBody>
                  <a:tcPr>
                    <a:solidFill>
                      <a:schemeClr val="bg1">
                        <a:lumMod val="85000"/>
                      </a:schemeClr>
                    </a:solidFill>
                  </a:tcPr>
                </a:tc>
                <a:extLst>
                  <a:ext uri="{0D108BD9-81ED-4DB2-BD59-A6C34878D82A}">
                    <a16:rowId xmlns:a16="http://schemas.microsoft.com/office/drawing/2014/main" val="4112995797"/>
                  </a:ext>
                </a:extLst>
              </a:tr>
              <a:tr h="370840">
                <a:tc>
                  <a:txBody>
                    <a:bodyPr/>
                    <a:lstStyle/>
                    <a:p>
                      <a:r>
                        <a:rPr lang="en-US" sz="1600" dirty="0"/>
                        <a:t>--</a:t>
                      </a:r>
                    </a:p>
                  </a:txBody>
                  <a:tcPr>
                    <a:solidFill>
                      <a:schemeClr val="bg1">
                        <a:lumMod val="85000"/>
                      </a:schemeClr>
                    </a:solidFill>
                  </a:tcPr>
                </a:tc>
                <a:tc>
                  <a:txBody>
                    <a:bodyPr/>
                    <a:lstStyle/>
                    <a:p>
                      <a:r>
                        <a:rPr lang="en-US" sz="1600" dirty="0"/>
                        <a:t>6</a:t>
                      </a:r>
                    </a:p>
                  </a:txBody>
                  <a:tcPr>
                    <a:solidFill>
                      <a:schemeClr val="bg1">
                        <a:lumMod val="85000"/>
                      </a:schemeClr>
                    </a:solidFill>
                  </a:tcPr>
                </a:tc>
                <a:tc>
                  <a:txBody>
                    <a:bodyPr/>
                    <a:lstStyle/>
                    <a:p>
                      <a:r>
                        <a:rPr lang="en-US" sz="1600" dirty="0"/>
                        <a:t>31</a:t>
                      </a:r>
                    </a:p>
                  </a:txBody>
                  <a:tcPr>
                    <a:solidFill>
                      <a:schemeClr val="bg1">
                        <a:lumMod val="85000"/>
                      </a:schemeClr>
                    </a:solidFill>
                  </a:tcPr>
                </a:tc>
                <a:tc>
                  <a:txBody>
                    <a:bodyPr/>
                    <a:lstStyle/>
                    <a:p>
                      <a:r>
                        <a:rPr lang="en-US" sz="1600" dirty="0"/>
                        <a:t>1918</a:t>
                      </a:r>
                    </a:p>
                  </a:txBody>
                  <a:tcPr>
                    <a:solidFill>
                      <a:schemeClr val="bg1">
                        <a:lumMod val="85000"/>
                      </a:schemeClr>
                    </a:solidFill>
                  </a:tcPr>
                </a:tc>
                <a:tc>
                  <a:txBody>
                    <a:bodyPr/>
                    <a:lstStyle/>
                    <a:p>
                      <a:r>
                        <a:rPr lang="en-US" sz="1600" dirty="0"/>
                        <a:t>Invalid</a:t>
                      </a:r>
                    </a:p>
                  </a:txBody>
                  <a:tcPr>
                    <a:solidFill>
                      <a:schemeClr val="bg1">
                        <a:lumMod val="85000"/>
                      </a:schemeClr>
                    </a:solidFill>
                  </a:tcPr>
                </a:tc>
                <a:extLst>
                  <a:ext uri="{0D108BD9-81ED-4DB2-BD59-A6C34878D82A}">
                    <a16:rowId xmlns:a16="http://schemas.microsoft.com/office/drawing/2014/main" val="2702351398"/>
                  </a:ext>
                </a:extLst>
              </a:tr>
              <a:tr h="370840">
                <a:tc>
                  <a:txBody>
                    <a:bodyPr/>
                    <a:lstStyle/>
                    <a:p>
                      <a:r>
                        <a:rPr lang="en-US" sz="1600" dirty="0"/>
                        <a:t>--</a:t>
                      </a:r>
                    </a:p>
                  </a:txBody>
                  <a:tcPr>
                    <a:solidFill>
                      <a:schemeClr val="bg1">
                        <a:lumMod val="85000"/>
                      </a:schemeClr>
                    </a:solidFill>
                  </a:tcPr>
                </a:tc>
                <a:tc>
                  <a:txBody>
                    <a:bodyPr/>
                    <a:lstStyle/>
                    <a:p>
                      <a:r>
                        <a:rPr lang="en-US" sz="1600" dirty="0"/>
                        <a:t>11</a:t>
                      </a:r>
                    </a:p>
                  </a:txBody>
                  <a:tcPr>
                    <a:solidFill>
                      <a:schemeClr val="bg1">
                        <a:lumMod val="85000"/>
                      </a:schemeClr>
                    </a:solidFill>
                  </a:tcPr>
                </a:tc>
                <a:tc>
                  <a:txBody>
                    <a:bodyPr/>
                    <a:lstStyle/>
                    <a:p>
                      <a:r>
                        <a:rPr lang="en-US" sz="1600" dirty="0"/>
                        <a:t>31</a:t>
                      </a:r>
                    </a:p>
                  </a:txBody>
                  <a:tcPr>
                    <a:solidFill>
                      <a:schemeClr val="bg1">
                        <a:lumMod val="85000"/>
                      </a:schemeClr>
                    </a:solidFill>
                  </a:tcPr>
                </a:tc>
                <a:tc>
                  <a:txBody>
                    <a:bodyPr/>
                    <a:lstStyle/>
                    <a:p>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1928</a:t>
                      </a:r>
                      <a:endParaRPr lang="en-US" sz="1600" dirty="0"/>
                    </a:p>
                  </a:txBody>
                  <a:tcPr>
                    <a:solidFill>
                      <a:schemeClr val="bg1">
                        <a:lumMod val="85000"/>
                      </a:schemeClr>
                    </a:solidFill>
                  </a:tcPr>
                </a:tc>
                <a:tc>
                  <a:txBody>
                    <a:bodyPr/>
                    <a:lstStyle/>
                    <a:p>
                      <a:r>
                        <a:rPr lang="en-US" sz="1600" dirty="0"/>
                        <a:t>Invalid</a:t>
                      </a:r>
                    </a:p>
                  </a:txBody>
                  <a:tcPr>
                    <a:solidFill>
                      <a:schemeClr val="bg1">
                        <a:lumMod val="85000"/>
                      </a:schemeClr>
                    </a:solidFill>
                  </a:tcPr>
                </a:tc>
                <a:extLst>
                  <a:ext uri="{0D108BD9-81ED-4DB2-BD59-A6C34878D82A}">
                    <a16:rowId xmlns:a16="http://schemas.microsoft.com/office/drawing/2014/main" val="232908017"/>
                  </a:ext>
                </a:extLst>
              </a:tr>
              <a:tr h="370840">
                <a:tc>
                  <a:txBody>
                    <a:bodyPr/>
                    <a:lstStyle/>
                    <a:p>
                      <a:r>
                        <a:rPr lang="en-US" sz="1600" dirty="0"/>
                        <a:t>125</a:t>
                      </a:r>
                    </a:p>
                  </a:txBody>
                  <a:tcPr>
                    <a:solidFill>
                      <a:schemeClr val="bg1">
                        <a:lumMod val="85000"/>
                      </a:schemeClr>
                    </a:solidFill>
                  </a:tcPr>
                </a:tc>
                <a:tc>
                  <a:txBody>
                    <a:bodyPr/>
                    <a:lstStyle/>
                    <a:p>
                      <a:r>
                        <a:rPr lang="en-US" sz="1600" dirty="0"/>
                        <a:t>12</a:t>
                      </a:r>
                    </a:p>
                  </a:txBody>
                  <a:tcPr>
                    <a:solidFill>
                      <a:schemeClr val="bg1">
                        <a:lumMod val="85000"/>
                      </a:schemeClr>
                    </a:solidFill>
                  </a:tcPr>
                </a:tc>
                <a:tc>
                  <a:txBody>
                    <a:bodyPr/>
                    <a:lstStyle/>
                    <a:p>
                      <a:r>
                        <a:rPr lang="en-US" sz="1600" dirty="0"/>
                        <a:t>31</a:t>
                      </a:r>
                    </a:p>
                  </a:txBody>
                  <a:tcPr>
                    <a:solidFill>
                      <a:schemeClr val="bg1">
                        <a:lumMod val="85000"/>
                      </a:schemeClr>
                    </a:solidFill>
                  </a:tcPr>
                </a:tc>
                <a:tc>
                  <a:txBody>
                    <a:bodyPr/>
                    <a:lstStyle/>
                    <a:p>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2020</a:t>
                      </a:r>
                      <a:endParaRPr lang="en-US" sz="1600" dirty="0"/>
                    </a:p>
                  </a:txBody>
                  <a:tcPr>
                    <a:solidFill>
                      <a:schemeClr val="bg1">
                        <a:lumMod val="85000"/>
                      </a:schemeClr>
                    </a:solidFill>
                  </a:tcPr>
                </a:tc>
                <a:tc>
                  <a:txBody>
                    <a:bodyPr/>
                    <a:lstStyle/>
                    <a:p>
                      <a:r>
                        <a:rPr lang="en-US" sz="1600" dirty="0"/>
                        <a:t>1,1,2021</a:t>
                      </a:r>
                    </a:p>
                  </a:txBody>
                  <a:tcPr>
                    <a:solidFill>
                      <a:schemeClr val="bg1">
                        <a:lumMod val="85000"/>
                      </a:schemeClr>
                    </a:solidFill>
                  </a:tcPr>
                </a:tc>
                <a:extLst>
                  <a:ext uri="{0D108BD9-81ED-4DB2-BD59-A6C34878D82A}">
                    <a16:rowId xmlns:a16="http://schemas.microsoft.com/office/drawing/2014/main" val="2636269946"/>
                  </a:ext>
                </a:extLst>
              </a:tr>
            </a:tbl>
          </a:graphicData>
        </a:graphic>
      </p:graphicFrame>
      <p:sp>
        <p:nvSpPr>
          <p:cNvPr id="4" name="TextBox 3">
            <a:extLst>
              <a:ext uri="{FF2B5EF4-FFF2-40B4-BE49-F238E27FC236}">
                <a16:creationId xmlns:a16="http://schemas.microsoft.com/office/drawing/2014/main" id="{35E2E2C2-62CA-4DFC-853E-F15FDECFA138}"/>
              </a:ext>
            </a:extLst>
          </p:cNvPr>
          <p:cNvSpPr txBox="1"/>
          <p:nvPr/>
        </p:nvSpPr>
        <p:spPr>
          <a:xfrm>
            <a:off x="2397527" y="6130169"/>
            <a:ext cx="1423788" cy="369332"/>
          </a:xfrm>
          <a:prstGeom prst="rect">
            <a:avLst/>
          </a:prstGeom>
          <a:noFill/>
        </p:spPr>
        <p:txBody>
          <a:bodyPr wrap="none" rtlCol="0">
            <a:spAutoFit/>
          </a:bodyPr>
          <a:lstStyle/>
          <a:p>
            <a:r>
              <a:rPr lang="en-US" i="1" dirty="0"/>
              <a:t>…and so on…</a:t>
            </a:r>
          </a:p>
        </p:txBody>
      </p:sp>
      <p:sp>
        <p:nvSpPr>
          <p:cNvPr id="7" name="Title 6">
            <a:extLst>
              <a:ext uri="{FF2B5EF4-FFF2-40B4-BE49-F238E27FC236}">
                <a16:creationId xmlns:a16="http://schemas.microsoft.com/office/drawing/2014/main" id="{B461CCD8-A6A7-492B-9E9A-E5B82910F574}"/>
              </a:ext>
            </a:extLst>
          </p:cNvPr>
          <p:cNvSpPr>
            <a:spLocks noGrp="1"/>
          </p:cNvSpPr>
          <p:nvPr>
            <p:ph type="title"/>
          </p:nvPr>
        </p:nvSpPr>
        <p:spPr>
          <a:xfrm>
            <a:off x="838200" y="-92765"/>
            <a:ext cx="10515600" cy="1325563"/>
          </a:xfrm>
        </p:spPr>
        <p:txBody>
          <a:bodyPr>
            <a:normAutofit/>
          </a:bodyPr>
          <a:lstStyle/>
          <a:p>
            <a:pPr algn="ctr"/>
            <a:r>
              <a:rPr lang="en-US" sz="3600" dirty="0"/>
              <a:t>Selection of worst-case </a:t>
            </a:r>
            <a:r>
              <a:rPr lang="en-US" sz="3600" dirty="0" err="1"/>
              <a:t>NextDate</a:t>
            </a:r>
            <a:r>
              <a:rPr lang="en-US" sz="3600" dirty="0"/>
              <a:t> BVA test cases</a:t>
            </a:r>
          </a:p>
        </p:txBody>
      </p:sp>
      <p:sp>
        <p:nvSpPr>
          <p:cNvPr id="6" name="TextBox 5">
            <a:extLst>
              <a:ext uri="{FF2B5EF4-FFF2-40B4-BE49-F238E27FC236}">
                <a16:creationId xmlns:a16="http://schemas.microsoft.com/office/drawing/2014/main" id="{1A20AF16-81FB-4319-A362-66ED0EEF0978}"/>
              </a:ext>
            </a:extLst>
          </p:cNvPr>
          <p:cNvSpPr txBox="1"/>
          <p:nvPr/>
        </p:nvSpPr>
        <p:spPr>
          <a:xfrm>
            <a:off x="7368772" y="1232798"/>
            <a:ext cx="1473865" cy="369332"/>
          </a:xfrm>
          <a:prstGeom prst="rect">
            <a:avLst/>
          </a:prstGeom>
          <a:noFill/>
        </p:spPr>
        <p:txBody>
          <a:bodyPr wrap="none" rtlCol="0">
            <a:spAutoFit/>
          </a:bodyPr>
          <a:lstStyle/>
          <a:p>
            <a:r>
              <a:rPr lang="en-US" i="1" dirty="0"/>
              <a:t>…and so forth</a:t>
            </a:r>
          </a:p>
        </p:txBody>
      </p:sp>
    </p:spTree>
    <p:extLst>
      <p:ext uri="{BB962C8B-B14F-4D97-AF65-F5344CB8AC3E}">
        <p14:creationId xmlns:p14="http://schemas.microsoft.com/office/powerpoint/2010/main" val="234569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The ISTQB Error Taxonomy</a:t>
            </a:r>
          </a:p>
        </p:txBody>
      </p:sp>
      <p:sp>
        <p:nvSpPr>
          <p:cNvPr id="48134" name="Rectangle 3"/>
          <p:cNvSpPr>
            <a:spLocks noGrp="1" noChangeArrowheads="1"/>
          </p:cNvSpPr>
          <p:nvPr>
            <p:ph idx="1"/>
          </p:nvPr>
        </p:nvSpPr>
        <p:spPr/>
        <p:txBody>
          <a:bodyPr/>
          <a:lstStyle/>
          <a:p>
            <a:r>
              <a:rPr lang="en-US" b="1" dirty="0"/>
              <a:t>Error: </a:t>
            </a:r>
            <a:r>
              <a:rPr lang="en-US" dirty="0"/>
              <a:t>A human action that produces an incorrect result.  </a:t>
            </a:r>
            <a:r>
              <a:rPr lang="en-US" i="1" dirty="0"/>
              <a:t>Syn: mistake </a:t>
            </a:r>
          </a:p>
          <a:p>
            <a:r>
              <a:rPr lang="en-US" b="1" dirty="0"/>
              <a:t>Defect</a:t>
            </a:r>
            <a:r>
              <a:rPr lang="en-US" dirty="0"/>
              <a:t>: An imperfection or deficiency in a work product where it does not meet its requirements or specifications.  </a:t>
            </a:r>
            <a:r>
              <a:rPr lang="en-US" i="1" dirty="0"/>
              <a:t>Syn: fault, bug</a:t>
            </a:r>
          </a:p>
          <a:p>
            <a:r>
              <a:rPr lang="en-US" b="1" dirty="0"/>
              <a:t>Failure</a:t>
            </a:r>
            <a:r>
              <a:rPr lang="en-US" dirty="0"/>
              <a:t>: An event in which a component or system does not perform a required function within specified limits.  </a:t>
            </a:r>
            <a:r>
              <a:rPr lang="en-US" i="1" dirty="0"/>
              <a:t>Syn: unexpected result, crash, system go “boom”</a:t>
            </a:r>
            <a:endParaRPr lang="en-US" dirty="0"/>
          </a:p>
          <a:p>
            <a:endParaRPr lang="en-US" dirty="0"/>
          </a:p>
          <a:p>
            <a:endParaRPr lang="en-US" dirty="0"/>
          </a:p>
          <a:p>
            <a:pPr marL="0" indent="0">
              <a:buNone/>
            </a:pPr>
            <a:endParaRPr lang="en-US" dirty="0"/>
          </a:p>
          <a:p>
            <a:pPr marL="0" indent="0">
              <a:buNone/>
            </a:pPr>
            <a:endParaRPr lang="en-US" dirty="0"/>
          </a:p>
        </p:txBody>
      </p:sp>
      <p:sp>
        <p:nvSpPr>
          <p:cNvPr id="4813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fld id="{3D8C035F-230C-499D-AC34-32A7EDE3C424}" type="slidenum">
              <a:rPr lang="en-US" sz="900" b="0">
                <a:solidFill>
                  <a:schemeClr val="tx1"/>
                </a:solidFill>
              </a:rPr>
              <a:pPr/>
              <a:t>25</a:t>
            </a:fld>
            <a:endParaRPr lang="en-US" sz="900" b="0">
              <a:solidFill>
                <a:schemeClr val="tx1"/>
              </a:solidFill>
            </a:endParaRPr>
          </a:p>
        </p:txBody>
      </p:sp>
      <p:sp>
        <p:nvSpPr>
          <p:cNvPr id="3" name="Rectangle 2">
            <a:extLst>
              <a:ext uri="{FF2B5EF4-FFF2-40B4-BE49-F238E27FC236}">
                <a16:creationId xmlns:a16="http://schemas.microsoft.com/office/drawing/2014/main" id="{DB1B52B1-DA5A-4072-A4E0-9445EE0A85F6}"/>
              </a:ext>
            </a:extLst>
          </p:cNvPr>
          <p:cNvSpPr/>
          <p:nvPr/>
        </p:nvSpPr>
        <p:spPr>
          <a:xfrm>
            <a:off x="325316" y="4842305"/>
            <a:ext cx="11614638" cy="9319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There are similar anomaly taxonomies offered by IEEE and ISO, but we’ll use these ISTQB definitions.</a:t>
            </a:r>
          </a:p>
        </p:txBody>
      </p:sp>
    </p:spTree>
    <p:extLst>
      <p:ext uri="{BB962C8B-B14F-4D97-AF65-F5344CB8AC3E}">
        <p14:creationId xmlns:p14="http://schemas.microsoft.com/office/powerpoint/2010/main" val="398502759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Straight Connector 58">
            <a:extLst>
              <a:ext uri="{FF2B5EF4-FFF2-40B4-BE49-F238E27FC236}">
                <a16:creationId xmlns:a16="http://schemas.microsoft.com/office/drawing/2014/main" id="{960073D9-1ABD-48D9-8F8C-C2F77C63EA9C}"/>
              </a:ext>
            </a:extLst>
          </p:cNvPr>
          <p:cNvCxnSpPr>
            <a:cxnSpLocks/>
          </p:cNvCxnSpPr>
          <p:nvPr/>
        </p:nvCxnSpPr>
        <p:spPr>
          <a:xfrm flipH="1">
            <a:off x="6294936" y="3055239"/>
            <a:ext cx="376179" cy="654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AF3AB4E-2C18-47DC-8321-F8A9971B6345}"/>
              </a:ext>
            </a:extLst>
          </p:cNvPr>
          <p:cNvCxnSpPr>
            <a:cxnSpLocks/>
          </p:cNvCxnSpPr>
          <p:nvPr/>
        </p:nvCxnSpPr>
        <p:spPr>
          <a:xfrm flipH="1">
            <a:off x="7670665" y="2895972"/>
            <a:ext cx="91916" cy="13903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BCAA537-D599-4E2F-A0F5-FF37CA85BDDB}"/>
              </a:ext>
            </a:extLst>
          </p:cNvPr>
          <p:cNvCxnSpPr>
            <a:cxnSpLocks/>
          </p:cNvCxnSpPr>
          <p:nvPr/>
        </p:nvCxnSpPr>
        <p:spPr>
          <a:xfrm flipH="1">
            <a:off x="8661244" y="2940047"/>
            <a:ext cx="492641" cy="30685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7B17B8-07C8-468A-83E7-05546FA5B73E}"/>
              </a:ext>
            </a:extLst>
          </p:cNvPr>
          <p:cNvCxnSpPr>
            <a:cxnSpLocks/>
          </p:cNvCxnSpPr>
          <p:nvPr/>
        </p:nvCxnSpPr>
        <p:spPr>
          <a:xfrm flipH="1">
            <a:off x="9127578" y="2895972"/>
            <a:ext cx="293874" cy="27271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B2E6169-FB6C-4864-A0AB-ED40B718EC90}"/>
              </a:ext>
            </a:extLst>
          </p:cNvPr>
          <p:cNvCxnSpPr>
            <a:cxnSpLocks/>
          </p:cNvCxnSpPr>
          <p:nvPr/>
        </p:nvCxnSpPr>
        <p:spPr>
          <a:xfrm flipH="1">
            <a:off x="9633317" y="2895972"/>
            <a:ext cx="44085" cy="20844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EA63CE1-0C5A-4766-AE17-610869E0A12D}"/>
              </a:ext>
            </a:extLst>
          </p:cNvPr>
          <p:cNvCxnSpPr>
            <a:cxnSpLocks/>
          </p:cNvCxnSpPr>
          <p:nvPr/>
        </p:nvCxnSpPr>
        <p:spPr>
          <a:xfrm>
            <a:off x="9991985" y="3023800"/>
            <a:ext cx="140407" cy="1272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7A5E39A-C952-4B89-96BB-92576DB7F079}"/>
              </a:ext>
            </a:extLst>
          </p:cNvPr>
          <p:cNvCxnSpPr>
            <a:cxnSpLocks/>
          </p:cNvCxnSpPr>
          <p:nvPr/>
        </p:nvCxnSpPr>
        <p:spPr>
          <a:xfrm>
            <a:off x="10697964" y="2919806"/>
            <a:ext cx="374723" cy="7135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B4D3C2F-ED63-4670-BCC0-BB4D5E4F62F9}"/>
              </a:ext>
            </a:extLst>
          </p:cNvPr>
          <p:cNvCxnSpPr>
            <a:cxnSpLocks/>
          </p:cNvCxnSpPr>
          <p:nvPr/>
        </p:nvCxnSpPr>
        <p:spPr>
          <a:xfrm flipH="1">
            <a:off x="3484618" y="388647"/>
            <a:ext cx="4497280" cy="2940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6107B4F-A16F-4703-9428-CDE4537A6AD4}"/>
              </a:ext>
            </a:extLst>
          </p:cNvPr>
          <p:cNvCxnSpPr>
            <a:cxnSpLocks/>
          </p:cNvCxnSpPr>
          <p:nvPr/>
        </p:nvCxnSpPr>
        <p:spPr>
          <a:xfrm flipH="1">
            <a:off x="7167386" y="541047"/>
            <a:ext cx="966912" cy="24827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6B244D1-155F-4FDF-8CD6-DBD3BA35BB5F}"/>
              </a:ext>
            </a:extLst>
          </p:cNvPr>
          <p:cNvCxnSpPr>
            <a:cxnSpLocks/>
          </p:cNvCxnSpPr>
          <p:nvPr/>
        </p:nvCxnSpPr>
        <p:spPr>
          <a:xfrm>
            <a:off x="9131234" y="583329"/>
            <a:ext cx="1193518" cy="23440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F627F83-2607-43D6-8438-7CDD1565E75F}"/>
              </a:ext>
            </a:extLst>
          </p:cNvPr>
          <p:cNvCxnSpPr>
            <a:cxnSpLocks/>
          </p:cNvCxnSpPr>
          <p:nvPr/>
        </p:nvCxnSpPr>
        <p:spPr>
          <a:xfrm flipH="1">
            <a:off x="1655747" y="3511221"/>
            <a:ext cx="752410" cy="629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C7B8ED9-6B16-45D3-B709-ED9CFD6CA0F3}"/>
              </a:ext>
            </a:extLst>
          </p:cNvPr>
          <p:cNvCxnSpPr>
            <a:cxnSpLocks/>
          </p:cNvCxnSpPr>
          <p:nvPr/>
        </p:nvCxnSpPr>
        <p:spPr>
          <a:xfrm flipH="1">
            <a:off x="2271673" y="3509709"/>
            <a:ext cx="505426" cy="11988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F27562E-9A92-4EBB-8523-D4D498B2E9B5}"/>
              </a:ext>
            </a:extLst>
          </p:cNvPr>
          <p:cNvCxnSpPr>
            <a:cxnSpLocks/>
          </p:cNvCxnSpPr>
          <p:nvPr/>
        </p:nvCxnSpPr>
        <p:spPr>
          <a:xfrm flipH="1">
            <a:off x="2765341" y="3509709"/>
            <a:ext cx="218334" cy="16728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4EA04C8-DC60-4068-AA95-276A32791F22}"/>
              </a:ext>
            </a:extLst>
          </p:cNvPr>
          <p:cNvCxnSpPr>
            <a:cxnSpLocks/>
          </p:cNvCxnSpPr>
          <p:nvPr/>
        </p:nvCxnSpPr>
        <p:spPr>
          <a:xfrm>
            <a:off x="3256501" y="3525240"/>
            <a:ext cx="334652" cy="24605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5C0142B-3741-42AF-A03D-9CD30045280F}"/>
              </a:ext>
            </a:extLst>
          </p:cNvPr>
          <p:cNvCxnSpPr>
            <a:cxnSpLocks/>
          </p:cNvCxnSpPr>
          <p:nvPr/>
        </p:nvCxnSpPr>
        <p:spPr>
          <a:xfrm>
            <a:off x="3285771" y="3481742"/>
            <a:ext cx="794563" cy="1498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1BF71D8-A68A-4CC0-B56A-0BC8A7079119}"/>
              </a:ext>
            </a:extLst>
          </p:cNvPr>
          <p:cNvCxnSpPr>
            <a:cxnSpLocks/>
          </p:cNvCxnSpPr>
          <p:nvPr/>
        </p:nvCxnSpPr>
        <p:spPr>
          <a:xfrm>
            <a:off x="3688489" y="3416024"/>
            <a:ext cx="873752" cy="8702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E3C810-F7AE-4910-9654-0D3341030E67}"/>
              </a:ext>
            </a:extLst>
          </p:cNvPr>
          <p:cNvCxnSpPr/>
          <p:nvPr/>
        </p:nvCxnSpPr>
        <p:spPr>
          <a:xfrm>
            <a:off x="2923825" y="406018"/>
            <a:ext cx="1009662" cy="2208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E81625C-D156-488C-9931-1BA4FE4A4BC8}"/>
              </a:ext>
            </a:extLst>
          </p:cNvPr>
          <p:cNvCxnSpPr>
            <a:cxnSpLocks/>
          </p:cNvCxnSpPr>
          <p:nvPr/>
        </p:nvCxnSpPr>
        <p:spPr>
          <a:xfrm flipH="1">
            <a:off x="3966894" y="728566"/>
            <a:ext cx="51688" cy="453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9186EEE-D1BC-4702-A547-EA7D2A1E7F9A}"/>
              </a:ext>
            </a:extLst>
          </p:cNvPr>
          <p:cNvCxnSpPr>
            <a:cxnSpLocks/>
          </p:cNvCxnSpPr>
          <p:nvPr/>
        </p:nvCxnSpPr>
        <p:spPr>
          <a:xfrm flipH="1">
            <a:off x="3428656" y="728566"/>
            <a:ext cx="234247" cy="8978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D906931-8D15-4B1F-93FD-A84C77D78BBB}"/>
              </a:ext>
            </a:extLst>
          </p:cNvPr>
          <p:cNvCxnSpPr>
            <a:cxnSpLocks/>
          </p:cNvCxnSpPr>
          <p:nvPr/>
        </p:nvCxnSpPr>
        <p:spPr>
          <a:xfrm flipH="1">
            <a:off x="1431267" y="406018"/>
            <a:ext cx="611941" cy="4532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9A6CAD-06C5-4A2F-A5B1-33549CDC6F1C}"/>
              </a:ext>
            </a:extLst>
          </p:cNvPr>
          <p:cNvCxnSpPr>
            <a:cxnSpLocks/>
          </p:cNvCxnSpPr>
          <p:nvPr/>
        </p:nvCxnSpPr>
        <p:spPr>
          <a:xfrm flipH="1">
            <a:off x="1733383" y="501338"/>
            <a:ext cx="368924" cy="9526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5206E18-DFF0-4C84-977D-0587A7453C84}"/>
              </a:ext>
            </a:extLst>
          </p:cNvPr>
          <p:cNvCxnSpPr>
            <a:cxnSpLocks/>
          </p:cNvCxnSpPr>
          <p:nvPr/>
        </p:nvCxnSpPr>
        <p:spPr>
          <a:xfrm flipH="1">
            <a:off x="1980810" y="501338"/>
            <a:ext cx="297978" cy="14289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A903929-E1C5-400D-A1C8-C737BB7A3AC1}"/>
              </a:ext>
            </a:extLst>
          </p:cNvPr>
          <p:cNvCxnSpPr>
            <a:cxnSpLocks/>
            <a:stCxn id="11" idx="2"/>
          </p:cNvCxnSpPr>
          <p:nvPr/>
        </p:nvCxnSpPr>
        <p:spPr>
          <a:xfrm flipH="1">
            <a:off x="2305863" y="583329"/>
            <a:ext cx="148064" cy="20866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4596959-B0C0-49AD-920A-77CC5B76628F}"/>
              </a:ext>
            </a:extLst>
          </p:cNvPr>
          <p:cNvSpPr/>
          <p:nvPr/>
        </p:nvSpPr>
        <p:spPr>
          <a:xfrm>
            <a:off x="384527" y="583329"/>
            <a:ext cx="1289756" cy="51223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Informal</a:t>
            </a:r>
          </a:p>
          <a:p>
            <a:pPr algn="ctr"/>
            <a:r>
              <a:rPr lang="en-US" sz="1600" dirty="0">
                <a:latin typeface="Arial" panose="020B0604020202020204" pitchFamily="34" charset="0"/>
                <a:ea typeface="Tahoma" panose="020B0604030504040204" pitchFamily="34" charset="0"/>
                <a:cs typeface="Arial" panose="020B0604020202020204" pitchFamily="34" charset="0"/>
              </a:rPr>
              <a:t>Reviews</a:t>
            </a:r>
          </a:p>
        </p:txBody>
      </p:sp>
      <p:sp>
        <p:nvSpPr>
          <p:cNvPr id="4" name="Rectangle 3">
            <a:extLst>
              <a:ext uri="{FF2B5EF4-FFF2-40B4-BE49-F238E27FC236}">
                <a16:creationId xmlns:a16="http://schemas.microsoft.com/office/drawing/2014/main" id="{81815C05-28C3-4D83-AC15-AB895C489981}"/>
              </a:ext>
            </a:extLst>
          </p:cNvPr>
          <p:cNvSpPr/>
          <p:nvPr/>
        </p:nvSpPr>
        <p:spPr>
          <a:xfrm>
            <a:off x="416809" y="1276671"/>
            <a:ext cx="1514482" cy="35462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Walkthroughs</a:t>
            </a:r>
            <a:endParaRPr lang="en-US" dirty="0">
              <a:latin typeface="Arial" panose="020B0604020202020204" pitchFamily="34" charset="0"/>
              <a:ea typeface="Tahoma" panose="020B060403050404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743E5AF-354B-4DA2-9AF3-4C8369C1228D}"/>
              </a:ext>
            </a:extLst>
          </p:cNvPr>
          <p:cNvSpPr/>
          <p:nvPr/>
        </p:nvSpPr>
        <p:spPr>
          <a:xfrm>
            <a:off x="706265" y="1841742"/>
            <a:ext cx="1369483" cy="51223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Technical</a:t>
            </a:r>
            <a:r>
              <a:rPr lang="en-US" dirty="0">
                <a:latin typeface="Arial" panose="020B0604020202020204" pitchFamily="34" charset="0"/>
                <a:ea typeface="Tahoma" panose="020B0604030504040204" pitchFamily="34" charset="0"/>
                <a:cs typeface="Arial" panose="020B0604020202020204" pitchFamily="34" charset="0"/>
              </a:rPr>
              <a:t> </a:t>
            </a:r>
            <a:r>
              <a:rPr lang="en-US" sz="1600" dirty="0">
                <a:latin typeface="Arial" panose="020B0604020202020204" pitchFamily="34" charset="0"/>
                <a:ea typeface="Tahoma" panose="020B0604030504040204" pitchFamily="34" charset="0"/>
                <a:cs typeface="Arial" panose="020B0604020202020204" pitchFamily="34" charset="0"/>
              </a:rPr>
              <a:t>Reviews</a:t>
            </a:r>
            <a:endParaRPr lang="en-US" dirty="0">
              <a:latin typeface="Arial" panose="020B0604020202020204" pitchFamily="34" charset="0"/>
              <a:ea typeface="Tahoma" panose="020B060403050404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0F4AE54B-1A89-4D24-9CF2-8920CD69D919}"/>
              </a:ext>
            </a:extLst>
          </p:cNvPr>
          <p:cNvSpPr/>
          <p:nvPr/>
        </p:nvSpPr>
        <p:spPr>
          <a:xfrm>
            <a:off x="1084442" y="2585425"/>
            <a:ext cx="1369484" cy="35462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Inspections</a:t>
            </a:r>
            <a:endParaRPr lang="en-US" dirty="0">
              <a:latin typeface="Arial" panose="020B0604020202020204" pitchFamily="34" charset="0"/>
              <a:ea typeface="Tahoma" panose="020B060403050404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16C982AE-93DF-474A-B0BB-27EC7263EBC5}"/>
              </a:ext>
            </a:extLst>
          </p:cNvPr>
          <p:cNvSpPr/>
          <p:nvPr/>
        </p:nvSpPr>
        <p:spPr>
          <a:xfrm>
            <a:off x="3373619" y="475180"/>
            <a:ext cx="1557867" cy="35462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Static Analysis</a:t>
            </a:r>
          </a:p>
        </p:txBody>
      </p:sp>
      <p:sp>
        <p:nvSpPr>
          <p:cNvPr id="8" name="Rectangle 7">
            <a:extLst>
              <a:ext uri="{FF2B5EF4-FFF2-40B4-BE49-F238E27FC236}">
                <a16:creationId xmlns:a16="http://schemas.microsoft.com/office/drawing/2014/main" id="{A660EC49-6B59-4FF1-9CCF-4E582DBF69F7}"/>
              </a:ext>
            </a:extLst>
          </p:cNvPr>
          <p:cNvSpPr/>
          <p:nvPr/>
        </p:nvSpPr>
        <p:spPr>
          <a:xfrm>
            <a:off x="3747917" y="1012646"/>
            <a:ext cx="1557866" cy="339653"/>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Data Flow</a:t>
            </a:r>
          </a:p>
        </p:txBody>
      </p:sp>
      <p:sp>
        <p:nvSpPr>
          <p:cNvPr id="9" name="Rectangle 8">
            <a:extLst>
              <a:ext uri="{FF2B5EF4-FFF2-40B4-BE49-F238E27FC236}">
                <a16:creationId xmlns:a16="http://schemas.microsoft.com/office/drawing/2014/main" id="{4F0C7478-A75E-427D-95FB-CA9271907803}"/>
              </a:ext>
            </a:extLst>
          </p:cNvPr>
          <p:cNvSpPr/>
          <p:nvPr/>
        </p:nvSpPr>
        <p:spPr>
          <a:xfrm>
            <a:off x="2923825" y="1510615"/>
            <a:ext cx="1360311" cy="35462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Control Flow</a:t>
            </a:r>
          </a:p>
        </p:txBody>
      </p:sp>
      <p:sp>
        <p:nvSpPr>
          <p:cNvPr id="11" name="Rectangle 10">
            <a:extLst>
              <a:ext uri="{FF2B5EF4-FFF2-40B4-BE49-F238E27FC236}">
                <a16:creationId xmlns:a16="http://schemas.microsoft.com/office/drawing/2014/main" id="{3EC28F0A-F6A8-4C40-BE3E-A5C71837361C}"/>
              </a:ext>
            </a:extLst>
          </p:cNvPr>
          <p:cNvSpPr/>
          <p:nvPr/>
        </p:nvSpPr>
        <p:spPr>
          <a:xfrm>
            <a:off x="1809049" y="228707"/>
            <a:ext cx="1289755" cy="354622"/>
          </a:xfrm>
          <a:prstGeom prst="rect">
            <a:avLst/>
          </a:prstGeom>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rial" panose="020B0604020202020204" pitchFamily="34" charset="0"/>
                <a:ea typeface="Tahoma" panose="020B0604030504040204" pitchFamily="34" charset="0"/>
                <a:cs typeface="Arial" panose="020B0604020202020204" pitchFamily="34" charset="0"/>
              </a:rPr>
              <a:t>Static</a:t>
            </a:r>
          </a:p>
        </p:txBody>
      </p:sp>
      <p:sp>
        <p:nvSpPr>
          <p:cNvPr id="14" name="Rectangle 13">
            <a:extLst>
              <a:ext uri="{FF2B5EF4-FFF2-40B4-BE49-F238E27FC236}">
                <a16:creationId xmlns:a16="http://schemas.microsoft.com/office/drawing/2014/main" id="{C3E60318-9B0B-4067-944C-67B36F309A30}"/>
              </a:ext>
            </a:extLst>
          </p:cNvPr>
          <p:cNvSpPr/>
          <p:nvPr/>
        </p:nvSpPr>
        <p:spPr>
          <a:xfrm>
            <a:off x="5536879" y="3404790"/>
            <a:ext cx="1716608" cy="354623"/>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Error Guessing</a:t>
            </a:r>
          </a:p>
        </p:txBody>
      </p:sp>
      <p:sp>
        <p:nvSpPr>
          <p:cNvPr id="15" name="Rectangle 14">
            <a:extLst>
              <a:ext uri="{FF2B5EF4-FFF2-40B4-BE49-F238E27FC236}">
                <a16:creationId xmlns:a16="http://schemas.microsoft.com/office/drawing/2014/main" id="{AA205504-66DF-425A-8C4B-7BEEE46BB6D9}"/>
              </a:ext>
            </a:extLst>
          </p:cNvPr>
          <p:cNvSpPr/>
          <p:nvPr/>
        </p:nvSpPr>
        <p:spPr>
          <a:xfrm>
            <a:off x="6170450" y="2762735"/>
            <a:ext cx="2125130" cy="35462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Experience-based</a:t>
            </a:r>
          </a:p>
        </p:txBody>
      </p:sp>
      <p:sp>
        <p:nvSpPr>
          <p:cNvPr id="16" name="Rectangle 15">
            <a:extLst>
              <a:ext uri="{FF2B5EF4-FFF2-40B4-BE49-F238E27FC236}">
                <a16:creationId xmlns:a16="http://schemas.microsoft.com/office/drawing/2014/main" id="{EA3D43EE-A524-494A-B209-5E9F717C779C}"/>
              </a:ext>
            </a:extLst>
          </p:cNvPr>
          <p:cNvSpPr/>
          <p:nvPr/>
        </p:nvSpPr>
        <p:spPr>
          <a:xfrm>
            <a:off x="8880562" y="2762735"/>
            <a:ext cx="2888108" cy="33965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Specification-based</a:t>
            </a:r>
          </a:p>
        </p:txBody>
      </p:sp>
      <p:sp>
        <p:nvSpPr>
          <p:cNvPr id="17" name="Rectangle 16">
            <a:extLst>
              <a:ext uri="{FF2B5EF4-FFF2-40B4-BE49-F238E27FC236}">
                <a16:creationId xmlns:a16="http://schemas.microsoft.com/office/drawing/2014/main" id="{F127112D-9148-4E99-AC14-7FE02A4D4D2D}"/>
              </a:ext>
            </a:extLst>
          </p:cNvPr>
          <p:cNvSpPr/>
          <p:nvPr/>
        </p:nvSpPr>
        <p:spPr>
          <a:xfrm>
            <a:off x="10218562" y="3329284"/>
            <a:ext cx="1862665" cy="50563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Equivalence Class Partitioning</a:t>
            </a:r>
          </a:p>
        </p:txBody>
      </p:sp>
      <p:sp>
        <p:nvSpPr>
          <p:cNvPr id="18" name="Rectangle 17">
            <a:extLst>
              <a:ext uri="{FF2B5EF4-FFF2-40B4-BE49-F238E27FC236}">
                <a16:creationId xmlns:a16="http://schemas.microsoft.com/office/drawing/2014/main" id="{C1162083-A7FD-4BD9-8D13-A3546C707701}"/>
              </a:ext>
            </a:extLst>
          </p:cNvPr>
          <p:cNvSpPr/>
          <p:nvPr/>
        </p:nvSpPr>
        <p:spPr>
          <a:xfrm>
            <a:off x="9808960" y="4108964"/>
            <a:ext cx="1557866" cy="50563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Boundary Value Analysis</a:t>
            </a:r>
          </a:p>
        </p:txBody>
      </p:sp>
      <p:sp>
        <p:nvSpPr>
          <p:cNvPr id="19" name="Rectangle 18">
            <a:extLst>
              <a:ext uri="{FF2B5EF4-FFF2-40B4-BE49-F238E27FC236}">
                <a16:creationId xmlns:a16="http://schemas.microsoft.com/office/drawing/2014/main" id="{3331794A-7378-4295-A459-D42927EA6CB5}"/>
              </a:ext>
            </a:extLst>
          </p:cNvPr>
          <p:cNvSpPr/>
          <p:nvPr/>
        </p:nvSpPr>
        <p:spPr>
          <a:xfrm>
            <a:off x="9386001" y="4810632"/>
            <a:ext cx="1557866" cy="33965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Decision tables</a:t>
            </a:r>
          </a:p>
        </p:txBody>
      </p:sp>
      <p:sp>
        <p:nvSpPr>
          <p:cNvPr id="20" name="Rectangle 19">
            <a:extLst>
              <a:ext uri="{FF2B5EF4-FFF2-40B4-BE49-F238E27FC236}">
                <a16:creationId xmlns:a16="http://schemas.microsoft.com/office/drawing/2014/main" id="{0C8094EB-0101-4221-BD31-5D17D9C98C87}"/>
              </a:ext>
            </a:extLst>
          </p:cNvPr>
          <p:cNvSpPr/>
          <p:nvPr/>
        </p:nvSpPr>
        <p:spPr>
          <a:xfrm>
            <a:off x="8943619" y="5402962"/>
            <a:ext cx="1862665" cy="33016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State Transition</a:t>
            </a:r>
          </a:p>
        </p:txBody>
      </p:sp>
      <p:sp>
        <p:nvSpPr>
          <p:cNvPr id="21" name="Rectangle 20">
            <a:extLst>
              <a:ext uri="{FF2B5EF4-FFF2-40B4-BE49-F238E27FC236}">
                <a16:creationId xmlns:a16="http://schemas.microsoft.com/office/drawing/2014/main" id="{A67385C1-90AD-4193-9659-55F8AE35F652}"/>
              </a:ext>
            </a:extLst>
          </p:cNvPr>
          <p:cNvSpPr/>
          <p:nvPr/>
        </p:nvSpPr>
        <p:spPr>
          <a:xfrm>
            <a:off x="8454668" y="5985801"/>
            <a:ext cx="1862666" cy="35462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Use case testing</a:t>
            </a:r>
          </a:p>
        </p:txBody>
      </p:sp>
      <p:sp>
        <p:nvSpPr>
          <p:cNvPr id="22" name="Rectangle 21">
            <a:extLst>
              <a:ext uri="{FF2B5EF4-FFF2-40B4-BE49-F238E27FC236}">
                <a16:creationId xmlns:a16="http://schemas.microsoft.com/office/drawing/2014/main" id="{D60F9860-00D3-4996-A641-55C63542B3DA}"/>
              </a:ext>
            </a:extLst>
          </p:cNvPr>
          <p:cNvSpPr/>
          <p:nvPr/>
        </p:nvSpPr>
        <p:spPr>
          <a:xfrm>
            <a:off x="6278060" y="4140403"/>
            <a:ext cx="1950854" cy="35462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Exploratory testing</a:t>
            </a:r>
          </a:p>
        </p:txBody>
      </p:sp>
      <p:sp>
        <p:nvSpPr>
          <p:cNvPr id="23" name="Rectangle 22">
            <a:extLst>
              <a:ext uri="{FF2B5EF4-FFF2-40B4-BE49-F238E27FC236}">
                <a16:creationId xmlns:a16="http://schemas.microsoft.com/office/drawing/2014/main" id="{E86205F3-8B0A-42AB-8118-CEFBF03E3ABB}"/>
              </a:ext>
            </a:extLst>
          </p:cNvPr>
          <p:cNvSpPr/>
          <p:nvPr/>
        </p:nvSpPr>
        <p:spPr>
          <a:xfrm>
            <a:off x="2222865" y="3278767"/>
            <a:ext cx="1862666" cy="35462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Structure-based</a:t>
            </a:r>
          </a:p>
        </p:txBody>
      </p:sp>
      <p:sp>
        <p:nvSpPr>
          <p:cNvPr id="24" name="Rectangle 23">
            <a:extLst>
              <a:ext uri="{FF2B5EF4-FFF2-40B4-BE49-F238E27FC236}">
                <a16:creationId xmlns:a16="http://schemas.microsoft.com/office/drawing/2014/main" id="{DBB51451-3C47-4384-8A18-5CAF66284AD9}"/>
              </a:ext>
            </a:extLst>
          </p:cNvPr>
          <p:cNvSpPr/>
          <p:nvPr/>
        </p:nvSpPr>
        <p:spPr>
          <a:xfrm>
            <a:off x="769430" y="4015211"/>
            <a:ext cx="1525762" cy="35462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Statement</a:t>
            </a:r>
          </a:p>
        </p:txBody>
      </p:sp>
      <p:sp>
        <p:nvSpPr>
          <p:cNvPr id="25" name="Rectangle 24">
            <a:extLst>
              <a:ext uri="{FF2B5EF4-FFF2-40B4-BE49-F238E27FC236}">
                <a16:creationId xmlns:a16="http://schemas.microsoft.com/office/drawing/2014/main" id="{C95E41C2-1966-4AAA-9E55-BB0D9A102242}"/>
              </a:ext>
            </a:extLst>
          </p:cNvPr>
          <p:cNvSpPr/>
          <p:nvPr/>
        </p:nvSpPr>
        <p:spPr>
          <a:xfrm>
            <a:off x="1248133" y="4592642"/>
            <a:ext cx="1412872" cy="35462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Decision</a:t>
            </a:r>
          </a:p>
        </p:txBody>
      </p:sp>
      <p:sp>
        <p:nvSpPr>
          <p:cNvPr id="26" name="Rectangle 25">
            <a:extLst>
              <a:ext uri="{FF2B5EF4-FFF2-40B4-BE49-F238E27FC236}">
                <a16:creationId xmlns:a16="http://schemas.microsoft.com/office/drawing/2014/main" id="{3CE425F2-2135-4574-AD2C-BC370EB19248}"/>
              </a:ext>
            </a:extLst>
          </p:cNvPr>
          <p:cNvSpPr/>
          <p:nvPr/>
        </p:nvSpPr>
        <p:spPr>
          <a:xfrm>
            <a:off x="1674283" y="5170074"/>
            <a:ext cx="1611488" cy="35462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Condition</a:t>
            </a:r>
          </a:p>
        </p:txBody>
      </p:sp>
      <p:sp>
        <p:nvSpPr>
          <p:cNvPr id="27" name="Rectangle 26">
            <a:extLst>
              <a:ext uri="{FF2B5EF4-FFF2-40B4-BE49-F238E27FC236}">
                <a16:creationId xmlns:a16="http://schemas.microsoft.com/office/drawing/2014/main" id="{1A989D51-23E4-4E0B-BDB9-42DD9C952583}"/>
              </a:ext>
            </a:extLst>
          </p:cNvPr>
          <p:cNvSpPr/>
          <p:nvPr/>
        </p:nvSpPr>
        <p:spPr>
          <a:xfrm>
            <a:off x="2731570" y="5831316"/>
            <a:ext cx="1862666" cy="35462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Multiple Condition</a:t>
            </a:r>
          </a:p>
        </p:txBody>
      </p:sp>
      <p:sp>
        <p:nvSpPr>
          <p:cNvPr id="28" name="Rectangle 27">
            <a:extLst>
              <a:ext uri="{FF2B5EF4-FFF2-40B4-BE49-F238E27FC236}">
                <a16:creationId xmlns:a16="http://schemas.microsoft.com/office/drawing/2014/main" id="{B405FD6D-A2D4-4C7C-A38F-D95BF9AC942E}"/>
              </a:ext>
            </a:extLst>
          </p:cNvPr>
          <p:cNvSpPr/>
          <p:nvPr/>
        </p:nvSpPr>
        <p:spPr>
          <a:xfrm>
            <a:off x="3933487" y="4108964"/>
            <a:ext cx="1862666" cy="35462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Path</a:t>
            </a:r>
          </a:p>
        </p:txBody>
      </p:sp>
      <p:sp>
        <p:nvSpPr>
          <p:cNvPr id="29" name="Rectangle 28">
            <a:extLst>
              <a:ext uri="{FF2B5EF4-FFF2-40B4-BE49-F238E27FC236}">
                <a16:creationId xmlns:a16="http://schemas.microsoft.com/office/drawing/2014/main" id="{6D1551F6-9DEA-4345-AD66-C71491A82055}"/>
              </a:ext>
            </a:extLst>
          </p:cNvPr>
          <p:cNvSpPr/>
          <p:nvPr/>
        </p:nvSpPr>
        <p:spPr>
          <a:xfrm>
            <a:off x="3735678" y="4897955"/>
            <a:ext cx="1862666" cy="35462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LCSAJ</a:t>
            </a:r>
          </a:p>
        </p:txBody>
      </p:sp>
      <p:sp>
        <p:nvSpPr>
          <p:cNvPr id="30" name="Rectangle 29">
            <a:extLst>
              <a:ext uri="{FF2B5EF4-FFF2-40B4-BE49-F238E27FC236}">
                <a16:creationId xmlns:a16="http://schemas.microsoft.com/office/drawing/2014/main" id="{D7520E62-8360-4BC2-ADD1-6604DAE4B6CC}"/>
              </a:ext>
            </a:extLst>
          </p:cNvPr>
          <p:cNvSpPr/>
          <p:nvPr/>
        </p:nvSpPr>
        <p:spPr>
          <a:xfrm>
            <a:off x="7814736" y="272205"/>
            <a:ext cx="1862666" cy="354622"/>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Dynamic</a:t>
            </a:r>
          </a:p>
        </p:txBody>
      </p:sp>
      <p:sp>
        <p:nvSpPr>
          <p:cNvPr id="50" name="Oval 49">
            <a:extLst>
              <a:ext uri="{FF2B5EF4-FFF2-40B4-BE49-F238E27FC236}">
                <a16:creationId xmlns:a16="http://schemas.microsoft.com/office/drawing/2014/main" id="{D54DF03B-5585-4382-A864-FD2D4F63365A}"/>
              </a:ext>
            </a:extLst>
          </p:cNvPr>
          <p:cNvSpPr/>
          <p:nvPr/>
        </p:nvSpPr>
        <p:spPr>
          <a:xfrm>
            <a:off x="9262796" y="3887213"/>
            <a:ext cx="2657824" cy="90412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5E55CAB-4178-4C73-AC0F-0923E9F9FEAE}"/>
              </a:ext>
            </a:extLst>
          </p:cNvPr>
          <p:cNvSpPr/>
          <p:nvPr/>
        </p:nvSpPr>
        <p:spPr>
          <a:xfrm>
            <a:off x="9833230" y="3111399"/>
            <a:ext cx="2350143" cy="90412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3573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0"/>
                                        </p:tgtEl>
                                      </p:cBhvr>
                                    </p:animEffect>
                                    <p:set>
                                      <p:cBhvr>
                                        <p:cTn id="7" dur="1" fill="hold">
                                          <p:stCondLst>
                                            <p:cond delay="499"/>
                                          </p:stCondLst>
                                        </p:cTn>
                                        <p:tgtEl>
                                          <p:spTgt spid="50"/>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6F187-8865-4389-A548-2DAF70A05AB2}"/>
              </a:ext>
            </a:extLst>
          </p:cNvPr>
          <p:cNvSpPr>
            <a:spLocks noGrp="1"/>
          </p:cNvSpPr>
          <p:nvPr>
            <p:ph type="title"/>
          </p:nvPr>
        </p:nvSpPr>
        <p:spPr/>
        <p:txBody>
          <a:bodyPr/>
          <a:lstStyle/>
          <a:p>
            <a:r>
              <a:rPr lang="en-US" dirty="0"/>
              <a:t>Equivalence Partitioning (aka Equivalence Classes) -- Redux</a:t>
            </a:r>
          </a:p>
        </p:txBody>
      </p:sp>
      <p:sp>
        <p:nvSpPr>
          <p:cNvPr id="3" name="Content Placeholder 2">
            <a:extLst>
              <a:ext uri="{FF2B5EF4-FFF2-40B4-BE49-F238E27FC236}">
                <a16:creationId xmlns:a16="http://schemas.microsoft.com/office/drawing/2014/main" id="{092F124D-E3DF-4A3C-A79E-3029200E596E}"/>
              </a:ext>
            </a:extLst>
          </p:cNvPr>
          <p:cNvSpPr>
            <a:spLocks noGrp="1"/>
          </p:cNvSpPr>
          <p:nvPr>
            <p:ph idx="1"/>
          </p:nvPr>
        </p:nvSpPr>
        <p:spPr/>
        <p:txBody>
          <a:bodyPr/>
          <a:lstStyle/>
          <a:p>
            <a:r>
              <a:rPr lang="en-US" dirty="0"/>
              <a:t>Good technique to use first</a:t>
            </a:r>
          </a:p>
          <a:p>
            <a:r>
              <a:rPr lang="en-US" dirty="0"/>
              <a:t>Partition a set of test conditions into groups or sets that are treated equivalently</a:t>
            </a:r>
          </a:p>
          <a:p>
            <a:r>
              <a:rPr lang="en-US" b="1" dirty="0" err="1"/>
              <a:t>PriceCalc</a:t>
            </a:r>
            <a:r>
              <a:rPr lang="en-US" b="1" dirty="0"/>
              <a:t> (HW 3)</a:t>
            </a:r>
            <a:r>
              <a:rPr lang="en-US" dirty="0"/>
              <a:t>: five equivalence classes (robust)</a:t>
            </a:r>
            <a:endParaRPr lang="en-US" b="1" dirty="0"/>
          </a:p>
          <a:p>
            <a:pPr marL="457200" lvl="1" indent="0">
              <a:buNone/>
            </a:pPr>
            <a:endParaRPr lang="en-US" i="1" dirty="0"/>
          </a:p>
          <a:p>
            <a:pPr lvl="1"/>
            <a:endParaRPr lang="en-US" dirty="0"/>
          </a:p>
        </p:txBody>
      </p:sp>
      <p:graphicFrame>
        <p:nvGraphicFramePr>
          <p:cNvPr id="4" name="Table 3">
            <a:extLst>
              <a:ext uri="{FF2B5EF4-FFF2-40B4-BE49-F238E27FC236}">
                <a16:creationId xmlns:a16="http://schemas.microsoft.com/office/drawing/2014/main" id="{0F1752DA-8CCD-4F33-B13B-512FFA55D16E}"/>
              </a:ext>
            </a:extLst>
          </p:cNvPr>
          <p:cNvGraphicFramePr>
            <a:graphicFrameLocks noGrp="1"/>
          </p:cNvGraphicFramePr>
          <p:nvPr/>
        </p:nvGraphicFramePr>
        <p:xfrm>
          <a:off x="1528564" y="3964153"/>
          <a:ext cx="8852768" cy="1056029"/>
        </p:xfrm>
        <a:graphic>
          <a:graphicData uri="http://schemas.openxmlformats.org/drawingml/2006/table">
            <a:tbl>
              <a:tblPr firstRow="1" bandRow="1">
                <a:tableStyleId>{5C22544A-7EE6-4342-B048-85BDC9FD1C3A}</a:tableStyleId>
              </a:tblPr>
              <a:tblGrid>
                <a:gridCol w="1125727">
                  <a:extLst>
                    <a:ext uri="{9D8B030D-6E8A-4147-A177-3AD203B41FA5}">
                      <a16:colId xmlns:a16="http://schemas.microsoft.com/office/drawing/2014/main" val="870505788"/>
                    </a:ext>
                  </a:extLst>
                </a:gridCol>
                <a:gridCol w="1125727">
                  <a:extLst>
                    <a:ext uri="{9D8B030D-6E8A-4147-A177-3AD203B41FA5}">
                      <a16:colId xmlns:a16="http://schemas.microsoft.com/office/drawing/2014/main" val="1312990047"/>
                    </a:ext>
                  </a:extLst>
                </a:gridCol>
                <a:gridCol w="1125727">
                  <a:extLst>
                    <a:ext uri="{9D8B030D-6E8A-4147-A177-3AD203B41FA5}">
                      <a16:colId xmlns:a16="http://schemas.microsoft.com/office/drawing/2014/main" val="1790541278"/>
                    </a:ext>
                  </a:extLst>
                </a:gridCol>
                <a:gridCol w="1278775">
                  <a:extLst>
                    <a:ext uri="{9D8B030D-6E8A-4147-A177-3AD203B41FA5}">
                      <a16:colId xmlns:a16="http://schemas.microsoft.com/office/drawing/2014/main" val="675689771"/>
                    </a:ext>
                  </a:extLst>
                </a:gridCol>
                <a:gridCol w="1278775">
                  <a:extLst>
                    <a:ext uri="{9D8B030D-6E8A-4147-A177-3AD203B41FA5}">
                      <a16:colId xmlns:a16="http://schemas.microsoft.com/office/drawing/2014/main" val="2923868406"/>
                    </a:ext>
                  </a:extLst>
                </a:gridCol>
                <a:gridCol w="972679">
                  <a:extLst>
                    <a:ext uri="{9D8B030D-6E8A-4147-A177-3AD203B41FA5}">
                      <a16:colId xmlns:a16="http://schemas.microsoft.com/office/drawing/2014/main" val="2689107434"/>
                    </a:ext>
                  </a:extLst>
                </a:gridCol>
                <a:gridCol w="972679">
                  <a:extLst>
                    <a:ext uri="{9D8B030D-6E8A-4147-A177-3AD203B41FA5}">
                      <a16:colId xmlns:a16="http://schemas.microsoft.com/office/drawing/2014/main" val="1790338900"/>
                    </a:ext>
                  </a:extLst>
                </a:gridCol>
                <a:gridCol w="972679">
                  <a:extLst>
                    <a:ext uri="{9D8B030D-6E8A-4147-A177-3AD203B41FA5}">
                      <a16:colId xmlns:a16="http://schemas.microsoft.com/office/drawing/2014/main" val="9772582"/>
                    </a:ext>
                  </a:extLst>
                </a:gridCol>
              </a:tblGrid>
              <a:tr h="415949">
                <a:tc>
                  <a:txBody>
                    <a:bodyPr/>
                    <a:lstStyle/>
                    <a:p>
                      <a:r>
                        <a:rPr lang="en-US" dirty="0"/>
                        <a:t>Invalid</a:t>
                      </a:r>
                    </a:p>
                  </a:txBody>
                  <a:tcPr/>
                </a:tc>
                <a:tc gridSpan="2">
                  <a:txBody>
                    <a:bodyPr/>
                    <a:lstStyle/>
                    <a:p>
                      <a:r>
                        <a:rPr lang="en-US" dirty="0"/>
                        <a:t>Valid (</a:t>
                      </a:r>
                      <a:r>
                        <a:rPr lang="en-US" dirty="0" err="1"/>
                        <a:t>reg</a:t>
                      </a:r>
                      <a:r>
                        <a:rPr lang="en-US" dirty="0"/>
                        <a:t> price)</a:t>
                      </a:r>
                    </a:p>
                  </a:txBody>
                  <a:tcPr/>
                </a:tc>
                <a:tc hMerge="1">
                  <a:txBody>
                    <a:bodyPr/>
                    <a:lstStyle/>
                    <a:p>
                      <a:endParaRPr lang="en-US"/>
                    </a:p>
                  </a:txBody>
                  <a:tcPr/>
                </a:tc>
                <a:tc gridSpan="2">
                  <a:txBody>
                    <a:bodyPr/>
                    <a:lstStyle/>
                    <a:p>
                      <a:r>
                        <a:rPr lang="en-US" dirty="0"/>
                        <a:t>Valid (10% discount)</a:t>
                      </a:r>
                    </a:p>
                  </a:txBody>
                  <a:tcPr/>
                </a:tc>
                <a:tc hMerge="1">
                  <a:txBody>
                    <a:bodyPr/>
                    <a:lstStyle/>
                    <a:p>
                      <a:endParaRPr lang="en-US"/>
                    </a:p>
                  </a:txBody>
                  <a:tcPr/>
                </a:tc>
                <a:tc gridSpan="2">
                  <a:txBody>
                    <a:bodyPr/>
                    <a:lstStyle/>
                    <a:p>
                      <a:r>
                        <a:rPr lang="en-US" dirty="0"/>
                        <a:t>Valid (20% disc)</a:t>
                      </a:r>
                    </a:p>
                  </a:txBody>
                  <a:tcPr/>
                </a:tc>
                <a:tc hMerge="1">
                  <a:txBody>
                    <a:bodyPr/>
                    <a:lstStyle/>
                    <a:p>
                      <a:endParaRPr lang="en-US"/>
                    </a:p>
                  </a:txBody>
                  <a:tcPr/>
                </a:tc>
                <a:tc>
                  <a:txBody>
                    <a:bodyPr/>
                    <a:lstStyle/>
                    <a:p>
                      <a:r>
                        <a:rPr lang="en-US" dirty="0"/>
                        <a:t>Invalid</a:t>
                      </a:r>
                    </a:p>
                  </a:txBody>
                  <a:tcPr/>
                </a:tc>
                <a:extLst>
                  <a:ext uri="{0D108BD9-81ED-4DB2-BD59-A6C34878D82A}">
                    <a16:rowId xmlns:a16="http://schemas.microsoft.com/office/drawing/2014/main" val="3721994717"/>
                  </a:ext>
                </a:extLst>
              </a:tr>
              <a:tr h="240987">
                <a:tc>
                  <a:txBody>
                    <a:bodyPr/>
                    <a:lstStyle/>
                    <a:p>
                      <a:pPr algn="r"/>
                      <a:r>
                        <a:rPr lang="en-US" dirty="0"/>
                        <a:t>0</a:t>
                      </a:r>
                    </a:p>
                  </a:txBody>
                  <a:tcPr/>
                </a:tc>
                <a:tc>
                  <a:txBody>
                    <a:bodyPr/>
                    <a:lstStyle/>
                    <a:p>
                      <a:r>
                        <a:rPr lang="en-US" dirty="0"/>
                        <a:t>1</a:t>
                      </a:r>
                    </a:p>
                  </a:txBody>
                  <a:tcPr/>
                </a:tc>
                <a:tc>
                  <a:txBody>
                    <a:bodyPr/>
                    <a:lstStyle/>
                    <a:p>
                      <a:pPr algn="r"/>
                      <a:r>
                        <a:rPr lang="en-US" dirty="0"/>
                        <a:t>9</a:t>
                      </a:r>
                    </a:p>
                  </a:txBody>
                  <a:tcPr/>
                </a:tc>
                <a:tc>
                  <a:txBody>
                    <a:bodyPr/>
                    <a:lstStyle/>
                    <a:p>
                      <a:r>
                        <a:rPr lang="en-US" dirty="0"/>
                        <a:t>10</a:t>
                      </a:r>
                    </a:p>
                  </a:txBody>
                  <a:tcPr/>
                </a:tc>
                <a:tc>
                  <a:txBody>
                    <a:bodyPr/>
                    <a:lstStyle/>
                    <a:p>
                      <a:pPr algn="r"/>
                      <a:r>
                        <a:rPr lang="en-US" dirty="0"/>
                        <a:t>19</a:t>
                      </a:r>
                    </a:p>
                  </a:txBody>
                  <a:tcPr/>
                </a:tc>
                <a:tc>
                  <a:txBody>
                    <a:bodyPr/>
                    <a:lstStyle/>
                    <a:p>
                      <a:r>
                        <a:rPr lang="en-US" dirty="0"/>
                        <a:t>20</a:t>
                      </a:r>
                    </a:p>
                  </a:txBody>
                  <a:tcPr/>
                </a:tc>
                <a:tc>
                  <a:txBody>
                    <a:bodyPr/>
                    <a:lstStyle/>
                    <a:p>
                      <a:pPr algn="r"/>
                      <a:r>
                        <a:rPr lang="en-US" dirty="0" err="1"/>
                        <a:t>int.max</a:t>
                      </a:r>
                      <a:endParaRPr lang="en-US" dirty="0"/>
                    </a:p>
                  </a:txBody>
                  <a:tcPr/>
                </a:tc>
                <a:tc>
                  <a:txBody>
                    <a:bodyPr/>
                    <a:lstStyle/>
                    <a:p>
                      <a:pPr algn="r"/>
                      <a:r>
                        <a:rPr lang="en-US" dirty="0"/>
                        <a:t>int.max+1</a:t>
                      </a:r>
                    </a:p>
                  </a:txBody>
                  <a:tcPr/>
                </a:tc>
                <a:extLst>
                  <a:ext uri="{0D108BD9-81ED-4DB2-BD59-A6C34878D82A}">
                    <a16:rowId xmlns:a16="http://schemas.microsoft.com/office/drawing/2014/main" val="4063289331"/>
                  </a:ext>
                </a:extLst>
              </a:tr>
            </a:tbl>
          </a:graphicData>
        </a:graphic>
      </p:graphicFrame>
      <p:sp>
        <p:nvSpPr>
          <p:cNvPr id="7" name="Arrow: Down 6">
            <a:extLst>
              <a:ext uri="{FF2B5EF4-FFF2-40B4-BE49-F238E27FC236}">
                <a16:creationId xmlns:a16="http://schemas.microsoft.com/office/drawing/2014/main" id="{612469C4-7BCB-4CE2-B14F-DD3540BAD1E1}"/>
              </a:ext>
            </a:extLst>
          </p:cNvPr>
          <p:cNvSpPr/>
          <p:nvPr/>
        </p:nvSpPr>
        <p:spPr>
          <a:xfrm flipV="1">
            <a:off x="9876790" y="5128024"/>
            <a:ext cx="719191" cy="5342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D054B4D-0042-403C-8385-74756CE0F7AE}"/>
              </a:ext>
            </a:extLst>
          </p:cNvPr>
          <p:cNvSpPr txBox="1"/>
          <p:nvPr/>
        </p:nvSpPr>
        <p:spPr>
          <a:xfrm>
            <a:off x="9589114" y="5665569"/>
            <a:ext cx="1424783" cy="646331"/>
          </a:xfrm>
          <a:prstGeom prst="rect">
            <a:avLst/>
          </a:prstGeom>
          <a:noFill/>
        </p:spPr>
        <p:txBody>
          <a:bodyPr wrap="square" rtlCol="0">
            <a:spAutoFit/>
          </a:bodyPr>
          <a:lstStyle/>
          <a:p>
            <a:pPr algn="r"/>
            <a:r>
              <a:rPr lang="en-US" dirty="0"/>
              <a:t>Any value that won’t fit</a:t>
            </a:r>
          </a:p>
        </p:txBody>
      </p:sp>
      <p:sp>
        <p:nvSpPr>
          <p:cNvPr id="9" name="Arrow: Down 8">
            <a:extLst>
              <a:ext uri="{FF2B5EF4-FFF2-40B4-BE49-F238E27FC236}">
                <a16:creationId xmlns:a16="http://schemas.microsoft.com/office/drawing/2014/main" id="{9790ECE4-5B9E-4650-A73D-B0A67E8CA6B1}"/>
              </a:ext>
            </a:extLst>
          </p:cNvPr>
          <p:cNvSpPr/>
          <p:nvPr/>
        </p:nvSpPr>
        <p:spPr>
          <a:xfrm flipV="1">
            <a:off x="3435779" y="5078746"/>
            <a:ext cx="719191" cy="5342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854ACFF-86D5-41DC-B7BD-AD09BDE0CB4E}"/>
              </a:ext>
            </a:extLst>
          </p:cNvPr>
          <p:cNvSpPr txBox="1"/>
          <p:nvPr/>
        </p:nvSpPr>
        <p:spPr>
          <a:xfrm>
            <a:off x="3148103" y="5616291"/>
            <a:ext cx="1191352" cy="646331"/>
          </a:xfrm>
          <a:prstGeom prst="rect">
            <a:avLst/>
          </a:prstGeom>
          <a:noFill/>
        </p:spPr>
        <p:txBody>
          <a:bodyPr wrap="none" rtlCol="0">
            <a:spAutoFit/>
          </a:bodyPr>
          <a:lstStyle/>
          <a:p>
            <a:pPr algn="ctr"/>
            <a:r>
              <a:rPr lang="en-US" dirty="0"/>
              <a:t>Any value </a:t>
            </a:r>
          </a:p>
          <a:p>
            <a:r>
              <a:rPr lang="en-US" dirty="0"/>
              <a:t>1 &lt;= x &lt;=9</a:t>
            </a:r>
          </a:p>
        </p:txBody>
      </p:sp>
      <p:sp>
        <p:nvSpPr>
          <p:cNvPr id="11" name="Arrow: Down 10">
            <a:extLst>
              <a:ext uri="{FF2B5EF4-FFF2-40B4-BE49-F238E27FC236}">
                <a16:creationId xmlns:a16="http://schemas.microsoft.com/office/drawing/2014/main" id="{0F724984-805E-45FB-B6FF-4762E906A415}"/>
              </a:ext>
            </a:extLst>
          </p:cNvPr>
          <p:cNvSpPr/>
          <p:nvPr/>
        </p:nvSpPr>
        <p:spPr>
          <a:xfrm flipV="1">
            <a:off x="5819441" y="5078746"/>
            <a:ext cx="719191" cy="5342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1E71FFB-3EE3-4547-A165-9B4FDED7145F}"/>
              </a:ext>
            </a:extLst>
          </p:cNvPr>
          <p:cNvSpPr txBox="1"/>
          <p:nvPr/>
        </p:nvSpPr>
        <p:spPr>
          <a:xfrm>
            <a:off x="5531765" y="5616291"/>
            <a:ext cx="1372492" cy="646331"/>
          </a:xfrm>
          <a:prstGeom prst="rect">
            <a:avLst/>
          </a:prstGeom>
          <a:noFill/>
        </p:spPr>
        <p:txBody>
          <a:bodyPr wrap="none" rtlCol="0">
            <a:spAutoFit/>
          </a:bodyPr>
          <a:lstStyle/>
          <a:p>
            <a:pPr algn="ctr"/>
            <a:r>
              <a:rPr lang="en-US" dirty="0"/>
              <a:t>Any value </a:t>
            </a:r>
          </a:p>
          <a:p>
            <a:pPr algn="ctr"/>
            <a:r>
              <a:rPr lang="en-US" dirty="0"/>
              <a:t>10 &lt;= x &lt;=19</a:t>
            </a:r>
          </a:p>
        </p:txBody>
      </p:sp>
      <p:sp>
        <p:nvSpPr>
          <p:cNvPr id="13" name="Arrow: Down 12">
            <a:extLst>
              <a:ext uri="{FF2B5EF4-FFF2-40B4-BE49-F238E27FC236}">
                <a16:creationId xmlns:a16="http://schemas.microsoft.com/office/drawing/2014/main" id="{DE2FCE9B-ED80-43B4-8D68-A49B6E28BC4F}"/>
              </a:ext>
            </a:extLst>
          </p:cNvPr>
          <p:cNvSpPr/>
          <p:nvPr/>
        </p:nvSpPr>
        <p:spPr>
          <a:xfrm flipV="1">
            <a:off x="8096567" y="5100749"/>
            <a:ext cx="719191" cy="5342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33CA4CD-71DE-4F83-BC5F-3C8647ED0C42}"/>
              </a:ext>
            </a:extLst>
          </p:cNvPr>
          <p:cNvSpPr txBox="1"/>
          <p:nvPr/>
        </p:nvSpPr>
        <p:spPr>
          <a:xfrm>
            <a:off x="7607337" y="5662280"/>
            <a:ext cx="1837939" cy="646331"/>
          </a:xfrm>
          <a:prstGeom prst="rect">
            <a:avLst/>
          </a:prstGeom>
          <a:noFill/>
        </p:spPr>
        <p:txBody>
          <a:bodyPr wrap="none" rtlCol="0">
            <a:spAutoFit/>
          </a:bodyPr>
          <a:lstStyle/>
          <a:p>
            <a:pPr algn="ctr"/>
            <a:r>
              <a:rPr lang="en-US" dirty="0"/>
              <a:t>Any value </a:t>
            </a:r>
          </a:p>
          <a:p>
            <a:pPr algn="ctr"/>
            <a:r>
              <a:rPr lang="en-US" dirty="0"/>
              <a:t>20 &lt;= x &lt;=</a:t>
            </a:r>
            <a:r>
              <a:rPr lang="en-US" dirty="0" err="1"/>
              <a:t>int.max</a:t>
            </a:r>
            <a:endParaRPr lang="en-US" dirty="0"/>
          </a:p>
        </p:txBody>
      </p:sp>
      <p:sp>
        <p:nvSpPr>
          <p:cNvPr id="15" name="Arrow: Down 14">
            <a:extLst>
              <a:ext uri="{FF2B5EF4-FFF2-40B4-BE49-F238E27FC236}">
                <a16:creationId xmlns:a16="http://schemas.microsoft.com/office/drawing/2014/main" id="{69CE788C-F905-450A-B7A7-EBD8D01F9900}"/>
              </a:ext>
            </a:extLst>
          </p:cNvPr>
          <p:cNvSpPr/>
          <p:nvPr/>
        </p:nvSpPr>
        <p:spPr>
          <a:xfrm flipV="1">
            <a:off x="1740514" y="5078746"/>
            <a:ext cx="719191" cy="5342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1A6F91D-7C64-4702-9FBD-13C18261F883}"/>
              </a:ext>
            </a:extLst>
          </p:cNvPr>
          <p:cNvSpPr txBox="1"/>
          <p:nvPr/>
        </p:nvSpPr>
        <p:spPr>
          <a:xfrm>
            <a:off x="1452838" y="5616291"/>
            <a:ext cx="1191352" cy="646331"/>
          </a:xfrm>
          <a:prstGeom prst="rect">
            <a:avLst/>
          </a:prstGeom>
          <a:noFill/>
        </p:spPr>
        <p:txBody>
          <a:bodyPr wrap="none" rtlCol="0">
            <a:spAutoFit/>
          </a:bodyPr>
          <a:lstStyle/>
          <a:p>
            <a:pPr algn="ctr"/>
            <a:r>
              <a:rPr lang="en-US" dirty="0"/>
              <a:t>Any value </a:t>
            </a:r>
          </a:p>
          <a:p>
            <a:pPr algn="ctr"/>
            <a:r>
              <a:rPr lang="en-US" dirty="0"/>
              <a:t>&lt;1</a:t>
            </a:r>
          </a:p>
        </p:txBody>
      </p:sp>
    </p:spTree>
    <p:extLst>
      <p:ext uri="{BB962C8B-B14F-4D97-AF65-F5344CB8AC3E}">
        <p14:creationId xmlns:p14="http://schemas.microsoft.com/office/powerpoint/2010/main" val="272924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P spid="8" grpId="0"/>
      <p:bldP spid="9" grpId="0" animBg="1"/>
      <p:bldP spid="10" grpId="0"/>
      <p:bldP spid="11" grpId="0" animBg="1"/>
      <p:bldP spid="12" grpId="0"/>
      <p:bldP spid="13" grpId="0" animBg="1"/>
      <p:bldP spid="14" grpId="0"/>
      <p:bldP spid="15" grpId="0" animBg="1"/>
      <p:bldP spid="16" grpId="0"/>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F607A-F3B2-40B8-B1D6-2A1C7DD27DF8}"/>
              </a:ext>
            </a:extLst>
          </p:cNvPr>
          <p:cNvSpPr>
            <a:spLocks noGrp="1"/>
          </p:cNvSpPr>
          <p:nvPr>
            <p:ph type="title"/>
          </p:nvPr>
        </p:nvSpPr>
        <p:spPr/>
        <p:txBody>
          <a:bodyPr/>
          <a:lstStyle/>
          <a:p>
            <a:r>
              <a:rPr lang="en-US" dirty="0"/>
              <a:t>Definitions</a:t>
            </a:r>
          </a:p>
        </p:txBody>
      </p:sp>
      <p:sp>
        <p:nvSpPr>
          <p:cNvPr id="3" name="Content Placeholder 2">
            <a:extLst>
              <a:ext uri="{FF2B5EF4-FFF2-40B4-BE49-F238E27FC236}">
                <a16:creationId xmlns:a16="http://schemas.microsoft.com/office/drawing/2014/main" id="{56200374-8406-4571-A971-8731237CB23F}"/>
              </a:ext>
            </a:extLst>
          </p:cNvPr>
          <p:cNvSpPr>
            <a:spLocks noGrp="1"/>
          </p:cNvSpPr>
          <p:nvPr>
            <p:ph idx="1"/>
          </p:nvPr>
        </p:nvSpPr>
        <p:spPr/>
        <p:txBody>
          <a:bodyPr/>
          <a:lstStyle/>
          <a:p>
            <a:r>
              <a:rPr lang="en-US" b="1" dirty="0"/>
              <a:t>Normal </a:t>
            </a:r>
            <a:r>
              <a:rPr lang="en-US" dirty="0"/>
              <a:t>and </a:t>
            </a:r>
            <a:r>
              <a:rPr lang="en-US" b="1" dirty="0"/>
              <a:t>Robust: </a:t>
            </a:r>
            <a:r>
              <a:rPr lang="en-US" dirty="0"/>
              <a:t>same as for BVA, to wit:</a:t>
            </a:r>
          </a:p>
          <a:p>
            <a:pPr lvl="1"/>
            <a:r>
              <a:rPr lang="en-US" b="1" dirty="0"/>
              <a:t>Normal Equivalence Partitions </a:t>
            </a:r>
            <a:r>
              <a:rPr lang="en-US" dirty="0"/>
              <a:t>consider only valid values</a:t>
            </a:r>
          </a:p>
          <a:p>
            <a:pPr lvl="1"/>
            <a:r>
              <a:rPr lang="en-US" b="1" dirty="0"/>
              <a:t>Robust Equivalence Partitioning </a:t>
            </a:r>
            <a:r>
              <a:rPr lang="en-US" dirty="0"/>
              <a:t>adds test cases for invalid values</a:t>
            </a:r>
            <a:endParaRPr lang="en-US" b="1" dirty="0"/>
          </a:p>
          <a:p>
            <a:r>
              <a:rPr lang="en-US" b="1" dirty="0"/>
              <a:t>Weak: </a:t>
            </a:r>
            <a:r>
              <a:rPr lang="en-US" dirty="0"/>
              <a:t>single variable</a:t>
            </a:r>
          </a:p>
          <a:p>
            <a:r>
              <a:rPr lang="en-US" b="1" dirty="0"/>
              <a:t>Strong</a:t>
            </a:r>
            <a:r>
              <a:rPr lang="en-US" dirty="0"/>
              <a:t>: multiple variable</a:t>
            </a:r>
          </a:p>
          <a:p>
            <a:r>
              <a:rPr lang="en-US" dirty="0"/>
              <a:t>Normal/Robust and Weak/Strong can be combined.	</a:t>
            </a:r>
          </a:p>
        </p:txBody>
      </p:sp>
    </p:spTree>
    <p:extLst>
      <p:ext uri="{BB962C8B-B14F-4D97-AF65-F5344CB8AC3E}">
        <p14:creationId xmlns:p14="http://schemas.microsoft.com/office/powerpoint/2010/main" val="96294452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BB44E-F21F-4288-A270-98EAFD5833E2}"/>
              </a:ext>
            </a:extLst>
          </p:cNvPr>
          <p:cNvSpPr>
            <a:spLocks noGrp="1"/>
          </p:cNvSpPr>
          <p:nvPr>
            <p:ph type="title"/>
          </p:nvPr>
        </p:nvSpPr>
        <p:spPr/>
        <p:txBody>
          <a:bodyPr/>
          <a:lstStyle/>
          <a:p>
            <a:r>
              <a:rPr lang="en-US" dirty="0"/>
              <a:t>EP Example with </a:t>
            </a:r>
            <a:r>
              <a:rPr lang="en-US" dirty="0" err="1"/>
              <a:t>NextDate</a:t>
            </a:r>
            <a:endParaRPr lang="en-US" dirty="0"/>
          </a:p>
        </p:txBody>
      </p:sp>
      <p:sp>
        <p:nvSpPr>
          <p:cNvPr id="3" name="Content Placeholder 2">
            <a:extLst>
              <a:ext uri="{FF2B5EF4-FFF2-40B4-BE49-F238E27FC236}">
                <a16:creationId xmlns:a16="http://schemas.microsoft.com/office/drawing/2014/main" id="{FE800D72-7B0F-4D24-A06C-191FD6D58D80}"/>
              </a:ext>
            </a:extLst>
          </p:cNvPr>
          <p:cNvSpPr>
            <a:spLocks noGrp="1"/>
          </p:cNvSpPr>
          <p:nvPr>
            <p:ph idx="1"/>
          </p:nvPr>
        </p:nvSpPr>
        <p:spPr/>
        <p:txBody>
          <a:bodyPr>
            <a:normAutofit/>
          </a:bodyPr>
          <a:lstStyle/>
          <a:p>
            <a:r>
              <a:rPr lang="en-US" dirty="0"/>
              <a:t>Equivalence partitions: first, </a:t>
            </a:r>
            <a:r>
              <a:rPr lang="en-US" i="1" dirty="0"/>
              <a:t>valid </a:t>
            </a:r>
            <a:r>
              <a:rPr lang="en-US" dirty="0"/>
              <a:t>and </a:t>
            </a:r>
            <a:r>
              <a:rPr lang="en-US" i="1" dirty="0"/>
              <a:t>invalid</a:t>
            </a:r>
            <a:r>
              <a:rPr lang="en-US" dirty="0"/>
              <a:t>:</a:t>
            </a:r>
          </a:p>
          <a:p>
            <a:pPr lvl="1"/>
            <a:r>
              <a:rPr lang="en-US" dirty="0"/>
              <a:t>What’s a valid EP? </a:t>
            </a:r>
          </a:p>
          <a:p>
            <a:pPr lvl="1"/>
            <a:r>
              <a:rPr lang="en-US" dirty="0"/>
              <a:t>What are some invalid EPs? </a:t>
            </a:r>
          </a:p>
          <a:p>
            <a:r>
              <a:rPr lang="en-US" dirty="0"/>
              <a:t>Better equivalence partitions?  Use domain knowledge! </a:t>
            </a:r>
          </a:p>
          <a:p>
            <a:pPr lvl="1"/>
            <a:r>
              <a:rPr lang="en-US" dirty="0"/>
              <a:t>What are the Weak Normal EPs?</a:t>
            </a:r>
          </a:p>
          <a:p>
            <a:pPr lvl="1"/>
            <a:r>
              <a:rPr lang="en-US" dirty="0"/>
              <a:t>What are some Strong Normal EPs?</a:t>
            </a:r>
          </a:p>
          <a:p>
            <a:r>
              <a:rPr lang="en-US" dirty="0"/>
              <a:t>What about…</a:t>
            </a:r>
          </a:p>
          <a:p>
            <a:pPr lvl="1"/>
            <a:r>
              <a:rPr lang="en-US" dirty="0"/>
              <a:t>Redundancy? </a:t>
            </a:r>
          </a:p>
          <a:p>
            <a:pPr lvl="1"/>
            <a:r>
              <a:rPr lang="en-US" dirty="0"/>
              <a:t>Untested functionality?  </a:t>
            </a:r>
          </a:p>
          <a:p>
            <a:pPr lvl="1"/>
            <a:endParaRPr lang="en-US" dirty="0"/>
          </a:p>
          <a:p>
            <a:pPr lvl="1"/>
            <a:endParaRPr lang="en-US" dirty="0"/>
          </a:p>
          <a:p>
            <a:pPr marL="0" indent="0">
              <a:buNone/>
            </a:pPr>
            <a:endParaRPr lang="en-US" dirty="0"/>
          </a:p>
          <a:p>
            <a:pPr lvl="1"/>
            <a:endParaRPr lang="en-US" dirty="0"/>
          </a:p>
          <a:p>
            <a:pPr lvl="1"/>
            <a:endParaRPr lang="en-US" dirty="0"/>
          </a:p>
          <a:p>
            <a:pPr marL="0" indent="0">
              <a:buNone/>
            </a:pPr>
            <a:endParaRPr lang="en-US" dirty="0"/>
          </a:p>
          <a:p>
            <a:endParaRPr lang="en-US" dirty="0"/>
          </a:p>
        </p:txBody>
      </p:sp>
    </p:spTree>
    <p:extLst>
      <p:ext uri="{BB962C8B-B14F-4D97-AF65-F5344CB8AC3E}">
        <p14:creationId xmlns:p14="http://schemas.microsoft.com/office/powerpoint/2010/main" val="3498390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BB44E-F21F-4288-A270-98EAFD5833E2}"/>
              </a:ext>
            </a:extLst>
          </p:cNvPr>
          <p:cNvSpPr>
            <a:spLocks noGrp="1"/>
          </p:cNvSpPr>
          <p:nvPr>
            <p:ph type="title"/>
          </p:nvPr>
        </p:nvSpPr>
        <p:spPr/>
        <p:txBody>
          <a:bodyPr/>
          <a:lstStyle/>
          <a:p>
            <a:r>
              <a:rPr lang="en-US" dirty="0">
                <a:solidFill>
                  <a:schemeClr val="accent1"/>
                </a:solidFill>
              </a:rPr>
              <a:t>EP Example with </a:t>
            </a:r>
            <a:r>
              <a:rPr lang="en-US" dirty="0" err="1">
                <a:solidFill>
                  <a:schemeClr val="accent1"/>
                </a:solidFill>
              </a:rPr>
              <a:t>NextDate</a:t>
            </a:r>
            <a:endParaRPr lang="en-US" dirty="0">
              <a:solidFill>
                <a:schemeClr val="accent1"/>
              </a:solidFill>
            </a:endParaRPr>
          </a:p>
        </p:txBody>
      </p:sp>
      <p:sp>
        <p:nvSpPr>
          <p:cNvPr id="3" name="Content Placeholder 2">
            <a:extLst>
              <a:ext uri="{FF2B5EF4-FFF2-40B4-BE49-F238E27FC236}">
                <a16:creationId xmlns:a16="http://schemas.microsoft.com/office/drawing/2014/main" id="{FE800D72-7B0F-4D24-A06C-191FD6D58D80}"/>
              </a:ext>
            </a:extLst>
          </p:cNvPr>
          <p:cNvSpPr>
            <a:spLocks noGrp="1"/>
          </p:cNvSpPr>
          <p:nvPr>
            <p:ph idx="1"/>
          </p:nvPr>
        </p:nvSpPr>
        <p:spPr/>
        <p:txBody>
          <a:bodyPr>
            <a:normAutofit/>
          </a:bodyPr>
          <a:lstStyle/>
          <a:p>
            <a:r>
              <a:rPr lang="en-US" dirty="0"/>
              <a:t>Equivalence partitions: first, valid and invalid Eps</a:t>
            </a:r>
          </a:p>
          <a:p>
            <a:pPr lvl="1"/>
            <a:r>
              <a:rPr lang="en-US" dirty="0"/>
              <a:t>What’s a valid EP?  </a:t>
            </a:r>
            <a:r>
              <a:rPr lang="en-US" dirty="0">
                <a:solidFill>
                  <a:srgbClr val="FF0000"/>
                </a:solidFill>
              </a:rPr>
              <a:t>6, 15, 1918 -&gt; 6, 16, 1918</a:t>
            </a:r>
            <a:endParaRPr lang="en-US" dirty="0"/>
          </a:p>
          <a:p>
            <a:pPr lvl="1"/>
            <a:r>
              <a:rPr lang="en-US" dirty="0"/>
              <a:t>What are some invalid EPs?  </a:t>
            </a:r>
            <a:r>
              <a:rPr lang="en-US" dirty="0">
                <a:solidFill>
                  <a:srgbClr val="FF0000"/>
                </a:solidFill>
              </a:rPr>
              <a:t>-1, 15, 1918; 13, 15, 1918; etc.</a:t>
            </a:r>
            <a:endParaRPr lang="en-US" dirty="0"/>
          </a:p>
          <a:p>
            <a:r>
              <a:rPr lang="en-US" dirty="0"/>
              <a:t>Better equivalence partitions?  Use domain knowledge! </a:t>
            </a:r>
            <a:r>
              <a:rPr lang="en-US" dirty="0">
                <a:solidFill>
                  <a:srgbClr val="FF0000"/>
                </a:solidFill>
              </a:rPr>
              <a:t>(next slide)</a:t>
            </a:r>
            <a:endParaRPr lang="en-US" dirty="0"/>
          </a:p>
          <a:p>
            <a:pPr lvl="1"/>
            <a:r>
              <a:rPr lang="en-US" dirty="0"/>
              <a:t>What are the Weak Normal EPs?</a:t>
            </a:r>
          </a:p>
          <a:p>
            <a:pPr lvl="1"/>
            <a:r>
              <a:rPr lang="en-US" dirty="0"/>
              <a:t>What are some Strong Normal EPs?</a:t>
            </a:r>
          </a:p>
          <a:p>
            <a:r>
              <a:rPr lang="en-US" dirty="0"/>
              <a:t>What about…</a:t>
            </a:r>
          </a:p>
          <a:p>
            <a:pPr lvl="1"/>
            <a:r>
              <a:rPr lang="en-US" dirty="0"/>
              <a:t>Redundancy?  </a:t>
            </a:r>
            <a:r>
              <a:rPr lang="en-US" dirty="0">
                <a:solidFill>
                  <a:srgbClr val="FF0000"/>
                </a:solidFill>
              </a:rPr>
              <a:t>Lots.</a:t>
            </a:r>
          </a:p>
          <a:p>
            <a:pPr lvl="1"/>
            <a:r>
              <a:rPr lang="en-US" dirty="0"/>
              <a:t>Untested functionality?  </a:t>
            </a:r>
            <a:r>
              <a:rPr lang="en-US" dirty="0">
                <a:solidFill>
                  <a:srgbClr val="FF0000"/>
                </a:solidFill>
              </a:rPr>
              <a:t>Strong robust case: you get everything.</a:t>
            </a:r>
          </a:p>
          <a:p>
            <a:pPr marL="0" indent="0">
              <a:buNone/>
            </a:pPr>
            <a:endParaRPr lang="en-US" dirty="0"/>
          </a:p>
          <a:p>
            <a:pPr lvl="1"/>
            <a:endParaRPr lang="en-US" dirty="0"/>
          </a:p>
          <a:p>
            <a:pPr lvl="1"/>
            <a:endParaRPr lang="en-US" dirty="0"/>
          </a:p>
          <a:p>
            <a:pPr marL="0" indent="0">
              <a:buNone/>
            </a:pPr>
            <a:endParaRPr lang="en-US" dirty="0"/>
          </a:p>
          <a:p>
            <a:pPr lvl="1"/>
            <a:endParaRPr lang="en-US" dirty="0"/>
          </a:p>
          <a:p>
            <a:pPr lvl="1"/>
            <a:endParaRPr lang="en-US" dirty="0"/>
          </a:p>
          <a:p>
            <a:pPr marL="0" indent="0">
              <a:buNone/>
            </a:pPr>
            <a:endParaRPr lang="en-US" dirty="0"/>
          </a:p>
          <a:p>
            <a:endParaRPr lang="en-US" dirty="0"/>
          </a:p>
        </p:txBody>
      </p:sp>
    </p:spTree>
    <p:extLst>
      <p:ext uri="{BB962C8B-B14F-4D97-AF65-F5344CB8AC3E}">
        <p14:creationId xmlns:p14="http://schemas.microsoft.com/office/powerpoint/2010/main" val="303509980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BB44E-F21F-4288-A270-98EAFD5833E2}"/>
              </a:ext>
            </a:extLst>
          </p:cNvPr>
          <p:cNvSpPr>
            <a:spLocks noGrp="1"/>
          </p:cNvSpPr>
          <p:nvPr>
            <p:ph type="title"/>
          </p:nvPr>
        </p:nvSpPr>
        <p:spPr/>
        <p:txBody>
          <a:bodyPr/>
          <a:lstStyle/>
          <a:p>
            <a:r>
              <a:rPr lang="en-US" dirty="0">
                <a:solidFill>
                  <a:schemeClr val="accent1"/>
                </a:solidFill>
              </a:rPr>
              <a:t>Equivalence Partitions for </a:t>
            </a:r>
            <a:r>
              <a:rPr lang="en-US" dirty="0" err="1">
                <a:solidFill>
                  <a:schemeClr val="accent1"/>
                </a:solidFill>
              </a:rPr>
              <a:t>NextDate</a:t>
            </a:r>
            <a:endParaRPr lang="en-US" dirty="0">
              <a:solidFill>
                <a:schemeClr val="accent1"/>
              </a:solidFill>
            </a:endParaRPr>
          </a:p>
        </p:txBody>
      </p:sp>
      <p:sp>
        <p:nvSpPr>
          <p:cNvPr id="3" name="Content Placeholder 2">
            <a:extLst>
              <a:ext uri="{FF2B5EF4-FFF2-40B4-BE49-F238E27FC236}">
                <a16:creationId xmlns:a16="http://schemas.microsoft.com/office/drawing/2014/main" id="{FE800D72-7B0F-4D24-A06C-191FD6D58D80}"/>
              </a:ext>
            </a:extLst>
          </p:cNvPr>
          <p:cNvSpPr>
            <a:spLocks noGrp="1"/>
          </p:cNvSpPr>
          <p:nvPr>
            <p:ph sz="half" idx="1"/>
          </p:nvPr>
        </p:nvSpPr>
        <p:spPr/>
        <p:txBody>
          <a:bodyPr>
            <a:normAutofit fontScale="85000" lnSpcReduction="20000"/>
          </a:bodyPr>
          <a:lstStyle/>
          <a:p>
            <a:pPr marL="0" indent="0">
              <a:buNone/>
            </a:pPr>
            <a:r>
              <a:rPr lang="en-US" b="1" dirty="0"/>
              <a:t>New equivalence classes:</a:t>
            </a:r>
          </a:p>
          <a:p>
            <a:pPr marL="0" indent="0">
              <a:buNone/>
            </a:pPr>
            <a:r>
              <a:rPr lang="en-US" dirty="0"/>
              <a:t>M1 – month has 30 days</a:t>
            </a:r>
          </a:p>
          <a:p>
            <a:pPr marL="0" indent="0">
              <a:buNone/>
            </a:pPr>
            <a:r>
              <a:rPr lang="en-US" dirty="0"/>
              <a:t>M2 – month has 31 days</a:t>
            </a:r>
          </a:p>
          <a:p>
            <a:pPr marL="0" indent="0">
              <a:buNone/>
            </a:pPr>
            <a:r>
              <a:rPr lang="en-US" dirty="0"/>
              <a:t>M3 – month is February</a:t>
            </a:r>
          </a:p>
          <a:p>
            <a:pPr marL="0" indent="0">
              <a:buNone/>
            </a:pPr>
            <a:r>
              <a:rPr lang="en-US" dirty="0"/>
              <a:t>D1 – 1 &lt;= day &lt;= 28</a:t>
            </a:r>
          </a:p>
          <a:p>
            <a:pPr marL="0" indent="0">
              <a:buNone/>
            </a:pPr>
            <a:r>
              <a:rPr lang="en-US" dirty="0"/>
              <a:t>D2 – day == 29</a:t>
            </a:r>
          </a:p>
          <a:p>
            <a:pPr marL="0" indent="0">
              <a:buNone/>
            </a:pPr>
            <a:r>
              <a:rPr lang="en-US" dirty="0"/>
              <a:t>D3 – day == 30</a:t>
            </a:r>
          </a:p>
          <a:p>
            <a:pPr marL="0" indent="0">
              <a:buNone/>
            </a:pPr>
            <a:r>
              <a:rPr lang="en-US" dirty="0"/>
              <a:t>D4 – day == 31</a:t>
            </a:r>
          </a:p>
          <a:p>
            <a:pPr marL="0" indent="0">
              <a:buNone/>
            </a:pPr>
            <a:r>
              <a:rPr lang="en-US" dirty="0"/>
              <a:t>Y1 – year = 2000</a:t>
            </a:r>
          </a:p>
          <a:p>
            <a:pPr marL="0" indent="0">
              <a:buNone/>
            </a:pPr>
            <a:r>
              <a:rPr lang="en-US" dirty="0"/>
              <a:t>Y2 – year is a non-century leap year</a:t>
            </a:r>
          </a:p>
          <a:p>
            <a:pPr marL="0" indent="0">
              <a:buNone/>
            </a:pPr>
            <a:r>
              <a:rPr lang="en-US" dirty="0"/>
              <a:t>Y3 – year is a common year</a:t>
            </a:r>
          </a:p>
          <a:p>
            <a:pPr lvl="1"/>
            <a:endParaRPr lang="en-US" dirty="0"/>
          </a:p>
          <a:p>
            <a:pPr lvl="1"/>
            <a:endParaRPr lang="en-US" dirty="0"/>
          </a:p>
          <a:p>
            <a:pPr marL="0" indent="0">
              <a:buNone/>
            </a:pPr>
            <a:endParaRPr lang="en-US" dirty="0"/>
          </a:p>
          <a:p>
            <a:pPr lvl="1"/>
            <a:endParaRPr lang="en-US" dirty="0"/>
          </a:p>
          <a:p>
            <a:pPr lvl="1"/>
            <a:endParaRPr lang="en-US" dirty="0"/>
          </a:p>
          <a:p>
            <a:pPr marL="0" indent="0">
              <a:buNone/>
            </a:pPr>
            <a:endParaRPr lang="en-US" dirty="0"/>
          </a:p>
          <a:p>
            <a:endParaRPr lang="en-US" dirty="0"/>
          </a:p>
        </p:txBody>
      </p:sp>
      <p:sp>
        <p:nvSpPr>
          <p:cNvPr id="4" name="Content Placeholder 3">
            <a:extLst>
              <a:ext uri="{FF2B5EF4-FFF2-40B4-BE49-F238E27FC236}">
                <a16:creationId xmlns:a16="http://schemas.microsoft.com/office/drawing/2014/main" id="{DF74C8AD-122D-4E74-B089-615465E7C62E}"/>
              </a:ext>
            </a:extLst>
          </p:cNvPr>
          <p:cNvSpPr>
            <a:spLocks noGrp="1"/>
          </p:cNvSpPr>
          <p:nvPr>
            <p:ph sz="half" idx="2"/>
          </p:nvPr>
        </p:nvSpPr>
        <p:spPr/>
        <p:txBody>
          <a:bodyPr>
            <a:normAutofit fontScale="85000" lnSpcReduction="20000"/>
          </a:bodyPr>
          <a:lstStyle/>
          <a:p>
            <a:r>
              <a:rPr lang="en-US" dirty="0"/>
              <a:t>Weak normal: just pick one example from each class.  4 combinations:</a:t>
            </a:r>
          </a:p>
          <a:p>
            <a:pPr lvl="1"/>
            <a:r>
              <a:rPr lang="en-US" dirty="0"/>
              <a:t>6, 14, 2000 (6/15/2000)</a:t>
            </a:r>
          </a:p>
          <a:p>
            <a:pPr lvl="1"/>
            <a:r>
              <a:rPr lang="en-US" dirty="0"/>
              <a:t>7, 29, 1996 (7/30/1996)</a:t>
            </a:r>
          </a:p>
          <a:p>
            <a:pPr lvl="1"/>
            <a:r>
              <a:rPr lang="en-US" dirty="0"/>
              <a:t>2, 30, 2002 (Invalid)</a:t>
            </a:r>
          </a:p>
          <a:p>
            <a:pPr lvl="1"/>
            <a:r>
              <a:rPr lang="en-US" dirty="0"/>
              <a:t>6, 31, 2000 (Invalid)</a:t>
            </a:r>
          </a:p>
          <a:p>
            <a:r>
              <a:rPr lang="en-US" dirty="0"/>
              <a:t>Strong normal: combine all classes for each variable. 36 combinations. Includes:</a:t>
            </a:r>
          </a:p>
          <a:p>
            <a:pPr lvl="1"/>
            <a:r>
              <a:rPr lang="en-US" dirty="0"/>
              <a:t>2/31/2002 (Invalid)</a:t>
            </a:r>
          </a:p>
          <a:p>
            <a:pPr lvl="1"/>
            <a:r>
              <a:rPr lang="en-US" dirty="0"/>
              <a:t>2/29/1996 (3/1/1996)</a:t>
            </a:r>
          </a:p>
          <a:p>
            <a:pPr lvl="1"/>
            <a:r>
              <a:rPr lang="en-US" dirty="0"/>
              <a:t>6/31/2002 (Invalid)</a:t>
            </a:r>
          </a:p>
          <a:p>
            <a:pPr lvl="1"/>
            <a:r>
              <a:rPr lang="en-US" dirty="0"/>
              <a:t>…</a:t>
            </a:r>
          </a:p>
          <a:p>
            <a:pPr lvl="1"/>
            <a:endParaRPr lang="en-US" dirty="0"/>
          </a:p>
        </p:txBody>
      </p:sp>
    </p:spTree>
    <p:extLst>
      <p:ext uri="{BB962C8B-B14F-4D97-AF65-F5344CB8AC3E}">
        <p14:creationId xmlns:p14="http://schemas.microsoft.com/office/powerpoint/2010/main" val="234739293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Straight Connector 58">
            <a:extLst>
              <a:ext uri="{FF2B5EF4-FFF2-40B4-BE49-F238E27FC236}">
                <a16:creationId xmlns:a16="http://schemas.microsoft.com/office/drawing/2014/main" id="{960073D9-1ABD-48D9-8F8C-C2F77C63EA9C}"/>
              </a:ext>
            </a:extLst>
          </p:cNvPr>
          <p:cNvCxnSpPr>
            <a:cxnSpLocks/>
          </p:cNvCxnSpPr>
          <p:nvPr/>
        </p:nvCxnSpPr>
        <p:spPr>
          <a:xfrm flipH="1">
            <a:off x="6294936" y="3055239"/>
            <a:ext cx="376179" cy="654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AF3AB4E-2C18-47DC-8321-F8A9971B6345}"/>
              </a:ext>
            </a:extLst>
          </p:cNvPr>
          <p:cNvCxnSpPr>
            <a:cxnSpLocks/>
          </p:cNvCxnSpPr>
          <p:nvPr/>
        </p:nvCxnSpPr>
        <p:spPr>
          <a:xfrm flipH="1">
            <a:off x="7670665" y="2895972"/>
            <a:ext cx="91916" cy="13903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BCAA537-D599-4E2F-A0F5-FF37CA85BDDB}"/>
              </a:ext>
            </a:extLst>
          </p:cNvPr>
          <p:cNvCxnSpPr>
            <a:cxnSpLocks/>
          </p:cNvCxnSpPr>
          <p:nvPr/>
        </p:nvCxnSpPr>
        <p:spPr>
          <a:xfrm flipH="1">
            <a:off x="8661244" y="2940047"/>
            <a:ext cx="492641" cy="30685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7B17B8-07C8-468A-83E7-05546FA5B73E}"/>
              </a:ext>
            </a:extLst>
          </p:cNvPr>
          <p:cNvCxnSpPr>
            <a:cxnSpLocks/>
          </p:cNvCxnSpPr>
          <p:nvPr/>
        </p:nvCxnSpPr>
        <p:spPr>
          <a:xfrm flipH="1">
            <a:off x="9127578" y="2895972"/>
            <a:ext cx="293874" cy="27271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B2E6169-FB6C-4864-A0AB-ED40B718EC90}"/>
              </a:ext>
            </a:extLst>
          </p:cNvPr>
          <p:cNvCxnSpPr>
            <a:cxnSpLocks/>
          </p:cNvCxnSpPr>
          <p:nvPr/>
        </p:nvCxnSpPr>
        <p:spPr>
          <a:xfrm flipH="1">
            <a:off x="9633317" y="2895972"/>
            <a:ext cx="44085" cy="20844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EA63CE1-0C5A-4766-AE17-610869E0A12D}"/>
              </a:ext>
            </a:extLst>
          </p:cNvPr>
          <p:cNvCxnSpPr>
            <a:cxnSpLocks/>
          </p:cNvCxnSpPr>
          <p:nvPr/>
        </p:nvCxnSpPr>
        <p:spPr>
          <a:xfrm>
            <a:off x="9991985" y="3023800"/>
            <a:ext cx="140407" cy="1272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7A5E39A-C952-4B89-96BB-92576DB7F079}"/>
              </a:ext>
            </a:extLst>
          </p:cNvPr>
          <p:cNvCxnSpPr>
            <a:cxnSpLocks/>
          </p:cNvCxnSpPr>
          <p:nvPr/>
        </p:nvCxnSpPr>
        <p:spPr>
          <a:xfrm>
            <a:off x="10697964" y="2919806"/>
            <a:ext cx="374723" cy="7135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B4D3C2F-ED63-4670-BCC0-BB4D5E4F62F9}"/>
              </a:ext>
            </a:extLst>
          </p:cNvPr>
          <p:cNvCxnSpPr>
            <a:cxnSpLocks/>
          </p:cNvCxnSpPr>
          <p:nvPr/>
        </p:nvCxnSpPr>
        <p:spPr>
          <a:xfrm flipH="1">
            <a:off x="3484618" y="388647"/>
            <a:ext cx="4497280" cy="2940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6107B4F-A16F-4703-9428-CDE4537A6AD4}"/>
              </a:ext>
            </a:extLst>
          </p:cNvPr>
          <p:cNvCxnSpPr>
            <a:cxnSpLocks/>
          </p:cNvCxnSpPr>
          <p:nvPr/>
        </p:nvCxnSpPr>
        <p:spPr>
          <a:xfrm flipH="1">
            <a:off x="7167386" y="541047"/>
            <a:ext cx="966912" cy="24827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6B244D1-155F-4FDF-8CD6-DBD3BA35BB5F}"/>
              </a:ext>
            </a:extLst>
          </p:cNvPr>
          <p:cNvCxnSpPr>
            <a:cxnSpLocks/>
          </p:cNvCxnSpPr>
          <p:nvPr/>
        </p:nvCxnSpPr>
        <p:spPr>
          <a:xfrm>
            <a:off x="9131234" y="583329"/>
            <a:ext cx="1193518" cy="23440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F627F83-2607-43D6-8438-7CDD1565E75F}"/>
              </a:ext>
            </a:extLst>
          </p:cNvPr>
          <p:cNvCxnSpPr>
            <a:cxnSpLocks/>
          </p:cNvCxnSpPr>
          <p:nvPr/>
        </p:nvCxnSpPr>
        <p:spPr>
          <a:xfrm flipH="1">
            <a:off x="1655747" y="3511221"/>
            <a:ext cx="752410" cy="629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C7B8ED9-6B16-45D3-B709-ED9CFD6CA0F3}"/>
              </a:ext>
            </a:extLst>
          </p:cNvPr>
          <p:cNvCxnSpPr>
            <a:cxnSpLocks/>
          </p:cNvCxnSpPr>
          <p:nvPr/>
        </p:nvCxnSpPr>
        <p:spPr>
          <a:xfrm flipH="1">
            <a:off x="2271673" y="3509709"/>
            <a:ext cx="505426" cy="11988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F27562E-9A92-4EBB-8523-D4D498B2E9B5}"/>
              </a:ext>
            </a:extLst>
          </p:cNvPr>
          <p:cNvCxnSpPr>
            <a:cxnSpLocks/>
          </p:cNvCxnSpPr>
          <p:nvPr/>
        </p:nvCxnSpPr>
        <p:spPr>
          <a:xfrm flipH="1">
            <a:off x="2765341" y="3509709"/>
            <a:ext cx="218334" cy="16728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4EA04C8-DC60-4068-AA95-276A32791F22}"/>
              </a:ext>
            </a:extLst>
          </p:cNvPr>
          <p:cNvCxnSpPr>
            <a:cxnSpLocks/>
          </p:cNvCxnSpPr>
          <p:nvPr/>
        </p:nvCxnSpPr>
        <p:spPr>
          <a:xfrm>
            <a:off x="3256501" y="3525240"/>
            <a:ext cx="334652" cy="24605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5C0142B-3741-42AF-A03D-9CD30045280F}"/>
              </a:ext>
            </a:extLst>
          </p:cNvPr>
          <p:cNvCxnSpPr>
            <a:cxnSpLocks/>
          </p:cNvCxnSpPr>
          <p:nvPr/>
        </p:nvCxnSpPr>
        <p:spPr>
          <a:xfrm>
            <a:off x="3285771" y="3481742"/>
            <a:ext cx="794563" cy="1498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1BF71D8-A68A-4CC0-B56A-0BC8A7079119}"/>
              </a:ext>
            </a:extLst>
          </p:cNvPr>
          <p:cNvCxnSpPr>
            <a:cxnSpLocks/>
          </p:cNvCxnSpPr>
          <p:nvPr/>
        </p:nvCxnSpPr>
        <p:spPr>
          <a:xfrm>
            <a:off x="3688489" y="3416024"/>
            <a:ext cx="873752" cy="8702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E3C810-F7AE-4910-9654-0D3341030E67}"/>
              </a:ext>
            </a:extLst>
          </p:cNvPr>
          <p:cNvCxnSpPr/>
          <p:nvPr/>
        </p:nvCxnSpPr>
        <p:spPr>
          <a:xfrm>
            <a:off x="2923825" y="406018"/>
            <a:ext cx="1009662" cy="2208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E81625C-D156-488C-9931-1BA4FE4A4BC8}"/>
              </a:ext>
            </a:extLst>
          </p:cNvPr>
          <p:cNvCxnSpPr>
            <a:cxnSpLocks/>
          </p:cNvCxnSpPr>
          <p:nvPr/>
        </p:nvCxnSpPr>
        <p:spPr>
          <a:xfrm flipH="1">
            <a:off x="3966894" y="728566"/>
            <a:ext cx="51688" cy="453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9186EEE-D1BC-4702-A547-EA7D2A1E7F9A}"/>
              </a:ext>
            </a:extLst>
          </p:cNvPr>
          <p:cNvCxnSpPr>
            <a:cxnSpLocks/>
          </p:cNvCxnSpPr>
          <p:nvPr/>
        </p:nvCxnSpPr>
        <p:spPr>
          <a:xfrm flipH="1">
            <a:off x="3428656" y="728566"/>
            <a:ext cx="234247" cy="8978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D906931-8D15-4B1F-93FD-A84C77D78BBB}"/>
              </a:ext>
            </a:extLst>
          </p:cNvPr>
          <p:cNvCxnSpPr>
            <a:cxnSpLocks/>
          </p:cNvCxnSpPr>
          <p:nvPr/>
        </p:nvCxnSpPr>
        <p:spPr>
          <a:xfrm flipH="1">
            <a:off x="1431267" y="406018"/>
            <a:ext cx="611941" cy="4532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9A6CAD-06C5-4A2F-A5B1-33549CDC6F1C}"/>
              </a:ext>
            </a:extLst>
          </p:cNvPr>
          <p:cNvCxnSpPr>
            <a:cxnSpLocks/>
          </p:cNvCxnSpPr>
          <p:nvPr/>
        </p:nvCxnSpPr>
        <p:spPr>
          <a:xfrm flipH="1">
            <a:off x="1733383" y="501338"/>
            <a:ext cx="368924" cy="9526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5206E18-DFF0-4C84-977D-0587A7453C84}"/>
              </a:ext>
            </a:extLst>
          </p:cNvPr>
          <p:cNvCxnSpPr>
            <a:cxnSpLocks/>
          </p:cNvCxnSpPr>
          <p:nvPr/>
        </p:nvCxnSpPr>
        <p:spPr>
          <a:xfrm flipH="1">
            <a:off x="1980810" y="501338"/>
            <a:ext cx="297978" cy="14289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A903929-E1C5-400D-A1C8-C737BB7A3AC1}"/>
              </a:ext>
            </a:extLst>
          </p:cNvPr>
          <p:cNvCxnSpPr>
            <a:cxnSpLocks/>
            <a:stCxn id="11" idx="2"/>
          </p:cNvCxnSpPr>
          <p:nvPr/>
        </p:nvCxnSpPr>
        <p:spPr>
          <a:xfrm flipH="1">
            <a:off x="2305863" y="583329"/>
            <a:ext cx="148064" cy="20866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4596959-B0C0-49AD-920A-77CC5B76628F}"/>
              </a:ext>
            </a:extLst>
          </p:cNvPr>
          <p:cNvSpPr/>
          <p:nvPr/>
        </p:nvSpPr>
        <p:spPr>
          <a:xfrm>
            <a:off x="384527" y="583329"/>
            <a:ext cx="1289756" cy="51223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Informal</a:t>
            </a:r>
          </a:p>
          <a:p>
            <a:pPr algn="ctr"/>
            <a:r>
              <a:rPr lang="en-US" sz="1600" dirty="0">
                <a:latin typeface="Arial" panose="020B0604020202020204" pitchFamily="34" charset="0"/>
                <a:ea typeface="Tahoma" panose="020B0604030504040204" pitchFamily="34" charset="0"/>
                <a:cs typeface="Arial" panose="020B0604020202020204" pitchFamily="34" charset="0"/>
              </a:rPr>
              <a:t>Reviews</a:t>
            </a:r>
          </a:p>
        </p:txBody>
      </p:sp>
      <p:sp>
        <p:nvSpPr>
          <p:cNvPr id="4" name="Rectangle 3">
            <a:extLst>
              <a:ext uri="{FF2B5EF4-FFF2-40B4-BE49-F238E27FC236}">
                <a16:creationId xmlns:a16="http://schemas.microsoft.com/office/drawing/2014/main" id="{81815C05-28C3-4D83-AC15-AB895C489981}"/>
              </a:ext>
            </a:extLst>
          </p:cNvPr>
          <p:cNvSpPr/>
          <p:nvPr/>
        </p:nvSpPr>
        <p:spPr>
          <a:xfrm>
            <a:off x="416809" y="1276671"/>
            <a:ext cx="1514482" cy="35462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Walkthroughs</a:t>
            </a:r>
            <a:endParaRPr lang="en-US" dirty="0">
              <a:latin typeface="Arial" panose="020B0604020202020204" pitchFamily="34" charset="0"/>
              <a:ea typeface="Tahoma" panose="020B060403050404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743E5AF-354B-4DA2-9AF3-4C8369C1228D}"/>
              </a:ext>
            </a:extLst>
          </p:cNvPr>
          <p:cNvSpPr/>
          <p:nvPr/>
        </p:nvSpPr>
        <p:spPr>
          <a:xfrm>
            <a:off x="706265" y="1841742"/>
            <a:ext cx="1369483" cy="51223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Technical</a:t>
            </a:r>
            <a:r>
              <a:rPr lang="en-US" dirty="0">
                <a:latin typeface="Arial" panose="020B0604020202020204" pitchFamily="34" charset="0"/>
                <a:ea typeface="Tahoma" panose="020B0604030504040204" pitchFamily="34" charset="0"/>
                <a:cs typeface="Arial" panose="020B0604020202020204" pitchFamily="34" charset="0"/>
              </a:rPr>
              <a:t> </a:t>
            </a:r>
            <a:r>
              <a:rPr lang="en-US" sz="1600" dirty="0">
                <a:latin typeface="Arial" panose="020B0604020202020204" pitchFamily="34" charset="0"/>
                <a:ea typeface="Tahoma" panose="020B0604030504040204" pitchFamily="34" charset="0"/>
                <a:cs typeface="Arial" panose="020B0604020202020204" pitchFamily="34" charset="0"/>
              </a:rPr>
              <a:t>Reviews</a:t>
            </a:r>
            <a:endParaRPr lang="en-US" dirty="0">
              <a:latin typeface="Arial" panose="020B0604020202020204" pitchFamily="34" charset="0"/>
              <a:ea typeface="Tahoma" panose="020B060403050404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0F4AE54B-1A89-4D24-9CF2-8920CD69D919}"/>
              </a:ext>
            </a:extLst>
          </p:cNvPr>
          <p:cNvSpPr/>
          <p:nvPr/>
        </p:nvSpPr>
        <p:spPr>
          <a:xfrm>
            <a:off x="1084442" y="2585425"/>
            <a:ext cx="1369484" cy="35462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Inspections</a:t>
            </a:r>
            <a:endParaRPr lang="en-US" dirty="0">
              <a:latin typeface="Arial" panose="020B0604020202020204" pitchFamily="34" charset="0"/>
              <a:ea typeface="Tahoma" panose="020B060403050404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16C982AE-93DF-474A-B0BB-27EC7263EBC5}"/>
              </a:ext>
            </a:extLst>
          </p:cNvPr>
          <p:cNvSpPr/>
          <p:nvPr/>
        </p:nvSpPr>
        <p:spPr>
          <a:xfrm>
            <a:off x="3373619" y="475180"/>
            <a:ext cx="1557867" cy="35462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Static Analysis</a:t>
            </a:r>
          </a:p>
        </p:txBody>
      </p:sp>
      <p:sp>
        <p:nvSpPr>
          <p:cNvPr id="8" name="Rectangle 7">
            <a:extLst>
              <a:ext uri="{FF2B5EF4-FFF2-40B4-BE49-F238E27FC236}">
                <a16:creationId xmlns:a16="http://schemas.microsoft.com/office/drawing/2014/main" id="{A660EC49-6B59-4FF1-9CCF-4E582DBF69F7}"/>
              </a:ext>
            </a:extLst>
          </p:cNvPr>
          <p:cNvSpPr/>
          <p:nvPr/>
        </p:nvSpPr>
        <p:spPr>
          <a:xfrm>
            <a:off x="3747917" y="1012646"/>
            <a:ext cx="1557866" cy="339653"/>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Data Flow</a:t>
            </a:r>
          </a:p>
        </p:txBody>
      </p:sp>
      <p:sp>
        <p:nvSpPr>
          <p:cNvPr id="9" name="Rectangle 8">
            <a:extLst>
              <a:ext uri="{FF2B5EF4-FFF2-40B4-BE49-F238E27FC236}">
                <a16:creationId xmlns:a16="http://schemas.microsoft.com/office/drawing/2014/main" id="{4F0C7478-A75E-427D-95FB-CA9271907803}"/>
              </a:ext>
            </a:extLst>
          </p:cNvPr>
          <p:cNvSpPr/>
          <p:nvPr/>
        </p:nvSpPr>
        <p:spPr>
          <a:xfrm>
            <a:off x="2923825" y="1510615"/>
            <a:ext cx="1360311" cy="35462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Control Flow</a:t>
            </a:r>
          </a:p>
        </p:txBody>
      </p:sp>
      <p:sp>
        <p:nvSpPr>
          <p:cNvPr id="11" name="Rectangle 10">
            <a:extLst>
              <a:ext uri="{FF2B5EF4-FFF2-40B4-BE49-F238E27FC236}">
                <a16:creationId xmlns:a16="http://schemas.microsoft.com/office/drawing/2014/main" id="{3EC28F0A-F6A8-4C40-BE3E-A5C71837361C}"/>
              </a:ext>
            </a:extLst>
          </p:cNvPr>
          <p:cNvSpPr/>
          <p:nvPr/>
        </p:nvSpPr>
        <p:spPr>
          <a:xfrm>
            <a:off x="1809049" y="228707"/>
            <a:ext cx="1289755" cy="354622"/>
          </a:xfrm>
          <a:prstGeom prst="rect">
            <a:avLst/>
          </a:prstGeom>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rial" panose="020B0604020202020204" pitchFamily="34" charset="0"/>
                <a:ea typeface="Tahoma" panose="020B0604030504040204" pitchFamily="34" charset="0"/>
                <a:cs typeface="Arial" panose="020B0604020202020204" pitchFamily="34" charset="0"/>
              </a:rPr>
              <a:t>Static</a:t>
            </a:r>
          </a:p>
        </p:txBody>
      </p:sp>
      <p:sp>
        <p:nvSpPr>
          <p:cNvPr id="14" name="Rectangle 13">
            <a:extLst>
              <a:ext uri="{FF2B5EF4-FFF2-40B4-BE49-F238E27FC236}">
                <a16:creationId xmlns:a16="http://schemas.microsoft.com/office/drawing/2014/main" id="{C3E60318-9B0B-4067-944C-67B36F309A30}"/>
              </a:ext>
            </a:extLst>
          </p:cNvPr>
          <p:cNvSpPr/>
          <p:nvPr/>
        </p:nvSpPr>
        <p:spPr>
          <a:xfrm>
            <a:off x="5536879" y="3404790"/>
            <a:ext cx="1716608" cy="354623"/>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Error Guessing</a:t>
            </a:r>
          </a:p>
        </p:txBody>
      </p:sp>
      <p:sp>
        <p:nvSpPr>
          <p:cNvPr id="15" name="Rectangle 14">
            <a:extLst>
              <a:ext uri="{FF2B5EF4-FFF2-40B4-BE49-F238E27FC236}">
                <a16:creationId xmlns:a16="http://schemas.microsoft.com/office/drawing/2014/main" id="{AA205504-66DF-425A-8C4B-7BEEE46BB6D9}"/>
              </a:ext>
            </a:extLst>
          </p:cNvPr>
          <p:cNvSpPr/>
          <p:nvPr/>
        </p:nvSpPr>
        <p:spPr>
          <a:xfrm>
            <a:off x="6170450" y="2762735"/>
            <a:ext cx="2125130" cy="35462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Experience-based</a:t>
            </a:r>
          </a:p>
        </p:txBody>
      </p:sp>
      <p:sp>
        <p:nvSpPr>
          <p:cNvPr id="16" name="Rectangle 15">
            <a:extLst>
              <a:ext uri="{FF2B5EF4-FFF2-40B4-BE49-F238E27FC236}">
                <a16:creationId xmlns:a16="http://schemas.microsoft.com/office/drawing/2014/main" id="{EA3D43EE-A524-494A-B209-5E9F717C779C}"/>
              </a:ext>
            </a:extLst>
          </p:cNvPr>
          <p:cNvSpPr/>
          <p:nvPr/>
        </p:nvSpPr>
        <p:spPr>
          <a:xfrm>
            <a:off x="8880562" y="2762735"/>
            <a:ext cx="2888108" cy="33965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Specification-based</a:t>
            </a:r>
          </a:p>
        </p:txBody>
      </p:sp>
      <p:sp>
        <p:nvSpPr>
          <p:cNvPr id="17" name="Rectangle 16">
            <a:extLst>
              <a:ext uri="{FF2B5EF4-FFF2-40B4-BE49-F238E27FC236}">
                <a16:creationId xmlns:a16="http://schemas.microsoft.com/office/drawing/2014/main" id="{F127112D-9148-4E99-AC14-7FE02A4D4D2D}"/>
              </a:ext>
            </a:extLst>
          </p:cNvPr>
          <p:cNvSpPr/>
          <p:nvPr/>
        </p:nvSpPr>
        <p:spPr>
          <a:xfrm>
            <a:off x="10218562" y="3329284"/>
            <a:ext cx="1862665" cy="50563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Equivalence Class Partitioning</a:t>
            </a:r>
          </a:p>
        </p:txBody>
      </p:sp>
      <p:sp>
        <p:nvSpPr>
          <p:cNvPr id="18" name="Rectangle 17">
            <a:extLst>
              <a:ext uri="{FF2B5EF4-FFF2-40B4-BE49-F238E27FC236}">
                <a16:creationId xmlns:a16="http://schemas.microsoft.com/office/drawing/2014/main" id="{C1162083-A7FD-4BD9-8D13-A3546C707701}"/>
              </a:ext>
            </a:extLst>
          </p:cNvPr>
          <p:cNvSpPr/>
          <p:nvPr/>
        </p:nvSpPr>
        <p:spPr>
          <a:xfrm>
            <a:off x="9808960" y="4108964"/>
            <a:ext cx="1557866" cy="50563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Boundary Value Analysis</a:t>
            </a:r>
          </a:p>
        </p:txBody>
      </p:sp>
      <p:sp>
        <p:nvSpPr>
          <p:cNvPr id="19" name="Rectangle 18">
            <a:extLst>
              <a:ext uri="{FF2B5EF4-FFF2-40B4-BE49-F238E27FC236}">
                <a16:creationId xmlns:a16="http://schemas.microsoft.com/office/drawing/2014/main" id="{3331794A-7378-4295-A459-D42927EA6CB5}"/>
              </a:ext>
            </a:extLst>
          </p:cNvPr>
          <p:cNvSpPr/>
          <p:nvPr/>
        </p:nvSpPr>
        <p:spPr>
          <a:xfrm>
            <a:off x="9386001" y="4810632"/>
            <a:ext cx="1557866" cy="33965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Decision tables</a:t>
            </a:r>
          </a:p>
        </p:txBody>
      </p:sp>
      <p:sp>
        <p:nvSpPr>
          <p:cNvPr id="20" name="Rectangle 19">
            <a:extLst>
              <a:ext uri="{FF2B5EF4-FFF2-40B4-BE49-F238E27FC236}">
                <a16:creationId xmlns:a16="http://schemas.microsoft.com/office/drawing/2014/main" id="{0C8094EB-0101-4221-BD31-5D17D9C98C87}"/>
              </a:ext>
            </a:extLst>
          </p:cNvPr>
          <p:cNvSpPr/>
          <p:nvPr/>
        </p:nvSpPr>
        <p:spPr>
          <a:xfrm>
            <a:off x="8943619" y="5402962"/>
            <a:ext cx="1862665" cy="33016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State Transition</a:t>
            </a:r>
          </a:p>
        </p:txBody>
      </p:sp>
      <p:sp>
        <p:nvSpPr>
          <p:cNvPr id="21" name="Rectangle 20">
            <a:extLst>
              <a:ext uri="{FF2B5EF4-FFF2-40B4-BE49-F238E27FC236}">
                <a16:creationId xmlns:a16="http://schemas.microsoft.com/office/drawing/2014/main" id="{A67385C1-90AD-4193-9659-55F8AE35F652}"/>
              </a:ext>
            </a:extLst>
          </p:cNvPr>
          <p:cNvSpPr/>
          <p:nvPr/>
        </p:nvSpPr>
        <p:spPr>
          <a:xfrm>
            <a:off x="8454668" y="5985801"/>
            <a:ext cx="1862666" cy="35462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Use case testing</a:t>
            </a:r>
          </a:p>
        </p:txBody>
      </p:sp>
      <p:sp>
        <p:nvSpPr>
          <p:cNvPr id="22" name="Rectangle 21">
            <a:extLst>
              <a:ext uri="{FF2B5EF4-FFF2-40B4-BE49-F238E27FC236}">
                <a16:creationId xmlns:a16="http://schemas.microsoft.com/office/drawing/2014/main" id="{D60F9860-00D3-4996-A641-55C63542B3DA}"/>
              </a:ext>
            </a:extLst>
          </p:cNvPr>
          <p:cNvSpPr/>
          <p:nvPr/>
        </p:nvSpPr>
        <p:spPr>
          <a:xfrm>
            <a:off x="6278060" y="4140403"/>
            <a:ext cx="1950854" cy="35462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Exploratory testing</a:t>
            </a:r>
          </a:p>
        </p:txBody>
      </p:sp>
      <p:sp>
        <p:nvSpPr>
          <p:cNvPr id="23" name="Rectangle 22">
            <a:extLst>
              <a:ext uri="{FF2B5EF4-FFF2-40B4-BE49-F238E27FC236}">
                <a16:creationId xmlns:a16="http://schemas.microsoft.com/office/drawing/2014/main" id="{E86205F3-8B0A-42AB-8118-CEFBF03E3ABB}"/>
              </a:ext>
            </a:extLst>
          </p:cNvPr>
          <p:cNvSpPr/>
          <p:nvPr/>
        </p:nvSpPr>
        <p:spPr>
          <a:xfrm>
            <a:off x="2222865" y="3278767"/>
            <a:ext cx="1862666" cy="35462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Structure-based</a:t>
            </a:r>
          </a:p>
        </p:txBody>
      </p:sp>
      <p:sp>
        <p:nvSpPr>
          <p:cNvPr id="24" name="Rectangle 23">
            <a:extLst>
              <a:ext uri="{FF2B5EF4-FFF2-40B4-BE49-F238E27FC236}">
                <a16:creationId xmlns:a16="http://schemas.microsoft.com/office/drawing/2014/main" id="{DBB51451-3C47-4384-8A18-5CAF66284AD9}"/>
              </a:ext>
            </a:extLst>
          </p:cNvPr>
          <p:cNvSpPr/>
          <p:nvPr/>
        </p:nvSpPr>
        <p:spPr>
          <a:xfrm>
            <a:off x="769430" y="4015211"/>
            <a:ext cx="1525762" cy="35462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Statement</a:t>
            </a:r>
          </a:p>
        </p:txBody>
      </p:sp>
      <p:sp>
        <p:nvSpPr>
          <p:cNvPr id="25" name="Rectangle 24">
            <a:extLst>
              <a:ext uri="{FF2B5EF4-FFF2-40B4-BE49-F238E27FC236}">
                <a16:creationId xmlns:a16="http://schemas.microsoft.com/office/drawing/2014/main" id="{C95E41C2-1966-4AAA-9E55-BB0D9A102242}"/>
              </a:ext>
            </a:extLst>
          </p:cNvPr>
          <p:cNvSpPr/>
          <p:nvPr/>
        </p:nvSpPr>
        <p:spPr>
          <a:xfrm>
            <a:off x="1248133" y="4592642"/>
            <a:ext cx="1412872" cy="35462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Decision</a:t>
            </a:r>
          </a:p>
        </p:txBody>
      </p:sp>
      <p:sp>
        <p:nvSpPr>
          <p:cNvPr id="26" name="Rectangle 25">
            <a:extLst>
              <a:ext uri="{FF2B5EF4-FFF2-40B4-BE49-F238E27FC236}">
                <a16:creationId xmlns:a16="http://schemas.microsoft.com/office/drawing/2014/main" id="{3CE425F2-2135-4574-AD2C-BC370EB19248}"/>
              </a:ext>
            </a:extLst>
          </p:cNvPr>
          <p:cNvSpPr/>
          <p:nvPr/>
        </p:nvSpPr>
        <p:spPr>
          <a:xfrm>
            <a:off x="1674283" y="5170074"/>
            <a:ext cx="1611488" cy="35462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Condition</a:t>
            </a:r>
          </a:p>
        </p:txBody>
      </p:sp>
      <p:sp>
        <p:nvSpPr>
          <p:cNvPr id="27" name="Rectangle 26">
            <a:extLst>
              <a:ext uri="{FF2B5EF4-FFF2-40B4-BE49-F238E27FC236}">
                <a16:creationId xmlns:a16="http://schemas.microsoft.com/office/drawing/2014/main" id="{1A989D51-23E4-4E0B-BDB9-42DD9C952583}"/>
              </a:ext>
            </a:extLst>
          </p:cNvPr>
          <p:cNvSpPr/>
          <p:nvPr/>
        </p:nvSpPr>
        <p:spPr>
          <a:xfrm>
            <a:off x="2731570" y="5831316"/>
            <a:ext cx="1862666" cy="35462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Multiple Condition</a:t>
            </a:r>
          </a:p>
        </p:txBody>
      </p:sp>
      <p:sp>
        <p:nvSpPr>
          <p:cNvPr id="28" name="Rectangle 27">
            <a:extLst>
              <a:ext uri="{FF2B5EF4-FFF2-40B4-BE49-F238E27FC236}">
                <a16:creationId xmlns:a16="http://schemas.microsoft.com/office/drawing/2014/main" id="{B405FD6D-A2D4-4C7C-A38F-D95BF9AC942E}"/>
              </a:ext>
            </a:extLst>
          </p:cNvPr>
          <p:cNvSpPr/>
          <p:nvPr/>
        </p:nvSpPr>
        <p:spPr>
          <a:xfrm>
            <a:off x="3933487" y="4108964"/>
            <a:ext cx="1862666" cy="35462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Path</a:t>
            </a:r>
          </a:p>
        </p:txBody>
      </p:sp>
      <p:sp>
        <p:nvSpPr>
          <p:cNvPr id="29" name="Rectangle 28">
            <a:extLst>
              <a:ext uri="{FF2B5EF4-FFF2-40B4-BE49-F238E27FC236}">
                <a16:creationId xmlns:a16="http://schemas.microsoft.com/office/drawing/2014/main" id="{6D1551F6-9DEA-4345-AD66-C71491A82055}"/>
              </a:ext>
            </a:extLst>
          </p:cNvPr>
          <p:cNvSpPr/>
          <p:nvPr/>
        </p:nvSpPr>
        <p:spPr>
          <a:xfrm>
            <a:off x="3735678" y="4897955"/>
            <a:ext cx="1862666" cy="35462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LCSAJ</a:t>
            </a:r>
          </a:p>
        </p:txBody>
      </p:sp>
      <p:sp>
        <p:nvSpPr>
          <p:cNvPr id="30" name="Rectangle 29">
            <a:extLst>
              <a:ext uri="{FF2B5EF4-FFF2-40B4-BE49-F238E27FC236}">
                <a16:creationId xmlns:a16="http://schemas.microsoft.com/office/drawing/2014/main" id="{D7520E62-8360-4BC2-ADD1-6604DAE4B6CC}"/>
              </a:ext>
            </a:extLst>
          </p:cNvPr>
          <p:cNvSpPr/>
          <p:nvPr/>
        </p:nvSpPr>
        <p:spPr>
          <a:xfrm>
            <a:off x="7814736" y="272205"/>
            <a:ext cx="1862666" cy="354622"/>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Dynamic</a:t>
            </a:r>
          </a:p>
        </p:txBody>
      </p:sp>
      <p:sp>
        <p:nvSpPr>
          <p:cNvPr id="50" name="Oval 49">
            <a:extLst>
              <a:ext uri="{FF2B5EF4-FFF2-40B4-BE49-F238E27FC236}">
                <a16:creationId xmlns:a16="http://schemas.microsoft.com/office/drawing/2014/main" id="{D54DF03B-5585-4382-A864-FD2D4F63365A}"/>
              </a:ext>
            </a:extLst>
          </p:cNvPr>
          <p:cNvSpPr/>
          <p:nvPr/>
        </p:nvSpPr>
        <p:spPr>
          <a:xfrm>
            <a:off x="10063805" y="3117688"/>
            <a:ext cx="2113568" cy="90412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5E55CAB-4178-4C73-AC0F-0923E9F9FEAE}"/>
              </a:ext>
            </a:extLst>
          </p:cNvPr>
          <p:cNvSpPr/>
          <p:nvPr/>
        </p:nvSpPr>
        <p:spPr>
          <a:xfrm>
            <a:off x="9150425" y="4708553"/>
            <a:ext cx="2350143" cy="58436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1140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0"/>
                                        </p:tgtEl>
                                      </p:cBhvr>
                                    </p:animEffect>
                                    <p:set>
                                      <p:cBhvr>
                                        <p:cTn id="7" dur="1" fill="hold">
                                          <p:stCondLst>
                                            <p:cond delay="499"/>
                                          </p:stCondLst>
                                        </p:cTn>
                                        <p:tgtEl>
                                          <p:spTgt spid="50"/>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0BA64-E5D3-4B3D-BC57-456E62FF4486}"/>
              </a:ext>
            </a:extLst>
          </p:cNvPr>
          <p:cNvSpPr>
            <a:spLocks noGrp="1"/>
          </p:cNvSpPr>
          <p:nvPr>
            <p:ph type="title"/>
          </p:nvPr>
        </p:nvSpPr>
        <p:spPr/>
        <p:txBody>
          <a:bodyPr/>
          <a:lstStyle/>
          <a:p>
            <a:r>
              <a:rPr lang="en-US" dirty="0"/>
              <a:t>Decision Table Testing One More Time</a:t>
            </a:r>
          </a:p>
        </p:txBody>
      </p:sp>
      <p:sp>
        <p:nvSpPr>
          <p:cNvPr id="3" name="Content Placeholder 2">
            <a:extLst>
              <a:ext uri="{FF2B5EF4-FFF2-40B4-BE49-F238E27FC236}">
                <a16:creationId xmlns:a16="http://schemas.microsoft.com/office/drawing/2014/main" id="{09608C2C-2C05-4312-A694-39FCC049DF54}"/>
              </a:ext>
            </a:extLst>
          </p:cNvPr>
          <p:cNvSpPr>
            <a:spLocks noGrp="1"/>
          </p:cNvSpPr>
          <p:nvPr>
            <p:ph idx="1"/>
          </p:nvPr>
        </p:nvSpPr>
        <p:spPr>
          <a:xfrm>
            <a:off x="838200" y="1537948"/>
            <a:ext cx="10515600" cy="4351338"/>
          </a:xfrm>
        </p:spPr>
        <p:txBody>
          <a:bodyPr/>
          <a:lstStyle/>
          <a:p>
            <a:r>
              <a:rPr lang="en-US" dirty="0"/>
              <a:t>EP and BVA are great, but…</a:t>
            </a:r>
          </a:p>
          <a:p>
            <a:r>
              <a:rPr lang="en-US" dirty="0"/>
              <a:t>Their </a:t>
            </a:r>
            <a:r>
              <a:rPr lang="en-US" b="1" dirty="0"/>
              <a:t>strong/worst-case </a:t>
            </a:r>
            <a:r>
              <a:rPr lang="en-US" dirty="0"/>
              <a:t>test cases yield redundancies over multiple interdependent variables</a:t>
            </a:r>
          </a:p>
          <a:p>
            <a:r>
              <a:rPr lang="en-US" dirty="0"/>
              <a:t>Decision table (aka “cause-effect table”) reflects intersection of business rules </a:t>
            </a:r>
          </a:p>
          <a:p>
            <a:endParaRPr lang="en-US" dirty="0"/>
          </a:p>
          <a:p>
            <a:endParaRPr lang="en-US" dirty="0"/>
          </a:p>
        </p:txBody>
      </p:sp>
      <p:graphicFrame>
        <p:nvGraphicFramePr>
          <p:cNvPr id="4" name="Table 3">
            <a:extLst>
              <a:ext uri="{FF2B5EF4-FFF2-40B4-BE49-F238E27FC236}">
                <a16:creationId xmlns:a16="http://schemas.microsoft.com/office/drawing/2014/main" id="{FD339F90-7F52-498A-B0D7-903412946A5C}"/>
              </a:ext>
            </a:extLst>
          </p:cNvPr>
          <p:cNvGraphicFramePr>
            <a:graphicFrameLocks noGrp="1"/>
          </p:cNvGraphicFramePr>
          <p:nvPr>
            <p:extLst/>
          </p:nvPr>
        </p:nvGraphicFramePr>
        <p:xfrm>
          <a:off x="1501914" y="3795811"/>
          <a:ext cx="8128000" cy="29667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836761077"/>
                    </a:ext>
                  </a:extLst>
                </a:gridCol>
                <a:gridCol w="2032000">
                  <a:extLst>
                    <a:ext uri="{9D8B030D-6E8A-4147-A177-3AD203B41FA5}">
                      <a16:colId xmlns:a16="http://schemas.microsoft.com/office/drawing/2014/main" val="443704834"/>
                    </a:ext>
                  </a:extLst>
                </a:gridCol>
                <a:gridCol w="2032000">
                  <a:extLst>
                    <a:ext uri="{9D8B030D-6E8A-4147-A177-3AD203B41FA5}">
                      <a16:colId xmlns:a16="http://schemas.microsoft.com/office/drawing/2014/main" val="1452983034"/>
                    </a:ext>
                  </a:extLst>
                </a:gridCol>
                <a:gridCol w="2032000">
                  <a:extLst>
                    <a:ext uri="{9D8B030D-6E8A-4147-A177-3AD203B41FA5}">
                      <a16:colId xmlns:a16="http://schemas.microsoft.com/office/drawing/2014/main" val="2708158174"/>
                    </a:ext>
                  </a:extLst>
                </a:gridCol>
              </a:tblGrid>
              <a:tr h="370840">
                <a:tc>
                  <a:txBody>
                    <a:bodyPr/>
                    <a:lstStyle/>
                    <a:p>
                      <a:endParaRPr lang="en-US" dirty="0"/>
                    </a:p>
                  </a:txBody>
                  <a:tcPr/>
                </a:tc>
                <a:tc>
                  <a:txBody>
                    <a:bodyPr/>
                    <a:lstStyle/>
                    <a:p>
                      <a:r>
                        <a:rPr lang="en-US" dirty="0"/>
                        <a:t>TC 1</a:t>
                      </a:r>
                    </a:p>
                  </a:txBody>
                  <a:tcPr/>
                </a:tc>
                <a:tc>
                  <a:txBody>
                    <a:bodyPr/>
                    <a:lstStyle/>
                    <a:p>
                      <a:r>
                        <a:rPr lang="en-US" dirty="0"/>
                        <a:t>TC 2</a:t>
                      </a:r>
                    </a:p>
                  </a:txBody>
                  <a:tcPr/>
                </a:tc>
                <a:tc>
                  <a:txBody>
                    <a:bodyPr/>
                    <a:lstStyle/>
                    <a:p>
                      <a:r>
                        <a:rPr lang="en-US" dirty="0"/>
                        <a:t>TC 3</a:t>
                      </a:r>
                    </a:p>
                  </a:txBody>
                  <a:tcPr/>
                </a:tc>
                <a:extLst>
                  <a:ext uri="{0D108BD9-81ED-4DB2-BD59-A6C34878D82A}">
                    <a16:rowId xmlns:a16="http://schemas.microsoft.com/office/drawing/2014/main" val="3228860212"/>
                  </a:ext>
                </a:extLst>
              </a:tr>
              <a:tr h="370840">
                <a:tc>
                  <a:txBody>
                    <a:bodyPr/>
                    <a:lstStyle/>
                    <a:p>
                      <a:r>
                        <a:rPr lang="en-US" dirty="0"/>
                        <a:t>Condition 1</a:t>
                      </a:r>
                    </a:p>
                  </a:txBody>
                  <a:tcPr/>
                </a:tc>
                <a:tc>
                  <a:txBody>
                    <a:bodyPr/>
                    <a:lstStyle/>
                    <a:p>
                      <a:r>
                        <a:rPr lang="en-US" dirty="0"/>
                        <a:t>T</a:t>
                      </a:r>
                    </a:p>
                  </a:txBody>
                  <a:tcPr/>
                </a:tc>
                <a:tc>
                  <a:txBody>
                    <a:bodyPr/>
                    <a:lstStyle/>
                    <a:p>
                      <a:r>
                        <a:rPr lang="en-US" dirty="0"/>
                        <a:t>F</a:t>
                      </a:r>
                    </a:p>
                  </a:txBody>
                  <a:tcPr/>
                </a:tc>
                <a:tc>
                  <a:txBody>
                    <a:bodyPr/>
                    <a:lstStyle/>
                    <a:p>
                      <a:r>
                        <a:rPr lang="en-US" dirty="0"/>
                        <a:t>F</a:t>
                      </a:r>
                    </a:p>
                  </a:txBody>
                  <a:tcPr/>
                </a:tc>
                <a:extLst>
                  <a:ext uri="{0D108BD9-81ED-4DB2-BD59-A6C34878D82A}">
                    <a16:rowId xmlns:a16="http://schemas.microsoft.com/office/drawing/2014/main" val="2376116727"/>
                  </a:ext>
                </a:extLst>
              </a:tr>
              <a:tr h="370840">
                <a:tc>
                  <a:txBody>
                    <a:bodyPr/>
                    <a:lstStyle/>
                    <a:p>
                      <a:r>
                        <a:rPr lang="en-US" dirty="0"/>
                        <a:t>Condition 2</a:t>
                      </a:r>
                    </a:p>
                  </a:txBody>
                  <a:tcPr/>
                </a:tc>
                <a:tc>
                  <a:txBody>
                    <a:bodyPr/>
                    <a:lstStyle/>
                    <a:p>
                      <a:r>
                        <a:rPr lang="en-US" dirty="0"/>
                        <a:t>T</a:t>
                      </a:r>
                    </a:p>
                  </a:txBody>
                  <a:tcPr/>
                </a:tc>
                <a:tc>
                  <a:txBody>
                    <a:bodyPr/>
                    <a:lstStyle/>
                    <a:p>
                      <a:r>
                        <a:rPr lang="en-US" dirty="0"/>
                        <a:t>T</a:t>
                      </a:r>
                    </a:p>
                  </a:txBody>
                  <a:tcPr/>
                </a:tc>
                <a:tc>
                  <a:txBody>
                    <a:bodyPr/>
                    <a:lstStyle/>
                    <a:p>
                      <a:r>
                        <a:rPr lang="en-US" dirty="0"/>
                        <a:t>F</a:t>
                      </a:r>
                    </a:p>
                  </a:txBody>
                  <a:tcPr/>
                </a:tc>
                <a:extLst>
                  <a:ext uri="{0D108BD9-81ED-4DB2-BD59-A6C34878D82A}">
                    <a16:rowId xmlns:a16="http://schemas.microsoft.com/office/drawing/2014/main" val="767661327"/>
                  </a:ext>
                </a:extLst>
              </a:tr>
              <a:tr h="370840">
                <a:tc>
                  <a:txBody>
                    <a:bodyPr/>
                    <a:lstStyle/>
                    <a:p>
                      <a:r>
                        <a:rPr lang="en-US" dirty="0"/>
                        <a:t>Condition 3</a:t>
                      </a:r>
                    </a:p>
                  </a:txBody>
                  <a:tcPr/>
                </a:tc>
                <a:tc>
                  <a:txBody>
                    <a:bodyPr/>
                    <a:lstStyle/>
                    <a:p>
                      <a:r>
                        <a:rPr lang="en-US" dirty="0"/>
                        <a:t>F</a:t>
                      </a:r>
                    </a:p>
                  </a:txBody>
                  <a:tcPr/>
                </a:tc>
                <a:tc>
                  <a:txBody>
                    <a:bodyPr/>
                    <a:lstStyle/>
                    <a:p>
                      <a:r>
                        <a:rPr lang="en-US" dirty="0"/>
                        <a:t>T</a:t>
                      </a:r>
                    </a:p>
                  </a:txBody>
                  <a:tcPr/>
                </a:tc>
                <a:tc>
                  <a:txBody>
                    <a:bodyPr/>
                    <a:lstStyle/>
                    <a:p>
                      <a:r>
                        <a:rPr lang="en-US" dirty="0"/>
                        <a:t>F</a:t>
                      </a:r>
                    </a:p>
                  </a:txBody>
                  <a:tcPr/>
                </a:tc>
                <a:extLst>
                  <a:ext uri="{0D108BD9-81ED-4DB2-BD59-A6C34878D82A}">
                    <a16:rowId xmlns:a16="http://schemas.microsoft.com/office/drawing/2014/main" val="3770472553"/>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182685487"/>
                  </a:ext>
                </a:extLst>
              </a:tr>
              <a:tr h="370840">
                <a:tc>
                  <a:txBody>
                    <a:bodyPr/>
                    <a:lstStyle/>
                    <a:p>
                      <a:r>
                        <a:rPr lang="en-US" dirty="0"/>
                        <a:t>Action 1</a:t>
                      </a:r>
                    </a:p>
                  </a:txBody>
                  <a:tcPr/>
                </a:tc>
                <a:tc>
                  <a:txBody>
                    <a:bodyPr/>
                    <a:lstStyle/>
                    <a:p>
                      <a:r>
                        <a:rPr lang="en-US" dirty="0"/>
                        <a:t>X</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609770530"/>
                  </a:ext>
                </a:extLst>
              </a:tr>
              <a:tr h="370840">
                <a:tc>
                  <a:txBody>
                    <a:bodyPr/>
                    <a:lstStyle/>
                    <a:p>
                      <a:r>
                        <a:rPr lang="en-US" dirty="0"/>
                        <a:t>Action 2</a:t>
                      </a:r>
                    </a:p>
                  </a:txBody>
                  <a:tcPr/>
                </a:tc>
                <a:tc>
                  <a:txBody>
                    <a:bodyPr/>
                    <a:lstStyle/>
                    <a:p>
                      <a:endParaRPr lang="en-US" dirty="0"/>
                    </a:p>
                  </a:txBody>
                  <a:tcPr/>
                </a:tc>
                <a:tc>
                  <a:txBody>
                    <a:bodyPr/>
                    <a:lstStyle/>
                    <a:p>
                      <a:r>
                        <a:rPr lang="en-US" dirty="0"/>
                        <a:t>X</a:t>
                      </a:r>
                    </a:p>
                  </a:txBody>
                  <a:tcPr/>
                </a:tc>
                <a:tc>
                  <a:txBody>
                    <a:bodyPr/>
                    <a:lstStyle/>
                    <a:p>
                      <a:endParaRPr lang="en-US" dirty="0"/>
                    </a:p>
                  </a:txBody>
                  <a:tcPr/>
                </a:tc>
                <a:extLst>
                  <a:ext uri="{0D108BD9-81ED-4DB2-BD59-A6C34878D82A}">
                    <a16:rowId xmlns:a16="http://schemas.microsoft.com/office/drawing/2014/main" val="1964591372"/>
                  </a:ext>
                </a:extLst>
              </a:tr>
              <a:tr h="370840">
                <a:tc>
                  <a:txBody>
                    <a:bodyPr/>
                    <a:lstStyle/>
                    <a:p>
                      <a:r>
                        <a:rPr lang="en-US" dirty="0"/>
                        <a:t>Action 3</a:t>
                      </a:r>
                    </a:p>
                  </a:txBody>
                  <a:tcPr/>
                </a:tc>
                <a:tc>
                  <a:txBody>
                    <a:bodyPr/>
                    <a:lstStyle/>
                    <a:p>
                      <a:endParaRPr lang="en-US" dirty="0"/>
                    </a:p>
                  </a:txBody>
                  <a:tcPr/>
                </a:tc>
                <a:tc>
                  <a:txBody>
                    <a:bodyPr/>
                    <a:lstStyle/>
                    <a:p>
                      <a:r>
                        <a:rPr lang="en-US" dirty="0"/>
                        <a:t>X</a:t>
                      </a:r>
                    </a:p>
                  </a:txBody>
                  <a:tcPr/>
                </a:tc>
                <a:tc>
                  <a:txBody>
                    <a:bodyPr/>
                    <a:lstStyle/>
                    <a:p>
                      <a:r>
                        <a:rPr lang="en-US" dirty="0"/>
                        <a:t>X</a:t>
                      </a:r>
                    </a:p>
                  </a:txBody>
                  <a:tcPr/>
                </a:tc>
                <a:extLst>
                  <a:ext uri="{0D108BD9-81ED-4DB2-BD59-A6C34878D82A}">
                    <a16:rowId xmlns:a16="http://schemas.microsoft.com/office/drawing/2014/main" val="3126252459"/>
                  </a:ext>
                </a:extLst>
              </a:tr>
            </a:tbl>
          </a:graphicData>
        </a:graphic>
      </p:graphicFrame>
    </p:spTree>
    <p:extLst>
      <p:ext uri="{BB962C8B-B14F-4D97-AF65-F5344CB8AC3E}">
        <p14:creationId xmlns:p14="http://schemas.microsoft.com/office/powerpoint/2010/main" val="198214617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D2995-7831-4871-8AFE-52B46D5F5BCD}"/>
              </a:ext>
            </a:extLst>
          </p:cNvPr>
          <p:cNvSpPr>
            <a:spLocks noGrp="1"/>
          </p:cNvSpPr>
          <p:nvPr>
            <p:ph type="title"/>
          </p:nvPr>
        </p:nvSpPr>
        <p:spPr/>
        <p:txBody>
          <a:bodyPr/>
          <a:lstStyle/>
          <a:p>
            <a:r>
              <a:rPr lang="en-US" dirty="0"/>
              <a:t>Example Decision Table</a:t>
            </a:r>
          </a:p>
        </p:txBody>
      </p:sp>
      <p:sp>
        <p:nvSpPr>
          <p:cNvPr id="5" name="AutoShape 4" descr="https://qph.fs.quoracdn.net/main-qimg-99bd759ecc179a66c57a95d7399b2fd2.webp">
            <a:extLst>
              <a:ext uri="{FF2B5EF4-FFF2-40B4-BE49-F238E27FC236}">
                <a16:creationId xmlns:a16="http://schemas.microsoft.com/office/drawing/2014/main" id="{62C14990-2C51-41C9-AC84-64C4F1B89A1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descr="https://qph.fs.quoracdn.net/main-qimg-456ba711e9cdf5ffb5d3d3ee0558faf5">
            <a:extLst>
              <a:ext uri="{FF2B5EF4-FFF2-40B4-BE49-F238E27FC236}">
                <a16:creationId xmlns:a16="http://schemas.microsoft.com/office/drawing/2014/main" id="{5634D3AE-EC94-4363-9223-5FA3602C63F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83475" y="1690688"/>
            <a:ext cx="8480334" cy="4683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422316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A976D-79C1-4767-8DC5-826291A8D0B2}"/>
              </a:ext>
            </a:extLst>
          </p:cNvPr>
          <p:cNvSpPr>
            <a:spLocks noGrp="1"/>
          </p:cNvSpPr>
          <p:nvPr>
            <p:ph type="title"/>
          </p:nvPr>
        </p:nvSpPr>
        <p:spPr/>
        <p:txBody>
          <a:bodyPr>
            <a:normAutofit fontScale="90000"/>
          </a:bodyPr>
          <a:lstStyle/>
          <a:p>
            <a:r>
              <a:rPr lang="en-US" dirty="0" err="1"/>
              <a:t>NextDate</a:t>
            </a:r>
            <a:r>
              <a:rPr lang="en-US" dirty="0"/>
              <a:t> Decision Table Equivalence Classes…</a:t>
            </a:r>
            <a:br>
              <a:rPr lang="en-US" dirty="0"/>
            </a:br>
            <a:r>
              <a:rPr lang="en-US" sz="2800" i="1" dirty="0"/>
              <a:t>after further consideration</a:t>
            </a:r>
            <a:endParaRPr lang="en-US" dirty="0"/>
          </a:p>
        </p:txBody>
      </p:sp>
      <p:sp>
        <p:nvSpPr>
          <p:cNvPr id="6" name="Content Placeholder 2">
            <a:extLst>
              <a:ext uri="{FF2B5EF4-FFF2-40B4-BE49-F238E27FC236}">
                <a16:creationId xmlns:a16="http://schemas.microsoft.com/office/drawing/2014/main" id="{EDD6CD5C-E86A-4776-82E4-106299564D09}"/>
              </a:ext>
            </a:extLst>
          </p:cNvPr>
          <p:cNvSpPr>
            <a:spLocks noGrp="1"/>
          </p:cNvSpPr>
          <p:nvPr>
            <p:ph idx="1"/>
          </p:nvPr>
        </p:nvSpPr>
        <p:spPr/>
        <p:txBody>
          <a:bodyPr>
            <a:normAutofit fontScale="85000" lnSpcReduction="20000"/>
          </a:bodyPr>
          <a:lstStyle/>
          <a:p>
            <a:r>
              <a:rPr lang="en-US" dirty="0"/>
              <a:t>M1 – month has 30 days</a:t>
            </a:r>
          </a:p>
          <a:p>
            <a:r>
              <a:rPr lang="en-US" dirty="0"/>
              <a:t>M2 – month has 31 days (except December)</a:t>
            </a:r>
          </a:p>
          <a:p>
            <a:r>
              <a:rPr lang="en-US" b="1" dirty="0"/>
              <a:t>M3 – month is December</a:t>
            </a:r>
          </a:p>
          <a:p>
            <a:r>
              <a:rPr lang="en-US" dirty="0"/>
              <a:t>M4 – month is February</a:t>
            </a:r>
          </a:p>
          <a:p>
            <a:r>
              <a:rPr lang="en-US" b="1" dirty="0"/>
              <a:t>D1 – 1 &lt;= day &lt;= 27</a:t>
            </a:r>
          </a:p>
          <a:p>
            <a:r>
              <a:rPr lang="en-US" b="1" dirty="0"/>
              <a:t>D2 – day == 28</a:t>
            </a:r>
          </a:p>
          <a:p>
            <a:r>
              <a:rPr lang="en-US" dirty="0"/>
              <a:t>D3 – day == 29</a:t>
            </a:r>
          </a:p>
          <a:p>
            <a:r>
              <a:rPr lang="en-US" dirty="0"/>
              <a:t>D4 – day == 30</a:t>
            </a:r>
          </a:p>
          <a:p>
            <a:r>
              <a:rPr lang="en-US" dirty="0"/>
              <a:t>D5 – day == 31</a:t>
            </a:r>
          </a:p>
          <a:p>
            <a:r>
              <a:rPr lang="en-US" b="1" dirty="0"/>
              <a:t>Y1 – year is a leap year</a:t>
            </a:r>
          </a:p>
          <a:p>
            <a:r>
              <a:rPr lang="en-US" b="1" dirty="0"/>
              <a:t>Y2 – year is a common year</a:t>
            </a:r>
          </a:p>
          <a:p>
            <a:pPr marL="0" indent="0">
              <a:buNone/>
            </a:pPr>
            <a:endParaRPr lang="en-US" dirty="0"/>
          </a:p>
          <a:p>
            <a:pPr lvl="1"/>
            <a:endParaRPr lang="en-US" dirty="0"/>
          </a:p>
          <a:p>
            <a:pPr lvl="1"/>
            <a:endParaRPr lang="en-US" dirty="0"/>
          </a:p>
          <a:p>
            <a:pPr marL="0" indent="0">
              <a:buNone/>
            </a:pPr>
            <a:endParaRPr lang="en-US" dirty="0"/>
          </a:p>
          <a:p>
            <a:endParaRPr lang="en-US" dirty="0"/>
          </a:p>
        </p:txBody>
      </p:sp>
    </p:spTree>
    <p:extLst>
      <p:ext uri="{BB962C8B-B14F-4D97-AF65-F5344CB8AC3E}">
        <p14:creationId xmlns:p14="http://schemas.microsoft.com/office/powerpoint/2010/main" val="6019511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a:extLst>
              <a:ext uri="{FF2B5EF4-FFF2-40B4-BE49-F238E27FC236}">
                <a16:creationId xmlns:a16="http://schemas.microsoft.com/office/drawing/2014/main" id="{5F867442-CC22-4F76-9C49-190D16B08DAA}"/>
              </a:ext>
            </a:extLst>
          </p:cNvPr>
          <p:cNvSpPr txBox="1">
            <a:spLocks noChangeArrowheads="1"/>
          </p:cNvSpPr>
          <p:nvPr/>
        </p:nvSpPr>
        <p:spPr bwMode="auto">
          <a:xfrm>
            <a:off x="228600" y="2156984"/>
            <a:ext cx="11667392" cy="1126462"/>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3200">
                <a:solidFill>
                  <a:srgbClr val="FFFF00"/>
                </a:solidFill>
                <a:effectLst>
                  <a:outerShdw blurRad="38100" dist="38100" dir="2700000" algn="tl">
                    <a:srgbClr val="000000">
                      <a:alpha val="43137"/>
                    </a:srgbClr>
                  </a:outerShdw>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Defects in software are equivalent to design mistakes in hardware.</a:t>
            </a:r>
          </a:p>
          <a:p>
            <a:r>
              <a:rPr lang="en-US" dirty="0"/>
              <a:t>Software does not degrade.</a:t>
            </a:r>
          </a:p>
        </p:txBody>
      </p:sp>
    </p:spTree>
    <p:extLst>
      <p:ext uri="{BB962C8B-B14F-4D97-AF65-F5344CB8AC3E}">
        <p14:creationId xmlns:p14="http://schemas.microsoft.com/office/powerpoint/2010/main" val="43364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utoUpdateAnimBg="0"/>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A976D-79C1-4767-8DC5-826291A8D0B2}"/>
              </a:ext>
            </a:extLst>
          </p:cNvPr>
          <p:cNvSpPr>
            <a:spLocks noGrp="1"/>
          </p:cNvSpPr>
          <p:nvPr>
            <p:ph type="title"/>
          </p:nvPr>
        </p:nvSpPr>
        <p:spPr>
          <a:xfrm>
            <a:off x="838200" y="152400"/>
            <a:ext cx="10515600" cy="967409"/>
          </a:xfrm>
        </p:spPr>
        <p:txBody>
          <a:bodyPr>
            <a:normAutofit fontScale="90000"/>
          </a:bodyPr>
          <a:lstStyle/>
          <a:p>
            <a:r>
              <a:rPr lang="en-US" dirty="0" err="1"/>
              <a:t>NextDate</a:t>
            </a:r>
            <a:r>
              <a:rPr lang="en-US" dirty="0"/>
              <a:t> Decision Table – Conditions and Actions</a:t>
            </a:r>
          </a:p>
        </p:txBody>
      </p:sp>
      <p:graphicFrame>
        <p:nvGraphicFramePr>
          <p:cNvPr id="4" name="Content Placeholder 3">
            <a:extLst>
              <a:ext uri="{FF2B5EF4-FFF2-40B4-BE49-F238E27FC236}">
                <a16:creationId xmlns:a16="http://schemas.microsoft.com/office/drawing/2014/main" id="{9A491226-7262-4A48-81A6-1609B3DA65CF}"/>
              </a:ext>
            </a:extLst>
          </p:cNvPr>
          <p:cNvGraphicFramePr>
            <a:graphicFrameLocks noGrp="1"/>
          </p:cNvGraphicFramePr>
          <p:nvPr>
            <p:ph idx="1"/>
            <p:extLst/>
          </p:nvPr>
        </p:nvGraphicFramePr>
        <p:xfrm>
          <a:off x="225285" y="1911764"/>
          <a:ext cx="3502471" cy="4079240"/>
        </p:xfrm>
        <a:graphic>
          <a:graphicData uri="http://schemas.openxmlformats.org/drawingml/2006/table">
            <a:tbl>
              <a:tblPr firstRow="1" bandRow="1">
                <a:tableStyleId>{5940675A-B579-460E-94D1-54222C63F5DA}</a:tableStyleId>
              </a:tblPr>
              <a:tblGrid>
                <a:gridCol w="1863217">
                  <a:extLst>
                    <a:ext uri="{9D8B030D-6E8A-4147-A177-3AD203B41FA5}">
                      <a16:colId xmlns:a16="http://schemas.microsoft.com/office/drawing/2014/main" val="3088180443"/>
                    </a:ext>
                  </a:extLst>
                </a:gridCol>
                <a:gridCol w="546418">
                  <a:extLst>
                    <a:ext uri="{9D8B030D-6E8A-4147-A177-3AD203B41FA5}">
                      <a16:colId xmlns:a16="http://schemas.microsoft.com/office/drawing/2014/main" val="3222801328"/>
                    </a:ext>
                  </a:extLst>
                </a:gridCol>
                <a:gridCol w="546418">
                  <a:extLst>
                    <a:ext uri="{9D8B030D-6E8A-4147-A177-3AD203B41FA5}">
                      <a16:colId xmlns:a16="http://schemas.microsoft.com/office/drawing/2014/main" val="900676331"/>
                    </a:ext>
                  </a:extLst>
                </a:gridCol>
                <a:gridCol w="546418">
                  <a:extLst>
                    <a:ext uri="{9D8B030D-6E8A-4147-A177-3AD203B41FA5}">
                      <a16:colId xmlns:a16="http://schemas.microsoft.com/office/drawing/2014/main" val="973273466"/>
                    </a:ext>
                  </a:extLst>
                </a:gridCol>
              </a:tblGrid>
              <a:tr h="370840">
                <a:tc>
                  <a:txBody>
                    <a:bodyPr/>
                    <a:lstStyle/>
                    <a:p>
                      <a:r>
                        <a:rPr lang="en-US" b="1" dirty="0"/>
                        <a:t>Conditions</a:t>
                      </a:r>
                    </a:p>
                  </a:txBody>
                  <a:tcPr/>
                </a:tc>
                <a:tc>
                  <a:txBody>
                    <a:bodyPr/>
                    <a:lstStyle/>
                    <a:p>
                      <a:r>
                        <a:rPr lang="en-US" b="1" dirty="0"/>
                        <a:t>1</a:t>
                      </a:r>
                    </a:p>
                  </a:txBody>
                  <a:tcPr/>
                </a:tc>
                <a:tc>
                  <a:txBody>
                    <a:bodyPr/>
                    <a:lstStyle/>
                    <a:p>
                      <a:r>
                        <a:rPr lang="en-US" b="1" dirty="0"/>
                        <a:t>2</a:t>
                      </a:r>
                    </a:p>
                  </a:txBody>
                  <a:tcPr/>
                </a:tc>
                <a:tc>
                  <a:txBody>
                    <a:bodyPr/>
                    <a:lstStyle/>
                    <a:p>
                      <a:r>
                        <a:rPr lang="en-US" b="1" dirty="0"/>
                        <a:t>…</a:t>
                      </a:r>
                    </a:p>
                  </a:txBody>
                  <a:tcPr/>
                </a:tc>
                <a:extLst>
                  <a:ext uri="{0D108BD9-81ED-4DB2-BD59-A6C34878D82A}">
                    <a16:rowId xmlns:a16="http://schemas.microsoft.com/office/drawing/2014/main" val="128038318"/>
                  </a:ext>
                </a:extLst>
              </a:tr>
              <a:tr h="370840">
                <a:tc>
                  <a:txBody>
                    <a:bodyPr/>
                    <a:lstStyle/>
                    <a:p>
                      <a:r>
                        <a:rPr lang="en-US" dirty="0"/>
                        <a:t>Month in</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29340137"/>
                  </a:ext>
                </a:extLst>
              </a:tr>
              <a:tr h="370840">
                <a:tc>
                  <a:txBody>
                    <a:bodyPr/>
                    <a:lstStyle/>
                    <a:p>
                      <a:r>
                        <a:rPr lang="en-US" dirty="0"/>
                        <a:t>Day In</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359003850"/>
                  </a:ext>
                </a:extLst>
              </a:tr>
              <a:tr h="370840">
                <a:tc>
                  <a:txBody>
                    <a:bodyPr/>
                    <a:lstStyle/>
                    <a:p>
                      <a:r>
                        <a:rPr lang="en-US" dirty="0"/>
                        <a:t>Year In</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239288788"/>
                  </a:ext>
                </a:extLst>
              </a:tr>
              <a:tr h="370840">
                <a:tc>
                  <a:txBody>
                    <a:bodyPr/>
                    <a:lstStyle/>
                    <a:p>
                      <a:r>
                        <a:rPr lang="en-US" b="1" dirty="0"/>
                        <a:t>Actions</a:t>
                      </a:r>
                    </a:p>
                  </a:txBody>
                  <a:tcPr/>
                </a:tc>
                <a:tc>
                  <a:txBody>
                    <a:bodyPr/>
                    <a:lstStyle/>
                    <a:p>
                      <a:endParaRPr lang="en-US" dirty="0"/>
                    </a:p>
                  </a:txBody>
                  <a:tcP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65000"/>
                      </a:schemeClr>
                    </a:solidFill>
                  </a:tcPr>
                </a:tc>
                <a:extLst>
                  <a:ext uri="{0D108BD9-81ED-4DB2-BD59-A6C34878D82A}">
                    <a16:rowId xmlns:a16="http://schemas.microsoft.com/office/drawing/2014/main" val="2969169217"/>
                  </a:ext>
                </a:extLst>
              </a:tr>
              <a:tr h="370840">
                <a:tc>
                  <a:txBody>
                    <a:bodyPr/>
                    <a:lstStyle/>
                    <a:p>
                      <a:r>
                        <a:rPr lang="en-US" b="0" dirty="0"/>
                        <a:t>Impossible</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1342489668"/>
                  </a:ext>
                </a:extLst>
              </a:tr>
              <a:tr h="370840">
                <a:tc>
                  <a:txBody>
                    <a:bodyPr/>
                    <a:lstStyle/>
                    <a:p>
                      <a:r>
                        <a:rPr lang="en-US" b="0" dirty="0"/>
                        <a:t>Increment day</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1438417182"/>
                  </a:ext>
                </a:extLst>
              </a:tr>
              <a:tr h="370840">
                <a:tc>
                  <a:txBody>
                    <a:bodyPr/>
                    <a:lstStyle/>
                    <a:p>
                      <a:r>
                        <a:rPr lang="en-US" b="0" dirty="0"/>
                        <a:t>Reset Day to 1</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4084668967"/>
                  </a:ext>
                </a:extLst>
              </a:tr>
              <a:tr h="370840">
                <a:tc>
                  <a:txBody>
                    <a:bodyPr/>
                    <a:lstStyle/>
                    <a:p>
                      <a:r>
                        <a:rPr lang="en-US" b="0" dirty="0"/>
                        <a:t>Increment month</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4264190719"/>
                  </a:ext>
                </a:extLst>
              </a:tr>
              <a:tr h="370840">
                <a:tc>
                  <a:txBody>
                    <a:bodyPr/>
                    <a:lstStyle/>
                    <a:p>
                      <a:r>
                        <a:rPr lang="en-US" b="0" dirty="0"/>
                        <a:t>Reset month</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2420887149"/>
                  </a:ext>
                </a:extLst>
              </a:tr>
              <a:tr h="370840">
                <a:tc>
                  <a:txBody>
                    <a:bodyPr/>
                    <a:lstStyle/>
                    <a:p>
                      <a:r>
                        <a:rPr lang="en-US" b="0" dirty="0"/>
                        <a:t>Increment year</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2874074540"/>
                  </a:ext>
                </a:extLst>
              </a:tr>
            </a:tbl>
          </a:graphicData>
        </a:graphic>
      </p:graphicFrame>
      <p:sp>
        <p:nvSpPr>
          <p:cNvPr id="5" name="Content Placeholder 2">
            <a:extLst>
              <a:ext uri="{FF2B5EF4-FFF2-40B4-BE49-F238E27FC236}">
                <a16:creationId xmlns:a16="http://schemas.microsoft.com/office/drawing/2014/main" id="{078E94DB-6769-4FD3-945E-D179E4D7F002}"/>
              </a:ext>
            </a:extLst>
          </p:cNvPr>
          <p:cNvSpPr txBox="1">
            <a:spLocks/>
          </p:cNvSpPr>
          <p:nvPr/>
        </p:nvSpPr>
        <p:spPr>
          <a:xfrm>
            <a:off x="8010938" y="1825625"/>
            <a:ext cx="3342861" cy="4351338"/>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M1 – month has 30 days</a:t>
            </a:r>
          </a:p>
          <a:p>
            <a:r>
              <a:rPr lang="en-US" dirty="0"/>
              <a:t>M2 – month has 31 days (except December)</a:t>
            </a:r>
          </a:p>
          <a:p>
            <a:r>
              <a:rPr lang="en-US" dirty="0"/>
              <a:t>M3 – month is December</a:t>
            </a:r>
          </a:p>
          <a:p>
            <a:r>
              <a:rPr lang="en-US" dirty="0"/>
              <a:t>M4 – month is February</a:t>
            </a:r>
          </a:p>
          <a:p>
            <a:r>
              <a:rPr lang="en-US" dirty="0"/>
              <a:t>D1 – 1 &lt;= day &lt;= 27</a:t>
            </a:r>
          </a:p>
          <a:p>
            <a:r>
              <a:rPr lang="en-US" dirty="0"/>
              <a:t>D2 – day == 28</a:t>
            </a:r>
          </a:p>
          <a:p>
            <a:r>
              <a:rPr lang="en-US" dirty="0"/>
              <a:t>D3 – day == 29</a:t>
            </a:r>
          </a:p>
          <a:p>
            <a:r>
              <a:rPr lang="en-US" dirty="0"/>
              <a:t>D4 – day == 30</a:t>
            </a:r>
          </a:p>
          <a:p>
            <a:r>
              <a:rPr lang="en-US" dirty="0"/>
              <a:t>D5 – day == 31</a:t>
            </a:r>
          </a:p>
          <a:p>
            <a:r>
              <a:rPr lang="en-US" dirty="0"/>
              <a:t>Y1 – year is a leap year</a:t>
            </a:r>
          </a:p>
          <a:p>
            <a:r>
              <a:rPr lang="en-US" dirty="0"/>
              <a:t>Y2 – year is a common year</a:t>
            </a:r>
          </a:p>
          <a:p>
            <a:pPr lvl="1"/>
            <a:endParaRPr lang="en-US" dirty="0"/>
          </a:p>
          <a:p>
            <a:pPr lvl="1"/>
            <a:endParaRPr lang="en-US" dirty="0"/>
          </a:p>
          <a:p>
            <a:pPr marL="0" indent="0">
              <a:buFont typeface="Arial" panose="020B0604020202020204" pitchFamily="34" charset="0"/>
              <a:buNone/>
            </a:pPr>
            <a:endParaRPr lang="en-US" dirty="0"/>
          </a:p>
          <a:p>
            <a:pPr lvl="1"/>
            <a:endParaRPr lang="en-US" dirty="0"/>
          </a:p>
          <a:p>
            <a:pPr lvl="1"/>
            <a:endParaRPr lang="en-US" dirty="0"/>
          </a:p>
          <a:p>
            <a:pPr marL="0" indent="0">
              <a:buFont typeface="Arial" panose="020B0604020202020204" pitchFamily="34" charset="0"/>
              <a:buNone/>
            </a:pPr>
            <a:endParaRPr lang="en-US" dirty="0"/>
          </a:p>
          <a:p>
            <a:endParaRPr lang="en-US" dirty="0"/>
          </a:p>
        </p:txBody>
      </p:sp>
      <p:sp>
        <p:nvSpPr>
          <p:cNvPr id="3" name="TextBox 2">
            <a:extLst>
              <a:ext uri="{FF2B5EF4-FFF2-40B4-BE49-F238E27FC236}">
                <a16:creationId xmlns:a16="http://schemas.microsoft.com/office/drawing/2014/main" id="{F6D44D50-6931-4782-9BA5-50DDB9F40541}"/>
              </a:ext>
            </a:extLst>
          </p:cNvPr>
          <p:cNvSpPr txBox="1"/>
          <p:nvPr/>
        </p:nvSpPr>
        <p:spPr>
          <a:xfrm>
            <a:off x="2126973" y="2281096"/>
            <a:ext cx="498855" cy="369332"/>
          </a:xfrm>
          <a:prstGeom prst="rect">
            <a:avLst/>
          </a:prstGeom>
          <a:noFill/>
        </p:spPr>
        <p:txBody>
          <a:bodyPr wrap="none" rtlCol="0">
            <a:spAutoFit/>
          </a:bodyPr>
          <a:lstStyle/>
          <a:p>
            <a:r>
              <a:rPr lang="en-US" dirty="0"/>
              <a:t>M1</a:t>
            </a:r>
          </a:p>
        </p:txBody>
      </p:sp>
      <p:sp>
        <p:nvSpPr>
          <p:cNvPr id="6" name="TextBox 5">
            <a:extLst>
              <a:ext uri="{FF2B5EF4-FFF2-40B4-BE49-F238E27FC236}">
                <a16:creationId xmlns:a16="http://schemas.microsoft.com/office/drawing/2014/main" id="{7B8844EE-6887-41DB-B050-8FD35660B0B4}"/>
              </a:ext>
            </a:extLst>
          </p:cNvPr>
          <p:cNvSpPr txBox="1"/>
          <p:nvPr/>
        </p:nvSpPr>
        <p:spPr>
          <a:xfrm>
            <a:off x="2154224" y="2649365"/>
            <a:ext cx="444352" cy="369332"/>
          </a:xfrm>
          <a:prstGeom prst="rect">
            <a:avLst/>
          </a:prstGeom>
          <a:noFill/>
        </p:spPr>
        <p:txBody>
          <a:bodyPr wrap="none" rtlCol="0">
            <a:spAutoFit/>
          </a:bodyPr>
          <a:lstStyle/>
          <a:p>
            <a:r>
              <a:rPr lang="en-US" dirty="0"/>
              <a:t>D1</a:t>
            </a:r>
          </a:p>
        </p:txBody>
      </p:sp>
      <p:sp>
        <p:nvSpPr>
          <p:cNvPr id="7" name="TextBox 6">
            <a:extLst>
              <a:ext uri="{FF2B5EF4-FFF2-40B4-BE49-F238E27FC236}">
                <a16:creationId xmlns:a16="http://schemas.microsoft.com/office/drawing/2014/main" id="{55621AC0-32A7-4E1B-AD16-8B5DB2DA818D}"/>
              </a:ext>
            </a:extLst>
          </p:cNvPr>
          <p:cNvSpPr txBox="1"/>
          <p:nvPr/>
        </p:nvSpPr>
        <p:spPr>
          <a:xfrm>
            <a:off x="2248801" y="3059668"/>
            <a:ext cx="255198" cy="369332"/>
          </a:xfrm>
          <a:prstGeom prst="rect">
            <a:avLst/>
          </a:prstGeom>
          <a:noFill/>
        </p:spPr>
        <p:txBody>
          <a:bodyPr wrap="none" rtlCol="0">
            <a:spAutoFit/>
          </a:bodyPr>
          <a:lstStyle/>
          <a:p>
            <a:r>
              <a:rPr lang="en-US" dirty="0"/>
              <a:t>-</a:t>
            </a:r>
          </a:p>
        </p:txBody>
      </p:sp>
      <p:sp>
        <p:nvSpPr>
          <p:cNvPr id="8" name="TextBox 7">
            <a:extLst>
              <a:ext uri="{FF2B5EF4-FFF2-40B4-BE49-F238E27FC236}">
                <a16:creationId xmlns:a16="http://schemas.microsoft.com/office/drawing/2014/main" id="{BCB4926E-ED20-4F69-846A-7B19D5ACCFD7}"/>
              </a:ext>
            </a:extLst>
          </p:cNvPr>
          <p:cNvSpPr txBox="1"/>
          <p:nvPr/>
        </p:nvSpPr>
        <p:spPr>
          <a:xfrm>
            <a:off x="2199107" y="4156004"/>
            <a:ext cx="304892" cy="369332"/>
          </a:xfrm>
          <a:prstGeom prst="rect">
            <a:avLst/>
          </a:prstGeom>
          <a:noFill/>
        </p:spPr>
        <p:txBody>
          <a:bodyPr wrap="none" rtlCol="0">
            <a:spAutoFit/>
          </a:bodyPr>
          <a:lstStyle/>
          <a:p>
            <a:r>
              <a:rPr lang="en-US" dirty="0"/>
              <a:t>X</a:t>
            </a:r>
          </a:p>
        </p:txBody>
      </p:sp>
    </p:spTree>
    <p:extLst>
      <p:ext uri="{BB962C8B-B14F-4D97-AF65-F5344CB8AC3E}">
        <p14:creationId xmlns:p14="http://schemas.microsoft.com/office/powerpoint/2010/main" val="14143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A976D-79C1-4767-8DC5-826291A8D0B2}"/>
              </a:ext>
            </a:extLst>
          </p:cNvPr>
          <p:cNvSpPr>
            <a:spLocks noGrp="1"/>
          </p:cNvSpPr>
          <p:nvPr>
            <p:ph type="title"/>
          </p:nvPr>
        </p:nvSpPr>
        <p:spPr>
          <a:xfrm>
            <a:off x="838200" y="152400"/>
            <a:ext cx="10515600" cy="967409"/>
          </a:xfrm>
        </p:spPr>
        <p:txBody>
          <a:bodyPr/>
          <a:lstStyle/>
          <a:p>
            <a:r>
              <a:rPr lang="en-US" dirty="0" err="1"/>
              <a:t>NextDate</a:t>
            </a:r>
            <a:r>
              <a:rPr lang="en-US" dirty="0"/>
              <a:t> Decision Table (Part 1)</a:t>
            </a:r>
          </a:p>
        </p:txBody>
      </p:sp>
      <p:graphicFrame>
        <p:nvGraphicFramePr>
          <p:cNvPr id="4" name="Content Placeholder 3">
            <a:extLst>
              <a:ext uri="{FF2B5EF4-FFF2-40B4-BE49-F238E27FC236}">
                <a16:creationId xmlns:a16="http://schemas.microsoft.com/office/drawing/2014/main" id="{9A491226-7262-4A48-81A6-1609B3DA65CF}"/>
              </a:ext>
            </a:extLst>
          </p:cNvPr>
          <p:cNvGraphicFramePr>
            <a:graphicFrameLocks noGrp="1"/>
          </p:cNvGraphicFramePr>
          <p:nvPr>
            <p:ph idx="1"/>
            <p:extLst/>
          </p:nvPr>
        </p:nvGraphicFramePr>
        <p:xfrm>
          <a:off x="225285" y="1911764"/>
          <a:ext cx="7327397" cy="4079240"/>
        </p:xfrm>
        <a:graphic>
          <a:graphicData uri="http://schemas.openxmlformats.org/drawingml/2006/table">
            <a:tbl>
              <a:tblPr firstRow="1" bandRow="1">
                <a:tableStyleId>{5940675A-B579-460E-94D1-54222C63F5DA}</a:tableStyleId>
              </a:tblPr>
              <a:tblGrid>
                <a:gridCol w="1863217">
                  <a:extLst>
                    <a:ext uri="{9D8B030D-6E8A-4147-A177-3AD203B41FA5}">
                      <a16:colId xmlns:a16="http://schemas.microsoft.com/office/drawing/2014/main" val="3088180443"/>
                    </a:ext>
                  </a:extLst>
                </a:gridCol>
                <a:gridCol w="546418">
                  <a:extLst>
                    <a:ext uri="{9D8B030D-6E8A-4147-A177-3AD203B41FA5}">
                      <a16:colId xmlns:a16="http://schemas.microsoft.com/office/drawing/2014/main" val="3222801328"/>
                    </a:ext>
                  </a:extLst>
                </a:gridCol>
                <a:gridCol w="546418">
                  <a:extLst>
                    <a:ext uri="{9D8B030D-6E8A-4147-A177-3AD203B41FA5}">
                      <a16:colId xmlns:a16="http://schemas.microsoft.com/office/drawing/2014/main" val="900676331"/>
                    </a:ext>
                  </a:extLst>
                </a:gridCol>
                <a:gridCol w="546418">
                  <a:extLst>
                    <a:ext uri="{9D8B030D-6E8A-4147-A177-3AD203B41FA5}">
                      <a16:colId xmlns:a16="http://schemas.microsoft.com/office/drawing/2014/main" val="973273466"/>
                    </a:ext>
                  </a:extLst>
                </a:gridCol>
                <a:gridCol w="546418">
                  <a:extLst>
                    <a:ext uri="{9D8B030D-6E8A-4147-A177-3AD203B41FA5}">
                      <a16:colId xmlns:a16="http://schemas.microsoft.com/office/drawing/2014/main" val="2816069180"/>
                    </a:ext>
                  </a:extLst>
                </a:gridCol>
                <a:gridCol w="546418">
                  <a:extLst>
                    <a:ext uri="{9D8B030D-6E8A-4147-A177-3AD203B41FA5}">
                      <a16:colId xmlns:a16="http://schemas.microsoft.com/office/drawing/2014/main" val="1676635599"/>
                    </a:ext>
                  </a:extLst>
                </a:gridCol>
                <a:gridCol w="546418">
                  <a:extLst>
                    <a:ext uri="{9D8B030D-6E8A-4147-A177-3AD203B41FA5}">
                      <a16:colId xmlns:a16="http://schemas.microsoft.com/office/drawing/2014/main" val="887535854"/>
                    </a:ext>
                  </a:extLst>
                </a:gridCol>
                <a:gridCol w="546418">
                  <a:extLst>
                    <a:ext uri="{9D8B030D-6E8A-4147-A177-3AD203B41FA5}">
                      <a16:colId xmlns:a16="http://schemas.microsoft.com/office/drawing/2014/main" val="3401173620"/>
                    </a:ext>
                  </a:extLst>
                </a:gridCol>
                <a:gridCol w="546418">
                  <a:extLst>
                    <a:ext uri="{9D8B030D-6E8A-4147-A177-3AD203B41FA5}">
                      <a16:colId xmlns:a16="http://schemas.microsoft.com/office/drawing/2014/main" val="154494619"/>
                    </a:ext>
                  </a:extLst>
                </a:gridCol>
                <a:gridCol w="546418">
                  <a:extLst>
                    <a:ext uri="{9D8B030D-6E8A-4147-A177-3AD203B41FA5}">
                      <a16:colId xmlns:a16="http://schemas.microsoft.com/office/drawing/2014/main" val="1771544052"/>
                    </a:ext>
                  </a:extLst>
                </a:gridCol>
                <a:gridCol w="546418">
                  <a:extLst>
                    <a:ext uri="{9D8B030D-6E8A-4147-A177-3AD203B41FA5}">
                      <a16:colId xmlns:a16="http://schemas.microsoft.com/office/drawing/2014/main" val="381630513"/>
                    </a:ext>
                  </a:extLst>
                </a:gridCol>
              </a:tblGrid>
              <a:tr h="370840">
                <a:tc>
                  <a:txBody>
                    <a:bodyPr/>
                    <a:lstStyle/>
                    <a:p>
                      <a:r>
                        <a:rPr lang="en-US" b="1" dirty="0"/>
                        <a:t>Conditions</a:t>
                      </a:r>
                    </a:p>
                  </a:txBody>
                  <a:tcPr/>
                </a:tc>
                <a:tc>
                  <a:txBody>
                    <a:bodyPr/>
                    <a:lstStyle/>
                    <a:p>
                      <a:r>
                        <a:rPr lang="en-US" b="1" dirty="0"/>
                        <a:t>1</a:t>
                      </a:r>
                    </a:p>
                  </a:txBody>
                  <a:tcPr/>
                </a:tc>
                <a:tc>
                  <a:txBody>
                    <a:bodyPr/>
                    <a:lstStyle/>
                    <a:p>
                      <a:r>
                        <a:rPr lang="en-US" b="1" dirty="0"/>
                        <a:t>2</a:t>
                      </a:r>
                    </a:p>
                  </a:txBody>
                  <a:tcPr/>
                </a:tc>
                <a:tc>
                  <a:txBody>
                    <a:bodyPr/>
                    <a:lstStyle/>
                    <a:p>
                      <a:r>
                        <a:rPr lang="en-US" b="1" dirty="0"/>
                        <a:t>3</a:t>
                      </a:r>
                    </a:p>
                  </a:txBody>
                  <a:tcPr/>
                </a:tc>
                <a:tc>
                  <a:txBody>
                    <a:bodyPr/>
                    <a:lstStyle/>
                    <a:p>
                      <a:r>
                        <a:rPr lang="en-US" b="1" dirty="0"/>
                        <a:t>4</a:t>
                      </a:r>
                    </a:p>
                  </a:txBody>
                  <a:tcPr/>
                </a:tc>
                <a:tc>
                  <a:txBody>
                    <a:bodyPr/>
                    <a:lstStyle/>
                    <a:p>
                      <a:r>
                        <a:rPr lang="en-US" b="1" dirty="0"/>
                        <a:t>5</a:t>
                      </a:r>
                    </a:p>
                  </a:txBody>
                  <a:tcPr/>
                </a:tc>
                <a:tc>
                  <a:txBody>
                    <a:bodyPr/>
                    <a:lstStyle/>
                    <a:p>
                      <a:r>
                        <a:rPr lang="en-US" b="1" dirty="0"/>
                        <a:t>6</a:t>
                      </a:r>
                    </a:p>
                  </a:txBody>
                  <a:tcPr/>
                </a:tc>
                <a:tc>
                  <a:txBody>
                    <a:bodyPr/>
                    <a:lstStyle/>
                    <a:p>
                      <a:r>
                        <a:rPr lang="en-US" b="1" dirty="0"/>
                        <a:t>7</a:t>
                      </a:r>
                    </a:p>
                  </a:txBody>
                  <a:tcPr/>
                </a:tc>
                <a:tc>
                  <a:txBody>
                    <a:bodyPr/>
                    <a:lstStyle/>
                    <a:p>
                      <a:r>
                        <a:rPr lang="en-US" b="1" dirty="0"/>
                        <a:t>8</a:t>
                      </a:r>
                    </a:p>
                  </a:txBody>
                  <a:tcPr/>
                </a:tc>
                <a:tc>
                  <a:txBody>
                    <a:bodyPr/>
                    <a:lstStyle/>
                    <a:p>
                      <a:r>
                        <a:rPr lang="en-US" b="1" dirty="0"/>
                        <a:t>9</a:t>
                      </a:r>
                    </a:p>
                  </a:txBody>
                  <a:tcPr/>
                </a:tc>
                <a:tc>
                  <a:txBody>
                    <a:bodyPr/>
                    <a:lstStyle/>
                    <a:p>
                      <a:r>
                        <a:rPr lang="en-US" b="1" dirty="0"/>
                        <a:t>10</a:t>
                      </a:r>
                    </a:p>
                  </a:txBody>
                  <a:tcPr/>
                </a:tc>
                <a:extLst>
                  <a:ext uri="{0D108BD9-81ED-4DB2-BD59-A6C34878D82A}">
                    <a16:rowId xmlns:a16="http://schemas.microsoft.com/office/drawing/2014/main" val="128038318"/>
                  </a:ext>
                </a:extLst>
              </a:tr>
              <a:tr h="370840">
                <a:tc>
                  <a:txBody>
                    <a:bodyPr/>
                    <a:lstStyle/>
                    <a:p>
                      <a:r>
                        <a:rPr lang="en-US" dirty="0"/>
                        <a:t>Month in</a:t>
                      </a:r>
                    </a:p>
                  </a:txBody>
                  <a:tcPr/>
                </a:tc>
                <a:tc>
                  <a:txBody>
                    <a:bodyPr/>
                    <a:lstStyle/>
                    <a:p>
                      <a:r>
                        <a:rPr lang="en-US" dirty="0"/>
                        <a:t>M1</a:t>
                      </a:r>
                    </a:p>
                  </a:txBody>
                  <a:tcPr/>
                </a:tc>
                <a:tc>
                  <a:txBody>
                    <a:bodyPr/>
                    <a:lstStyle/>
                    <a:p>
                      <a:r>
                        <a:rPr lang="en-US" dirty="0"/>
                        <a:t>M1</a:t>
                      </a:r>
                    </a:p>
                  </a:txBody>
                  <a:tcPr/>
                </a:tc>
                <a:tc>
                  <a:txBody>
                    <a:bodyPr/>
                    <a:lstStyle/>
                    <a:p>
                      <a:r>
                        <a:rPr lang="en-US" dirty="0"/>
                        <a:t>M1</a:t>
                      </a:r>
                    </a:p>
                  </a:txBody>
                  <a:tcPr/>
                </a:tc>
                <a:tc>
                  <a:txBody>
                    <a:bodyPr/>
                    <a:lstStyle/>
                    <a:p>
                      <a:r>
                        <a:rPr lang="en-US" dirty="0"/>
                        <a:t>M1</a:t>
                      </a:r>
                    </a:p>
                  </a:txBody>
                  <a:tcPr/>
                </a:tc>
                <a:tc>
                  <a:txBody>
                    <a:bodyPr/>
                    <a:lstStyle/>
                    <a:p>
                      <a:r>
                        <a:rPr lang="en-US" dirty="0"/>
                        <a:t>M1</a:t>
                      </a:r>
                    </a:p>
                  </a:txBody>
                  <a:tcPr/>
                </a:tc>
                <a:tc>
                  <a:txBody>
                    <a:bodyPr/>
                    <a:lstStyle/>
                    <a:p>
                      <a:r>
                        <a:rPr lang="en-US" dirty="0"/>
                        <a:t>M2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M2</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M2</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M2</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M2</a:t>
                      </a:r>
                    </a:p>
                  </a:txBody>
                  <a:tcPr/>
                </a:tc>
                <a:extLst>
                  <a:ext uri="{0D108BD9-81ED-4DB2-BD59-A6C34878D82A}">
                    <a16:rowId xmlns:a16="http://schemas.microsoft.com/office/drawing/2014/main" val="1029340137"/>
                  </a:ext>
                </a:extLst>
              </a:tr>
              <a:tr h="370840">
                <a:tc>
                  <a:txBody>
                    <a:bodyPr/>
                    <a:lstStyle/>
                    <a:p>
                      <a:r>
                        <a:rPr lang="en-US" dirty="0"/>
                        <a:t>Day In</a:t>
                      </a:r>
                    </a:p>
                  </a:txBody>
                  <a:tcPr/>
                </a:tc>
                <a:tc>
                  <a:txBody>
                    <a:bodyPr/>
                    <a:lstStyle/>
                    <a:p>
                      <a:r>
                        <a:rPr lang="en-US" dirty="0"/>
                        <a:t>D1</a:t>
                      </a:r>
                    </a:p>
                  </a:txBody>
                  <a:tcPr/>
                </a:tc>
                <a:tc>
                  <a:txBody>
                    <a:bodyPr/>
                    <a:lstStyle/>
                    <a:p>
                      <a:r>
                        <a:rPr lang="en-US" dirty="0"/>
                        <a:t>D2</a:t>
                      </a:r>
                    </a:p>
                  </a:txBody>
                  <a:tcPr/>
                </a:tc>
                <a:tc>
                  <a:txBody>
                    <a:bodyPr/>
                    <a:lstStyle/>
                    <a:p>
                      <a:r>
                        <a:rPr lang="en-US" dirty="0"/>
                        <a:t>D3</a:t>
                      </a:r>
                    </a:p>
                  </a:txBody>
                  <a:tcPr/>
                </a:tc>
                <a:tc>
                  <a:txBody>
                    <a:bodyPr/>
                    <a:lstStyle/>
                    <a:p>
                      <a:r>
                        <a:rPr lang="en-US" dirty="0"/>
                        <a:t>D4</a:t>
                      </a:r>
                    </a:p>
                  </a:txBody>
                  <a:tcPr/>
                </a:tc>
                <a:tc>
                  <a:txBody>
                    <a:bodyPr/>
                    <a:lstStyle/>
                    <a:p>
                      <a:r>
                        <a:rPr lang="en-US" dirty="0"/>
                        <a:t>D5</a:t>
                      </a:r>
                    </a:p>
                  </a:txBody>
                  <a:tcPr/>
                </a:tc>
                <a:tc>
                  <a:txBody>
                    <a:bodyPr/>
                    <a:lstStyle/>
                    <a:p>
                      <a:r>
                        <a:rPr lang="en-US" dirty="0"/>
                        <a:t>D1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D5</a:t>
                      </a:r>
                    </a:p>
                  </a:txBody>
                  <a:tcPr/>
                </a:tc>
                <a:extLst>
                  <a:ext uri="{0D108BD9-81ED-4DB2-BD59-A6C34878D82A}">
                    <a16:rowId xmlns:a16="http://schemas.microsoft.com/office/drawing/2014/main" val="3359003850"/>
                  </a:ext>
                </a:extLst>
              </a:tr>
              <a:tr h="370840">
                <a:tc>
                  <a:txBody>
                    <a:bodyPr/>
                    <a:lstStyle/>
                    <a:p>
                      <a:r>
                        <a:rPr lang="en-US" dirty="0"/>
                        <a:t>Year In</a:t>
                      </a:r>
                    </a:p>
                  </a:txBody>
                  <a:tcPr/>
                </a:tc>
                <a:tc>
                  <a:txBody>
                    <a:bodyPr/>
                    <a:lstStyle/>
                    <a:p>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tc>
                <a:extLst>
                  <a:ext uri="{0D108BD9-81ED-4DB2-BD59-A6C34878D82A}">
                    <a16:rowId xmlns:a16="http://schemas.microsoft.com/office/drawing/2014/main" val="239288788"/>
                  </a:ext>
                </a:extLst>
              </a:tr>
              <a:tr h="370840">
                <a:tc>
                  <a:txBody>
                    <a:bodyPr/>
                    <a:lstStyle/>
                    <a:p>
                      <a:r>
                        <a:rPr lang="en-US" b="1" dirty="0"/>
                        <a:t>Actions</a:t>
                      </a:r>
                    </a:p>
                  </a:txBody>
                  <a:tcPr/>
                </a:tc>
                <a:tc>
                  <a:txBody>
                    <a:bodyPr/>
                    <a:lstStyle/>
                    <a:p>
                      <a:endParaRPr lang="en-US" dirty="0"/>
                    </a:p>
                  </a:txBody>
                  <a:tcP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65000"/>
                      </a:schemeClr>
                    </a:solidFill>
                  </a:tcPr>
                </a:tc>
                <a:extLst>
                  <a:ext uri="{0D108BD9-81ED-4DB2-BD59-A6C34878D82A}">
                    <a16:rowId xmlns:a16="http://schemas.microsoft.com/office/drawing/2014/main" val="2969169217"/>
                  </a:ext>
                </a:extLst>
              </a:tr>
              <a:tr h="370840">
                <a:tc>
                  <a:txBody>
                    <a:bodyPr/>
                    <a:lstStyle/>
                    <a:p>
                      <a:r>
                        <a:rPr lang="en-US" b="0" dirty="0"/>
                        <a:t>Impossible</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1342489668"/>
                  </a:ext>
                </a:extLst>
              </a:tr>
              <a:tr h="370840">
                <a:tc>
                  <a:txBody>
                    <a:bodyPr/>
                    <a:lstStyle/>
                    <a:p>
                      <a:r>
                        <a:rPr lang="en-US" b="0" dirty="0"/>
                        <a:t>Increment day</a:t>
                      </a:r>
                    </a:p>
                  </a:txBody>
                  <a:tcPr/>
                </a:tc>
                <a:tc>
                  <a:txBody>
                    <a:bodyPr/>
                    <a:lstStyle/>
                    <a:p>
                      <a:r>
                        <a:rPr lang="en-US" dirty="0"/>
                        <a:t>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1438417182"/>
                  </a:ext>
                </a:extLst>
              </a:tr>
              <a:tr h="370840">
                <a:tc>
                  <a:txBody>
                    <a:bodyPr/>
                    <a:lstStyle/>
                    <a:p>
                      <a:r>
                        <a:rPr lang="en-US" b="0" dirty="0"/>
                        <a:t>Reset Day to 1</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a:t>
                      </a:r>
                    </a:p>
                  </a:txBody>
                  <a:tcPr/>
                </a:tc>
                <a:extLst>
                  <a:ext uri="{0D108BD9-81ED-4DB2-BD59-A6C34878D82A}">
                    <a16:rowId xmlns:a16="http://schemas.microsoft.com/office/drawing/2014/main" val="4084668967"/>
                  </a:ext>
                </a:extLst>
              </a:tr>
              <a:tr h="370840">
                <a:tc>
                  <a:txBody>
                    <a:bodyPr/>
                    <a:lstStyle/>
                    <a:p>
                      <a:r>
                        <a:rPr lang="en-US" b="0" dirty="0"/>
                        <a:t>Increment month</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a:t>
                      </a:r>
                    </a:p>
                  </a:txBody>
                  <a:tcPr/>
                </a:tc>
                <a:extLst>
                  <a:ext uri="{0D108BD9-81ED-4DB2-BD59-A6C34878D82A}">
                    <a16:rowId xmlns:a16="http://schemas.microsoft.com/office/drawing/2014/main" val="4264190719"/>
                  </a:ext>
                </a:extLst>
              </a:tr>
              <a:tr h="370840">
                <a:tc>
                  <a:txBody>
                    <a:bodyPr/>
                    <a:lstStyle/>
                    <a:p>
                      <a:r>
                        <a:rPr lang="en-US" b="0" dirty="0"/>
                        <a:t>Reset month</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2420887149"/>
                  </a:ext>
                </a:extLst>
              </a:tr>
              <a:tr h="370840">
                <a:tc>
                  <a:txBody>
                    <a:bodyPr/>
                    <a:lstStyle/>
                    <a:p>
                      <a:r>
                        <a:rPr lang="en-US" b="0" dirty="0"/>
                        <a:t>Increment year</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2874074540"/>
                  </a:ext>
                </a:extLst>
              </a:tr>
            </a:tbl>
          </a:graphicData>
        </a:graphic>
      </p:graphicFrame>
      <p:sp>
        <p:nvSpPr>
          <p:cNvPr id="5" name="Content Placeholder 2">
            <a:extLst>
              <a:ext uri="{FF2B5EF4-FFF2-40B4-BE49-F238E27FC236}">
                <a16:creationId xmlns:a16="http://schemas.microsoft.com/office/drawing/2014/main" id="{078E94DB-6769-4FD3-945E-D179E4D7F002}"/>
              </a:ext>
            </a:extLst>
          </p:cNvPr>
          <p:cNvSpPr txBox="1">
            <a:spLocks/>
          </p:cNvSpPr>
          <p:nvPr/>
        </p:nvSpPr>
        <p:spPr>
          <a:xfrm>
            <a:off x="8010938" y="1825625"/>
            <a:ext cx="3342861" cy="4351338"/>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M1 – month has 30 days</a:t>
            </a:r>
          </a:p>
          <a:p>
            <a:r>
              <a:rPr lang="en-US" dirty="0"/>
              <a:t>M2 – month has 31 days (except December)</a:t>
            </a:r>
          </a:p>
          <a:p>
            <a:r>
              <a:rPr lang="en-US" dirty="0"/>
              <a:t>M3 – month is December</a:t>
            </a:r>
          </a:p>
          <a:p>
            <a:r>
              <a:rPr lang="en-US" dirty="0"/>
              <a:t>M4 – month is February</a:t>
            </a:r>
          </a:p>
          <a:p>
            <a:r>
              <a:rPr lang="en-US" dirty="0"/>
              <a:t>D1 – 1 &lt;= day &lt;= 27</a:t>
            </a:r>
          </a:p>
          <a:p>
            <a:r>
              <a:rPr lang="en-US" dirty="0"/>
              <a:t>D2 – day == 28</a:t>
            </a:r>
          </a:p>
          <a:p>
            <a:r>
              <a:rPr lang="en-US" dirty="0"/>
              <a:t>D3 – day == 29</a:t>
            </a:r>
          </a:p>
          <a:p>
            <a:r>
              <a:rPr lang="en-US" dirty="0"/>
              <a:t>D4 – day == 30</a:t>
            </a:r>
          </a:p>
          <a:p>
            <a:r>
              <a:rPr lang="en-US" dirty="0"/>
              <a:t>D5 – day == 31</a:t>
            </a:r>
          </a:p>
          <a:p>
            <a:r>
              <a:rPr lang="en-US" dirty="0"/>
              <a:t>Y1 – year is a leap year</a:t>
            </a:r>
          </a:p>
          <a:p>
            <a:r>
              <a:rPr lang="en-US" dirty="0"/>
              <a:t>Y2 – year is a common year</a:t>
            </a:r>
          </a:p>
          <a:p>
            <a:pPr lvl="1"/>
            <a:endParaRPr lang="en-US" dirty="0"/>
          </a:p>
          <a:p>
            <a:pPr lvl="1"/>
            <a:endParaRPr lang="en-US" dirty="0"/>
          </a:p>
          <a:p>
            <a:pPr marL="0" indent="0">
              <a:buFont typeface="Arial" panose="020B0604020202020204" pitchFamily="34" charset="0"/>
              <a:buNone/>
            </a:pPr>
            <a:endParaRPr lang="en-US" dirty="0"/>
          </a:p>
          <a:p>
            <a:pPr lvl="1"/>
            <a:endParaRPr lang="en-US" dirty="0"/>
          </a:p>
          <a:p>
            <a:pPr lvl="1"/>
            <a:endParaRPr lang="en-US" dirty="0"/>
          </a:p>
          <a:p>
            <a:pPr marL="0" indent="0">
              <a:buFont typeface="Arial" panose="020B0604020202020204" pitchFamily="34" charset="0"/>
              <a:buNone/>
            </a:pPr>
            <a:endParaRPr lang="en-US" dirty="0"/>
          </a:p>
          <a:p>
            <a:endParaRPr lang="en-US" dirty="0"/>
          </a:p>
        </p:txBody>
      </p:sp>
    </p:spTree>
    <p:extLst>
      <p:ext uri="{BB962C8B-B14F-4D97-AF65-F5344CB8AC3E}">
        <p14:creationId xmlns:p14="http://schemas.microsoft.com/office/powerpoint/2010/main" val="213689113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A976D-79C1-4767-8DC5-826291A8D0B2}"/>
              </a:ext>
            </a:extLst>
          </p:cNvPr>
          <p:cNvSpPr>
            <a:spLocks noGrp="1"/>
          </p:cNvSpPr>
          <p:nvPr>
            <p:ph type="title"/>
          </p:nvPr>
        </p:nvSpPr>
        <p:spPr>
          <a:xfrm>
            <a:off x="838200" y="496957"/>
            <a:ext cx="10515600" cy="967409"/>
          </a:xfrm>
        </p:spPr>
        <p:txBody>
          <a:bodyPr/>
          <a:lstStyle/>
          <a:p>
            <a:r>
              <a:rPr lang="en-US" dirty="0" err="1">
                <a:solidFill>
                  <a:schemeClr val="accent1"/>
                </a:solidFill>
              </a:rPr>
              <a:t>NextDate</a:t>
            </a:r>
            <a:r>
              <a:rPr lang="en-US" dirty="0">
                <a:solidFill>
                  <a:schemeClr val="accent1"/>
                </a:solidFill>
              </a:rPr>
              <a:t> Decision Table (Part 2)</a:t>
            </a:r>
          </a:p>
        </p:txBody>
      </p:sp>
      <p:graphicFrame>
        <p:nvGraphicFramePr>
          <p:cNvPr id="4" name="Content Placeholder 3">
            <a:extLst>
              <a:ext uri="{FF2B5EF4-FFF2-40B4-BE49-F238E27FC236}">
                <a16:creationId xmlns:a16="http://schemas.microsoft.com/office/drawing/2014/main" id="{9A491226-7262-4A48-81A6-1609B3DA65CF}"/>
              </a:ext>
            </a:extLst>
          </p:cNvPr>
          <p:cNvGraphicFramePr>
            <a:graphicFrameLocks noGrp="1"/>
          </p:cNvGraphicFramePr>
          <p:nvPr>
            <p:ph idx="1"/>
            <p:extLst/>
          </p:nvPr>
        </p:nvGraphicFramePr>
        <p:xfrm>
          <a:off x="225284" y="1911764"/>
          <a:ext cx="8428385" cy="4079240"/>
        </p:xfrm>
        <a:graphic>
          <a:graphicData uri="http://schemas.openxmlformats.org/drawingml/2006/table">
            <a:tbl>
              <a:tblPr firstRow="1" bandRow="1">
                <a:tableStyleId>{5940675A-B579-460E-94D1-54222C63F5DA}</a:tableStyleId>
              </a:tblPr>
              <a:tblGrid>
                <a:gridCol w="1865021">
                  <a:extLst>
                    <a:ext uri="{9D8B030D-6E8A-4147-A177-3AD203B41FA5}">
                      <a16:colId xmlns:a16="http://schemas.microsoft.com/office/drawing/2014/main" val="3088180443"/>
                    </a:ext>
                  </a:extLst>
                </a:gridCol>
                <a:gridCol w="546947">
                  <a:extLst>
                    <a:ext uri="{9D8B030D-6E8A-4147-A177-3AD203B41FA5}">
                      <a16:colId xmlns:a16="http://schemas.microsoft.com/office/drawing/2014/main" val="3222801328"/>
                    </a:ext>
                  </a:extLst>
                </a:gridCol>
                <a:gridCol w="546947">
                  <a:extLst>
                    <a:ext uri="{9D8B030D-6E8A-4147-A177-3AD203B41FA5}">
                      <a16:colId xmlns:a16="http://schemas.microsoft.com/office/drawing/2014/main" val="900676331"/>
                    </a:ext>
                  </a:extLst>
                </a:gridCol>
                <a:gridCol w="546947">
                  <a:extLst>
                    <a:ext uri="{9D8B030D-6E8A-4147-A177-3AD203B41FA5}">
                      <a16:colId xmlns:a16="http://schemas.microsoft.com/office/drawing/2014/main" val="973273466"/>
                    </a:ext>
                  </a:extLst>
                </a:gridCol>
                <a:gridCol w="546947">
                  <a:extLst>
                    <a:ext uri="{9D8B030D-6E8A-4147-A177-3AD203B41FA5}">
                      <a16:colId xmlns:a16="http://schemas.microsoft.com/office/drawing/2014/main" val="2816069180"/>
                    </a:ext>
                  </a:extLst>
                </a:gridCol>
                <a:gridCol w="546947">
                  <a:extLst>
                    <a:ext uri="{9D8B030D-6E8A-4147-A177-3AD203B41FA5}">
                      <a16:colId xmlns:a16="http://schemas.microsoft.com/office/drawing/2014/main" val="1676635599"/>
                    </a:ext>
                  </a:extLst>
                </a:gridCol>
                <a:gridCol w="546947">
                  <a:extLst>
                    <a:ext uri="{9D8B030D-6E8A-4147-A177-3AD203B41FA5}">
                      <a16:colId xmlns:a16="http://schemas.microsoft.com/office/drawing/2014/main" val="887535854"/>
                    </a:ext>
                  </a:extLst>
                </a:gridCol>
                <a:gridCol w="546947">
                  <a:extLst>
                    <a:ext uri="{9D8B030D-6E8A-4147-A177-3AD203B41FA5}">
                      <a16:colId xmlns:a16="http://schemas.microsoft.com/office/drawing/2014/main" val="3401173620"/>
                    </a:ext>
                  </a:extLst>
                </a:gridCol>
                <a:gridCol w="546947">
                  <a:extLst>
                    <a:ext uri="{9D8B030D-6E8A-4147-A177-3AD203B41FA5}">
                      <a16:colId xmlns:a16="http://schemas.microsoft.com/office/drawing/2014/main" val="154494619"/>
                    </a:ext>
                  </a:extLst>
                </a:gridCol>
                <a:gridCol w="546947">
                  <a:extLst>
                    <a:ext uri="{9D8B030D-6E8A-4147-A177-3AD203B41FA5}">
                      <a16:colId xmlns:a16="http://schemas.microsoft.com/office/drawing/2014/main" val="1771544052"/>
                    </a:ext>
                  </a:extLst>
                </a:gridCol>
                <a:gridCol w="546947">
                  <a:extLst>
                    <a:ext uri="{9D8B030D-6E8A-4147-A177-3AD203B41FA5}">
                      <a16:colId xmlns:a16="http://schemas.microsoft.com/office/drawing/2014/main" val="381630513"/>
                    </a:ext>
                  </a:extLst>
                </a:gridCol>
                <a:gridCol w="546947">
                  <a:extLst>
                    <a:ext uri="{9D8B030D-6E8A-4147-A177-3AD203B41FA5}">
                      <a16:colId xmlns:a16="http://schemas.microsoft.com/office/drawing/2014/main" val="2755211737"/>
                    </a:ext>
                  </a:extLst>
                </a:gridCol>
                <a:gridCol w="546947">
                  <a:extLst>
                    <a:ext uri="{9D8B030D-6E8A-4147-A177-3AD203B41FA5}">
                      <a16:colId xmlns:a16="http://schemas.microsoft.com/office/drawing/2014/main" val="350180548"/>
                    </a:ext>
                  </a:extLst>
                </a:gridCol>
              </a:tblGrid>
              <a:tr h="370840">
                <a:tc>
                  <a:txBody>
                    <a:bodyPr/>
                    <a:lstStyle/>
                    <a:p>
                      <a:r>
                        <a:rPr lang="en-US" b="1" dirty="0"/>
                        <a:t>Conditions</a:t>
                      </a:r>
                    </a:p>
                  </a:txBody>
                  <a:tcPr/>
                </a:tc>
                <a:tc>
                  <a:txBody>
                    <a:bodyPr/>
                    <a:lstStyle/>
                    <a:p>
                      <a:r>
                        <a:rPr lang="en-US" b="1" dirty="0"/>
                        <a:t>11</a:t>
                      </a:r>
                    </a:p>
                  </a:txBody>
                  <a:tcPr/>
                </a:tc>
                <a:tc>
                  <a:txBody>
                    <a:bodyPr/>
                    <a:lstStyle/>
                    <a:p>
                      <a:r>
                        <a:rPr lang="en-US" b="1" dirty="0"/>
                        <a:t>12</a:t>
                      </a:r>
                    </a:p>
                  </a:txBody>
                  <a:tcPr/>
                </a:tc>
                <a:tc>
                  <a:txBody>
                    <a:bodyPr/>
                    <a:lstStyle/>
                    <a:p>
                      <a:r>
                        <a:rPr lang="en-US" b="1" dirty="0"/>
                        <a:t>13</a:t>
                      </a:r>
                    </a:p>
                  </a:txBody>
                  <a:tcPr/>
                </a:tc>
                <a:tc>
                  <a:txBody>
                    <a:bodyPr/>
                    <a:lstStyle/>
                    <a:p>
                      <a:r>
                        <a:rPr lang="en-US" b="1" dirty="0"/>
                        <a:t>14</a:t>
                      </a:r>
                    </a:p>
                  </a:txBody>
                  <a:tcPr/>
                </a:tc>
                <a:tc>
                  <a:txBody>
                    <a:bodyPr/>
                    <a:lstStyle/>
                    <a:p>
                      <a:r>
                        <a:rPr lang="en-US" b="1" dirty="0"/>
                        <a:t>15</a:t>
                      </a:r>
                    </a:p>
                  </a:txBody>
                  <a:tcPr/>
                </a:tc>
                <a:tc>
                  <a:txBody>
                    <a:bodyPr/>
                    <a:lstStyle/>
                    <a:p>
                      <a:r>
                        <a:rPr lang="en-US" b="1" dirty="0"/>
                        <a:t>16</a:t>
                      </a:r>
                    </a:p>
                  </a:txBody>
                  <a:tcPr/>
                </a:tc>
                <a:tc>
                  <a:txBody>
                    <a:bodyPr/>
                    <a:lstStyle/>
                    <a:p>
                      <a:r>
                        <a:rPr lang="en-US" b="1" dirty="0"/>
                        <a:t>17</a:t>
                      </a:r>
                    </a:p>
                  </a:txBody>
                  <a:tcPr/>
                </a:tc>
                <a:tc>
                  <a:txBody>
                    <a:bodyPr/>
                    <a:lstStyle/>
                    <a:p>
                      <a:r>
                        <a:rPr lang="en-US" b="1" dirty="0"/>
                        <a:t>18</a:t>
                      </a:r>
                    </a:p>
                  </a:txBody>
                  <a:tcPr/>
                </a:tc>
                <a:tc>
                  <a:txBody>
                    <a:bodyPr/>
                    <a:lstStyle/>
                    <a:p>
                      <a:r>
                        <a:rPr lang="en-US" b="1" dirty="0"/>
                        <a:t>19</a:t>
                      </a:r>
                    </a:p>
                  </a:txBody>
                  <a:tcPr/>
                </a:tc>
                <a:tc>
                  <a:txBody>
                    <a:bodyPr/>
                    <a:lstStyle/>
                    <a:p>
                      <a:r>
                        <a:rPr lang="en-US" b="1" dirty="0"/>
                        <a:t>20</a:t>
                      </a:r>
                    </a:p>
                  </a:txBody>
                  <a:tcPr/>
                </a:tc>
                <a:tc>
                  <a:txBody>
                    <a:bodyPr/>
                    <a:lstStyle/>
                    <a:p>
                      <a:r>
                        <a:rPr lang="en-US" b="1" dirty="0"/>
                        <a:t>21</a:t>
                      </a:r>
                    </a:p>
                  </a:txBody>
                  <a:tcPr/>
                </a:tc>
                <a:tc>
                  <a:txBody>
                    <a:bodyPr/>
                    <a:lstStyle/>
                    <a:p>
                      <a:r>
                        <a:rPr lang="en-US" b="1" dirty="0"/>
                        <a:t>22</a:t>
                      </a:r>
                    </a:p>
                  </a:txBody>
                  <a:tcPr/>
                </a:tc>
                <a:extLst>
                  <a:ext uri="{0D108BD9-81ED-4DB2-BD59-A6C34878D82A}">
                    <a16:rowId xmlns:a16="http://schemas.microsoft.com/office/drawing/2014/main" val="128038318"/>
                  </a:ext>
                </a:extLst>
              </a:tr>
              <a:tr h="370840">
                <a:tc>
                  <a:txBody>
                    <a:bodyPr/>
                    <a:lstStyle/>
                    <a:p>
                      <a:r>
                        <a:rPr lang="en-US" dirty="0"/>
                        <a:t>Month in</a:t>
                      </a:r>
                    </a:p>
                  </a:txBody>
                  <a:tcPr/>
                </a:tc>
                <a:tc>
                  <a:txBody>
                    <a:bodyPr/>
                    <a:lstStyle/>
                    <a:p>
                      <a:r>
                        <a:rPr lang="en-US" dirty="0"/>
                        <a:t>M3</a:t>
                      </a:r>
                    </a:p>
                  </a:txBody>
                  <a:tcPr/>
                </a:tc>
                <a:tc>
                  <a:txBody>
                    <a:bodyPr/>
                    <a:lstStyle/>
                    <a:p>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M3</a:t>
                      </a:r>
                      <a:endParaRPr lang="en-US" dirty="0"/>
                    </a:p>
                  </a:txBody>
                  <a:tcPr/>
                </a:tc>
                <a:tc>
                  <a:txBody>
                    <a:bodyPr/>
                    <a:lstStyle/>
                    <a:p>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M3</a:t>
                      </a:r>
                      <a:endParaRPr lang="en-US" dirty="0"/>
                    </a:p>
                  </a:txBody>
                  <a:tcPr/>
                </a:tc>
                <a:tc>
                  <a:txBody>
                    <a:bodyPr/>
                    <a:lstStyle/>
                    <a:p>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M3</a:t>
                      </a:r>
                      <a:endParaRPr lang="en-US" dirty="0"/>
                    </a:p>
                  </a:txBody>
                  <a:tcPr/>
                </a:tc>
                <a:tc>
                  <a:txBody>
                    <a:bodyPr/>
                    <a:lstStyle/>
                    <a:p>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M3</a:t>
                      </a:r>
                      <a:endParaRPr lang="en-US" dirty="0"/>
                    </a:p>
                  </a:txBody>
                  <a:tcPr/>
                </a:tc>
                <a:tc>
                  <a:txBody>
                    <a:bodyPr/>
                    <a:lstStyle/>
                    <a:p>
                      <a:r>
                        <a:rPr lang="en-US" dirty="0"/>
                        <a:t>M4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M4</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M4</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M4</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M4</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M4</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M4</a:t>
                      </a:r>
                    </a:p>
                  </a:txBody>
                  <a:tcPr/>
                </a:tc>
                <a:extLst>
                  <a:ext uri="{0D108BD9-81ED-4DB2-BD59-A6C34878D82A}">
                    <a16:rowId xmlns:a16="http://schemas.microsoft.com/office/drawing/2014/main" val="1029340137"/>
                  </a:ext>
                </a:extLst>
              </a:tr>
              <a:tr h="370840">
                <a:tc>
                  <a:txBody>
                    <a:bodyPr/>
                    <a:lstStyle/>
                    <a:p>
                      <a:r>
                        <a:rPr lang="en-US" dirty="0"/>
                        <a:t>Day In</a:t>
                      </a:r>
                    </a:p>
                  </a:txBody>
                  <a:tcPr/>
                </a:tc>
                <a:tc>
                  <a:txBody>
                    <a:bodyPr/>
                    <a:lstStyle/>
                    <a:p>
                      <a:r>
                        <a:rPr lang="en-US" dirty="0"/>
                        <a:t>D1</a:t>
                      </a:r>
                    </a:p>
                  </a:txBody>
                  <a:tcPr/>
                </a:tc>
                <a:tc>
                  <a:txBody>
                    <a:bodyPr/>
                    <a:lstStyle/>
                    <a:p>
                      <a:r>
                        <a:rPr lang="en-US" dirty="0"/>
                        <a:t>D2</a:t>
                      </a:r>
                    </a:p>
                  </a:txBody>
                  <a:tcPr/>
                </a:tc>
                <a:tc>
                  <a:txBody>
                    <a:bodyPr/>
                    <a:lstStyle/>
                    <a:p>
                      <a:r>
                        <a:rPr lang="en-US" dirty="0"/>
                        <a:t>D3</a:t>
                      </a:r>
                    </a:p>
                  </a:txBody>
                  <a:tcPr/>
                </a:tc>
                <a:tc>
                  <a:txBody>
                    <a:bodyPr/>
                    <a:lstStyle/>
                    <a:p>
                      <a:r>
                        <a:rPr lang="en-US" dirty="0"/>
                        <a:t>D4</a:t>
                      </a:r>
                    </a:p>
                  </a:txBody>
                  <a:tcPr/>
                </a:tc>
                <a:tc>
                  <a:txBody>
                    <a:bodyPr/>
                    <a:lstStyle/>
                    <a:p>
                      <a:r>
                        <a:rPr lang="en-US" dirty="0"/>
                        <a:t>D5</a:t>
                      </a:r>
                    </a:p>
                  </a:txBody>
                  <a:tcPr/>
                </a:tc>
                <a:tc>
                  <a:txBody>
                    <a:bodyPr/>
                    <a:lstStyle/>
                    <a:p>
                      <a:r>
                        <a:rPr lang="en-US" dirty="0"/>
                        <a:t>D1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D5</a:t>
                      </a:r>
                    </a:p>
                  </a:txBody>
                  <a:tcPr/>
                </a:tc>
                <a:extLst>
                  <a:ext uri="{0D108BD9-81ED-4DB2-BD59-A6C34878D82A}">
                    <a16:rowId xmlns:a16="http://schemas.microsoft.com/office/drawing/2014/main" val="3359003850"/>
                  </a:ext>
                </a:extLst>
              </a:tr>
              <a:tr h="370840">
                <a:tc>
                  <a:txBody>
                    <a:bodyPr/>
                    <a:lstStyle/>
                    <a:p>
                      <a:r>
                        <a:rPr lang="en-US" dirty="0"/>
                        <a:t>Year In</a:t>
                      </a:r>
                    </a:p>
                  </a:txBody>
                  <a:tcPr/>
                </a:tc>
                <a:tc>
                  <a:txBody>
                    <a:bodyPr/>
                    <a:lstStyle/>
                    <a:p>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Y1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Y2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Y1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Y2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239288788"/>
                  </a:ext>
                </a:extLst>
              </a:tr>
              <a:tr h="370840">
                <a:tc>
                  <a:txBody>
                    <a:bodyPr/>
                    <a:lstStyle/>
                    <a:p>
                      <a:r>
                        <a:rPr lang="en-US" b="1" dirty="0"/>
                        <a:t>Actions</a:t>
                      </a:r>
                    </a:p>
                  </a:txBody>
                  <a:tcPr/>
                </a:tc>
                <a:tc>
                  <a:txBody>
                    <a:bodyPr/>
                    <a:lstStyle/>
                    <a:p>
                      <a:endParaRPr lang="en-US" dirty="0"/>
                    </a:p>
                  </a:txBody>
                  <a:tcP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65000"/>
                      </a:schemeClr>
                    </a:solidFill>
                  </a:tcPr>
                </a:tc>
                <a:extLst>
                  <a:ext uri="{0D108BD9-81ED-4DB2-BD59-A6C34878D82A}">
                    <a16:rowId xmlns:a16="http://schemas.microsoft.com/office/drawing/2014/main" val="2969169217"/>
                  </a:ext>
                </a:extLst>
              </a:tr>
              <a:tr h="370840">
                <a:tc>
                  <a:txBody>
                    <a:bodyPr/>
                    <a:lstStyle/>
                    <a:p>
                      <a:r>
                        <a:rPr lang="en-US" b="0" dirty="0"/>
                        <a:t>Impossible</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a:t>
                      </a:r>
                    </a:p>
                  </a:txBody>
                  <a:tcPr/>
                </a:tc>
                <a:extLst>
                  <a:ext uri="{0D108BD9-81ED-4DB2-BD59-A6C34878D82A}">
                    <a16:rowId xmlns:a16="http://schemas.microsoft.com/office/drawing/2014/main" val="1342489668"/>
                  </a:ext>
                </a:extLst>
              </a:tr>
              <a:tr h="370840">
                <a:tc>
                  <a:txBody>
                    <a:bodyPr/>
                    <a:lstStyle/>
                    <a:p>
                      <a:r>
                        <a:rPr lang="en-US" b="0" dirty="0"/>
                        <a:t>Increment day</a:t>
                      </a:r>
                    </a:p>
                  </a:txBody>
                  <a:tcPr/>
                </a:tc>
                <a:tc>
                  <a:txBody>
                    <a:bodyPr/>
                    <a:lstStyle/>
                    <a:p>
                      <a:r>
                        <a:rPr lang="en-US" dirty="0"/>
                        <a:t>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1438417182"/>
                  </a:ext>
                </a:extLst>
              </a:tr>
              <a:tr h="370840">
                <a:tc>
                  <a:txBody>
                    <a:bodyPr/>
                    <a:lstStyle/>
                    <a:p>
                      <a:r>
                        <a:rPr lang="en-US" b="0" dirty="0"/>
                        <a:t>Reset Day to 1</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4084668967"/>
                  </a:ext>
                </a:extLst>
              </a:tr>
              <a:tr h="370840">
                <a:tc>
                  <a:txBody>
                    <a:bodyPr/>
                    <a:lstStyle/>
                    <a:p>
                      <a:r>
                        <a:rPr lang="en-US" b="0" dirty="0"/>
                        <a:t>Increment month</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4264190719"/>
                  </a:ext>
                </a:extLst>
              </a:tr>
              <a:tr h="370840">
                <a:tc>
                  <a:txBody>
                    <a:bodyPr/>
                    <a:lstStyle/>
                    <a:p>
                      <a:r>
                        <a:rPr lang="en-US" b="0" dirty="0"/>
                        <a:t>Reset month</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2420887149"/>
                  </a:ext>
                </a:extLst>
              </a:tr>
              <a:tr h="370840">
                <a:tc>
                  <a:txBody>
                    <a:bodyPr/>
                    <a:lstStyle/>
                    <a:p>
                      <a:r>
                        <a:rPr lang="en-US" b="0" dirty="0"/>
                        <a:t>Increment year</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2874074540"/>
                  </a:ext>
                </a:extLst>
              </a:tr>
            </a:tbl>
          </a:graphicData>
        </a:graphic>
      </p:graphicFrame>
      <p:sp>
        <p:nvSpPr>
          <p:cNvPr id="5" name="Content Placeholder 2">
            <a:extLst>
              <a:ext uri="{FF2B5EF4-FFF2-40B4-BE49-F238E27FC236}">
                <a16:creationId xmlns:a16="http://schemas.microsoft.com/office/drawing/2014/main" id="{078E94DB-6769-4FD3-945E-D179E4D7F002}"/>
              </a:ext>
            </a:extLst>
          </p:cNvPr>
          <p:cNvSpPr txBox="1">
            <a:spLocks/>
          </p:cNvSpPr>
          <p:nvPr/>
        </p:nvSpPr>
        <p:spPr>
          <a:xfrm>
            <a:off x="8849139" y="1911764"/>
            <a:ext cx="3342861" cy="4351338"/>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M1 – month has 30 days</a:t>
            </a:r>
          </a:p>
          <a:p>
            <a:r>
              <a:rPr lang="en-US" dirty="0"/>
              <a:t>M2 – month has 31 days (except December)</a:t>
            </a:r>
          </a:p>
          <a:p>
            <a:r>
              <a:rPr lang="en-US" dirty="0"/>
              <a:t>M3 – month is December</a:t>
            </a:r>
          </a:p>
          <a:p>
            <a:r>
              <a:rPr lang="en-US" dirty="0"/>
              <a:t>M4 – month is February</a:t>
            </a:r>
          </a:p>
          <a:p>
            <a:r>
              <a:rPr lang="en-US" dirty="0"/>
              <a:t>D1 – 1 &lt;= day &lt;= 27</a:t>
            </a:r>
          </a:p>
          <a:p>
            <a:r>
              <a:rPr lang="en-US" dirty="0"/>
              <a:t>D2 – day == 28</a:t>
            </a:r>
          </a:p>
          <a:p>
            <a:r>
              <a:rPr lang="en-US" dirty="0"/>
              <a:t>D3 – day == 29</a:t>
            </a:r>
          </a:p>
          <a:p>
            <a:r>
              <a:rPr lang="en-US" dirty="0"/>
              <a:t>D4 – day == 30</a:t>
            </a:r>
          </a:p>
          <a:p>
            <a:r>
              <a:rPr lang="en-US" dirty="0"/>
              <a:t>D5 – day == 31</a:t>
            </a:r>
          </a:p>
          <a:p>
            <a:r>
              <a:rPr lang="en-US" dirty="0"/>
              <a:t>Y1 – year is a leap year</a:t>
            </a:r>
          </a:p>
          <a:p>
            <a:r>
              <a:rPr lang="en-US" dirty="0"/>
              <a:t>Y2 – year is a common year</a:t>
            </a:r>
          </a:p>
          <a:p>
            <a:pPr lvl="1"/>
            <a:endParaRPr lang="en-US" dirty="0"/>
          </a:p>
          <a:p>
            <a:pPr lvl="1"/>
            <a:endParaRPr lang="en-US" dirty="0"/>
          </a:p>
          <a:p>
            <a:pPr marL="0" indent="0">
              <a:buFont typeface="Arial" panose="020B0604020202020204" pitchFamily="34" charset="0"/>
              <a:buNone/>
            </a:pPr>
            <a:endParaRPr lang="en-US" dirty="0"/>
          </a:p>
          <a:p>
            <a:pPr lvl="1"/>
            <a:endParaRPr lang="en-US" dirty="0"/>
          </a:p>
          <a:p>
            <a:pPr lvl="1"/>
            <a:endParaRPr lang="en-US" dirty="0"/>
          </a:p>
          <a:p>
            <a:pPr marL="0" indent="0">
              <a:buFont typeface="Arial" panose="020B0604020202020204" pitchFamily="34" charset="0"/>
              <a:buNone/>
            </a:pPr>
            <a:endParaRPr lang="en-US" dirty="0"/>
          </a:p>
          <a:p>
            <a:endParaRPr lang="en-US" dirty="0"/>
          </a:p>
        </p:txBody>
      </p:sp>
    </p:spTree>
    <p:extLst>
      <p:ext uri="{BB962C8B-B14F-4D97-AF65-F5344CB8AC3E}">
        <p14:creationId xmlns:p14="http://schemas.microsoft.com/office/powerpoint/2010/main" val="263264147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A976D-79C1-4767-8DC5-826291A8D0B2}"/>
              </a:ext>
            </a:extLst>
          </p:cNvPr>
          <p:cNvSpPr>
            <a:spLocks noGrp="1"/>
          </p:cNvSpPr>
          <p:nvPr>
            <p:ph type="title"/>
          </p:nvPr>
        </p:nvSpPr>
        <p:spPr>
          <a:xfrm>
            <a:off x="838200" y="152400"/>
            <a:ext cx="10515600" cy="967409"/>
          </a:xfrm>
        </p:spPr>
        <p:txBody>
          <a:bodyPr>
            <a:normAutofit/>
          </a:bodyPr>
          <a:lstStyle/>
          <a:p>
            <a:r>
              <a:rPr lang="en-US" dirty="0" err="1"/>
              <a:t>NextDate</a:t>
            </a:r>
            <a:r>
              <a:rPr lang="en-US" dirty="0"/>
              <a:t> Decision Table (Part 1 – reduction)</a:t>
            </a:r>
          </a:p>
        </p:txBody>
      </p:sp>
      <p:graphicFrame>
        <p:nvGraphicFramePr>
          <p:cNvPr id="4" name="Content Placeholder 3">
            <a:extLst>
              <a:ext uri="{FF2B5EF4-FFF2-40B4-BE49-F238E27FC236}">
                <a16:creationId xmlns:a16="http://schemas.microsoft.com/office/drawing/2014/main" id="{9A491226-7262-4A48-81A6-1609B3DA65CF}"/>
              </a:ext>
            </a:extLst>
          </p:cNvPr>
          <p:cNvGraphicFramePr>
            <a:graphicFrameLocks noGrp="1"/>
          </p:cNvGraphicFramePr>
          <p:nvPr>
            <p:ph idx="1"/>
            <p:extLst/>
          </p:nvPr>
        </p:nvGraphicFramePr>
        <p:xfrm>
          <a:off x="225285" y="1911764"/>
          <a:ext cx="7327397" cy="4079240"/>
        </p:xfrm>
        <a:graphic>
          <a:graphicData uri="http://schemas.openxmlformats.org/drawingml/2006/table">
            <a:tbl>
              <a:tblPr firstRow="1" bandRow="1">
                <a:tableStyleId>{5940675A-B579-460E-94D1-54222C63F5DA}</a:tableStyleId>
              </a:tblPr>
              <a:tblGrid>
                <a:gridCol w="1863217">
                  <a:extLst>
                    <a:ext uri="{9D8B030D-6E8A-4147-A177-3AD203B41FA5}">
                      <a16:colId xmlns:a16="http://schemas.microsoft.com/office/drawing/2014/main" val="3088180443"/>
                    </a:ext>
                  </a:extLst>
                </a:gridCol>
                <a:gridCol w="546418">
                  <a:extLst>
                    <a:ext uri="{9D8B030D-6E8A-4147-A177-3AD203B41FA5}">
                      <a16:colId xmlns:a16="http://schemas.microsoft.com/office/drawing/2014/main" val="3222801328"/>
                    </a:ext>
                  </a:extLst>
                </a:gridCol>
                <a:gridCol w="546418">
                  <a:extLst>
                    <a:ext uri="{9D8B030D-6E8A-4147-A177-3AD203B41FA5}">
                      <a16:colId xmlns:a16="http://schemas.microsoft.com/office/drawing/2014/main" val="900676331"/>
                    </a:ext>
                  </a:extLst>
                </a:gridCol>
                <a:gridCol w="546418">
                  <a:extLst>
                    <a:ext uri="{9D8B030D-6E8A-4147-A177-3AD203B41FA5}">
                      <a16:colId xmlns:a16="http://schemas.microsoft.com/office/drawing/2014/main" val="973273466"/>
                    </a:ext>
                  </a:extLst>
                </a:gridCol>
                <a:gridCol w="546418">
                  <a:extLst>
                    <a:ext uri="{9D8B030D-6E8A-4147-A177-3AD203B41FA5}">
                      <a16:colId xmlns:a16="http://schemas.microsoft.com/office/drawing/2014/main" val="2816069180"/>
                    </a:ext>
                  </a:extLst>
                </a:gridCol>
                <a:gridCol w="546418">
                  <a:extLst>
                    <a:ext uri="{9D8B030D-6E8A-4147-A177-3AD203B41FA5}">
                      <a16:colId xmlns:a16="http://schemas.microsoft.com/office/drawing/2014/main" val="1676635599"/>
                    </a:ext>
                  </a:extLst>
                </a:gridCol>
                <a:gridCol w="546418">
                  <a:extLst>
                    <a:ext uri="{9D8B030D-6E8A-4147-A177-3AD203B41FA5}">
                      <a16:colId xmlns:a16="http://schemas.microsoft.com/office/drawing/2014/main" val="887535854"/>
                    </a:ext>
                  </a:extLst>
                </a:gridCol>
                <a:gridCol w="546418">
                  <a:extLst>
                    <a:ext uri="{9D8B030D-6E8A-4147-A177-3AD203B41FA5}">
                      <a16:colId xmlns:a16="http://schemas.microsoft.com/office/drawing/2014/main" val="3401173620"/>
                    </a:ext>
                  </a:extLst>
                </a:gridCol>
                <a:gridCol w="546418">
                  <a:extLst>
                    <a:ext uri="{9D8B030D-6E8A-4147-A177-3AD203B41FA5}">
                      <a16:colId xmlns:a16="http://schemas.microsoft.com/office/drawing/2014/main" val="154494619"/>
                    </a:ext>
                  </a:extLst>
                </a:gridCol>
                <a:gridCol w="546418">
                  <a:extLst>
                    <a:ext uri="{9D8B030D-6E8A-4147-A177-3AD203B41FA5}">
                      <a16:colId xmlns:a16="http://schemas.microsoft.com/office/drawing/2014/main" val="1771544052"/>
                    </a:ext>
                  </a:extLst>
                </a:gridCol>
                <a:gridCol w="546418">
                  <a:extLst>
                    <a:ext uri="{9D8B030D-6E8A-4147-A177-3AD203B41FA5}">
                      <a16:colId xmlns:a16="http://schemas.microsoft.com/office/drawing/2014/main" val="381630513"/>
                    </a:ext>
                  </a:extLst>
                </a:gridCol>
              </a:tblGrid>
              <a:tr h="370840">
                <a:tc>
                  <a:txBody>
                    <a:bodyPr/>
                    <a:lstStyle/>
                    <a:p>
                      <a:r>
                        <a:rPr lang="en-US" b="1" dirty="0"/>
                        <a:t>Conditions</a:t>
                      </a:r>
                    </a:p>
                  </a:txBody>
                  <a:tcPr/>
                </a:tc>
                <a:tc>
                  <a:txBody>
                    <a:bodyPr/>
                    <a:lstStyle/>
                    <a:p>
                      <a:r>
                        <a:rPr lang="en-US" b="1" dirty="0"/>
                        <a:t>1</a:t>
                      </a:r>
                    </a:p>
                  </a:txBody>
                  <a:tcPr/>
                </a:tc>
                <a:tc>
                  <a:txBody>
                    <a:bodyPr/>
                    <a:lstStyle/>
                    <a:p>
                      <a:r>
                        <a:rPr lang="en-US" b="1" dirty="0"/>
                        <a:t>2</a:t>
                      </a:r>
                    </a:p>
                  </a:txBody>
                  <a:tcPr/>
                </a:tc>
                <a:tc>
                  <a:txBody>
                    <a:bodyPr/>
                    <a:lstStyle/>
                    <a:p>
                      <a:r>
                        <a:rPr lang="en-US" b="1" dirty="0"/>
                        <a:t>3</a:t>
                      </a:r>
                    </a:p>
                  </a:txBody>
                  <a:tcPr/>
                </a:tc>
                <a:tc>
                  <a:txBody>
                    <a:bodyPr/>
                    <a:lstStyle/>
                    <a:p>
                      <a:r>
                        <a:rPr lang="en-US" b="1" dirty="0"/>
                        <a:t>4</a:t>
                      </a:r>
                    </a:p>
                  </a:txBody>
                  <a:tcPr/>
                </a:tc>
                <a:tc>
                  <a:txBody>
                    <a:bodyPr/>
                    <a:lstStyle/>
                    <a:p>
                      <a:r>
                        <a:rPr lang="en-US" b="1" dirty="0"/>
                        <a:t>5</a:t>
                      </a:r>
                    </a:p>
                  </a:txBody>
                  <a:tcPr/>
                </a:tc>
                <a:tc>
                  <a:txBody>
                    <a:bodyPr/>
                    <a:lstStyle/>
                    <a:p>
                      <a:r>
                        <a:rPr lang="en-US" b="1" dirty="0"/>
                        <a:t>6</a:t>
                      </a:r>
                    </a:p>
                  </a:txBody>
                  <a:tcPr/>
                </a:tc>
                <a:tc>
                  <a:txBody>
                    <a:bodyPr/>
                    <a:lstStyle/>
                    <a:p>
                      <a:r>
                        <a:rPr lang="en-US" b="1" dirty="0"/>
                        <a:t>7</a:t>
                      </a:r>
                    </a:p>
                  </a:txBody>
                  <a:tcPr/>
                </a:tc>
                <a:tc>
                  <a:txBody>
                    <a:bodyPr/>
                    <a:lstStyle/>
                    <a:p>
                      <a:r>
                        <a:rPr lang="en-US" b="1" dirty="0"/>
                        <a:t>8</a:t>
                      </a:r>
                    </a:p>
                  </a:txBody>
                  <a:tcPr/>
                </a:tc>
                <a:tc>
                  <a:txBody>
                    <a:bodyPr/>
                    <a:lstStyle/>
                    <a:p>
                      <a:r>
                        <a:rPr lang="en-US" b="1" dirty="0"/>
                        <a:t>9</a:t>
                      </a:r>
                    </a:p>
                  </a:txBody>
                  <a:tcPr/>
                </a:tc>
                <a:tc>
                  <a:txBody>
                    <a:bodyPr/>
                    <a:lstStyle/>
                    <a:p>
                      <a:r>
                        <a:rPr lang="en-US" b="1" dirty="0"/>
                        <a:t>10</a:t>
                      </a:r>
                    </a:p>
                  </a:txBody>
                  <a:tcPr/>
                </a:tc>
                <a:extLst>
                  <a:ext uri="{0D108BD9-81ED-4DB2-BD59-A6C34878D82A}">
                    <a16:rowId xmlns:a16="http://schemas.microsoft.com/office/drawing/2014/main" val="128038318"/>
                  </a:ext>
                </a:extLst>
              </a:tr>
              <a:tr h="370840">
                <a:tc>
                  <a:txBody>
                    <a:bodyPr/>
                    <a:lstStyle/>
                    <a:p>
                      <a:r>
                        <a:rPr lang="en-US" dirty="0"/>
                        <a:t>Month in</a:t>
                      </a:r>
                    </a:p>
                  </a:txBody>
                  <a:tcPr/>
                </a:tc>
                <a:tc>
                  <a:txBody>
                    <a:bodyPr/>
                    <a:lstStyle/>
                    <a:p>
                      <a:r>
                        <a:rPr lang="en-US" dirty="0"/>
                        <a:t>M1</a:t>
                      </a:r>
                    </a:p>
                  </a:txBody>
                  <a:tcPr/>
                </a:tc>
                <a:tc>
                  <a:txBody>
                    <a:bodyPr/>
                    <a:lstStyle/>
                    <a:p>
                      <a:r>
                        <a:rPr lang="en-US" dirty="0"/>
                        <a:t>M1</a:t>
                      </a:r>
                    </a:p>
                  </a:txBody>
                  <a:tcPr/>
                </a:tc>
                <a:tc>
                  <a:txBody>
                    <a:bodyPr/>
                    <a:lstStyle/>
                    <a:p>
                      <a:r>
                        <a:rPr lang="en-US" dirty="0"/>
                        <a:t>M1</a:t>
                      </a:r>
                    </a:p>
                  </a:txBody>
                  <a:tcPr/>
                </a:tc>
                <a:tc>
                  <a:txBody>
                    <a:bodyPr/>
                    <a:lstStyle/>
                    <a:p>
                      <a:r>
                        <a:rPr lang="en-US" dirty="0"/>
                        <a:t>M1</a:t>
                      </a:r>
                    </a:p>
                  </a:txBody>
                  <a:tcPr/>
                </a:tc>
                <a:tc>
                  <a:txBody>
                    <a:bodyPr/>
                    <a:lstStyle/>
                    <a:p>
                      <a:r>
                        <a:rPr lang="en-US" dirty="0"/>
                        <a:t>M1</a:t>
                      </a:r>
                    </a:p>
                  </a:txBody>
                  <a:tcPr/>
                </a:tc>
                <a:tc>
                  <a:txBody>
                    <a:bodyPr/>
                    <a:lstStyle/>
                    <a:p>
                      <a:r>
                        <a:rPr lang="en-US" dirty="0"/>
                        <a:t>M2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M2</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M2</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M2</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M2</a:t>
                      </a:r>
                    </a:p>
                  </a:txBody>
                  <a:tcPr/>
                </a:tc>
                <a:extLst>
                  <a:ext uri="{0D108BD9-81ED-4DB2-BD59-A6C34878D82A}">
                    <a16:rowId xmlns:a16="http://schemas.microsoft.com/office/drawing/2014/main" val="1029340137"/>
                  </a:ext>
                </a:extLst>
              </a:tr>
              <a:tr h="370840">
                <a:tc>
                  <a:txBody>
                    <a:bodyPr/>
                    <a:lstStyle/>
                    <a:p>
                      <a:r>
                        <a:rPr lang="en-US" dirty="0"/>
                        <a:t>Day In</a:t>
                      </a:r>
                    </a:p>
                  </a:txBody>
                  <a:tcPr/>
                </a:tc>
                <a:tc>
                  <a:txBody>
                    <a:bodyPr/>
                    <a:lstStyle/>
                    <a:p>
                      <a:r>
                        <a:rPr lang="en-US" dirty="0"/>
                        <a:t>D1</a:t>
                      </a:r>
                    </a:p>
                  </a:txBody>
                  <a:tcPr/>
                </a:tc>
                <a:tc>
                  <a:txBody>
                    <a:bodyPr/>
                    <a:lstStyle/>
                    <a:p>
                      <a:r>
                        <a:rPr lang="en-US" dirty="0"/>
                        <a:t>D2</a:t>
                      </a:r>
                    </a:p>
                  </a:txBody>
                  <a:tcPr/>
                </a:tc>
                <a:tc>
                  <a:txBody>
                    <a:bodyPr/>
                    <a:lstStyle/>
                    <a:p>
                      <a:r>
                        <a:rPr lang="en-US" dirty="0"/>
                        <a:t>D3</a:t>
                      </a:r>
                    </a:p>
                  </a:txBody>
                  <a:tcPr/>
                </a:tc>
                <a:tc>
                  <a:txBody>
                    <a:bodyPr/>
                    <a:lstStyle/>
                    <a:p>
                      <a:r>
                        <a:rPr lang="en-US" dirty="0"/>
                        <a:t>D4</a:t>
                      </a:r>
                    </a:p>
                  </a:txBody>
                  <a:tcPr/>
                </a:tc>
                <a:tc>
                  <a:txBody>
                    <a:bodyPr/>
                    <a:lstStyle/>
                    <a:p>
                      <a:r>
                        <a:rPr lang="en-US" dirty="0"/>
                        <a:t>D5</a:t>
                      </a:r>
                    </a:p>
                  </a:txBody>
                  <a:tcPr/>
                </a:tc>
                <a:tc>
                  <a:txBody>
                    <a:bodyPr/>
                    <a:lstStyle/>
                    <a:p>
                      <a:r>
                        <a:rPr lang="en-US" dirty="0"/>
                        <a:t>D1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D5</a:t>
                      </a:r>
                    </a:p>
                  </a:txBody>
                  <a:tcPr/>
                </a:tc>
                <a:extLst>
                  <a:ext uri="{0D108BD9-81ED-4DB2-BD59-A6C34878D82A}">
                    <a16:rowId xmlns:a16="http://schemas.microsoft.com/office/drawing/2014/main" val="3359003850"/>
                  </a:ext>
                </a:extLst>
              </a:tr>
              <a:tr h="370840">
                <a:tc>
                  <a:txBody>
                    <a:bodyPr/>
                    <a:lstStyle/>
                    <a:p>
                      <a:r>
                        <a:rPr lang="en-US" dirty="0"/>
                        <a:t>Year In</a:t>
                      </a:r>
                    </a:p>
                  </a:txBody>
                  <a:tcPr/>
                </a:tc>
                <a:tc>
                  <a:txBody>
                    <a:bodyPr/>
                    <a:lstStyle/>
                    <a:p>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tc>
                <a:extLst>
                  <a:ext uri="{0D108BD9-81ED-4DB2-BD59-A6C34878D82A}">
                    <a16:rowId xmlns:a16="http://schemas.microsoft.com/office/drawing/2014/main" val="239288788"/>
                  </a:ext>
                </a:extLst>
              </a:tr>
              <a:tr h="370840">
                <a:tc>
                  <a:txBody>
                    <a:bodyPr/>
                    <a:lstStyle/>
                    <a:p>
                      <a:r>
                        <a:rPr lang="en-US" b="1" dirty="0"/>
                        <a:t>Actions</a:t>
                      </a:r>
                    </a:p>
                  </a:txBody>
                  <a:tcPr/>
                </a:tc>
                <a:tc>
                  <a:txBody>
                    <a:bodyPr/>
                    <a:lstStyle/>
                    <a:p>
                      <a:endParaRPr lang="en-US" dirty="0"/>
                    </a:p>
                  </a:txBody>
                  <a:tcP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65000"/>
                      </a:schemeClr>
                    </a:solidFill>
                  </a:tcPr>
                </a:tc>
                <a:extLst>
                  <a:ext uri="{0D108BD9-81ED-4DB2-BD59-A6C34878D82A}">
                    <a16:rowId xmlns:a16="http://schemas.microsoft.com/office/drawing/2014/main" val="2969169217"/>
                  </a:ext>
                </a:extLst>
              </a:tr>
              <a:tr h="370840">
                <a:tc>
                  <a:txBody>
                    <a:bodyPr/>
                    <a:lstStyle/>
                    <a:p>
                      <a:r>
                        <a:rPr lang="en-US" b="0" dirty="0"/>
                        <a:t>Impossible</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1342489668"/>
                  </a:ext>
                </a:extLst>
              </a:tr>
              <a:tr h="370840">
                <a:tc>
                  <a:txBody>
                    <a:bodyPr/>
                    <a:lstStyle/>
                    <a:p>
                      <a:r>
                        <a:rPr lang="en-US" b="0" dirty="0"/>
                        <a:t>Increment day</a:t>
                      </a:r>
                    </a:p>
                  </a:txBody>
                  <a:tcPr/>
                </a:tc>
                <a:tc>
                  <a:txBody>
                    <a:bodyPr/>
                    <a:lstStyle/>
                    <a:p>
                      <a:r>
                        <a:rPr lang="en-US" dirty="0"/>
                        <a:t>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1438417182"/>
                  </a:ext>
                </a:extLst>
              </a:tr>
              <a:tr h="370840">
                <a:tc>
                  <a:txBody>
                    <a:bodyPr/>
                    <a:lstStyle/>
                    <a:p>
                      <a:r>
                        <a:rPr lang="en-US" b="0" dirty="0"/>
                        <a:t>Reset Day to 1</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a:t>
                      </a:r>
                    </a:p>
                  </a:txBody>
                  <a:tcPr/>
                </a:tc>
                <a:extLst>
                  <a:ext uri="{0D108BD9-81ED-4DB2-BD59-A6C34878D82A}">
                    <a16:rowId xmlns:a16="http://schemas.microsoft.com/office/drawing/2014/main" val="4084668967"/>
                  </a:ext>
                </a:extLst>
              </a:tr>
              <a:tr h="370840">
                <a:tc>
                  <a:txBody>
                    <a:bodyPr/>
                    <a:lstStyle/>
                    <a:p>
                      <a:r>
                        <a:rPr lang="en-US" b="0" dirty="0"/>
                        <a:t>Increment month</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a:t>
                      </a:r>
                    </a:p>
                  </a:txBody>
                  <a:tcPr/>
                </a:tc>
                <a:extLst>
                  <a:ext uri="{0D108BD9-81ED-4DB2-BD59-A6C34878D82A}">
                    <a16:rowId xmlns:a16="http://schemas.microsoft.com/office/drawing/2014/main" val="4264190719"/>
                  </a:ext>
                </a:extLst>
              </a:tr>
              <a:tr h="370840">
                <a:tc>
                  <a:txBody>
                    <a:bodyPr/>
                    <a:lstStyle/>
                    <a:p>
                      <a:r>
                        <a:rPr lang="en-US" b="0" dirty="0"/>
                        <a:t>Reset month</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2420887149"/>
                  </a:ext>
                </a:extLst>
              </a:tr>
              <a:tr h="370840">
                <a:tc>
                  <a:txBody>
                    <a:bodyPr/>
                    <a:lstStyle/>
                    <a:p>
                      <a:r>
                        <a:rPr lang="en-US" b="0" dirty="0"/>
                        <a:t>Increment year</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2874074540"/>
                  </a:ext>
                </a:extLst>
              </a:tr>
            </a:tbl>
          </a:graphicData>
        </a:graphic>
      </p:graphicFrame>
      <p:sp>
        <p:nvSpPr>
          <p:cNvPr id="5" name="Content Placeholder 2">
            <a:extLst>
              <a:ext uri="{FF2B5EF4-FFF2-40B4-BE49-F238E27FC236}">
                <a16:creationId xmlns:a16="http://schemas.microsoft.com/office/drawing/2014/main" id="{078E94DB-6769-4FD3-945E-D179E4D7F002}"/>
              </a:ext>
            </a:extLst>
          </p:cNvPr>
          <p:cNvSpPr txBox="1">
            <a:spLocks/>
          </p:cNvSpPr>
          <p:nvPr/>
        </p:nvSpPr>
        <p:spPr>
          <a:xfrm>
            <a:off x="8010938" y="1825625"/>
            <a:ext cx="3342861" cy="4351338"/>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M1 – month has 30 days</a:t>
            </a:r>
          </a:p>
          <a:p>
            <a:r>
              <a:rPr lang="en-US" dirty="0"/>
              <a:t>M2 – month has 31 days (except December)</a:t>
            </a:r>
          </a:p>
          <a:p>
            <a:r>
              <a:rPr lang="en-US" dirty="0"/>
              <a:t>M3 – month is December</a:t>
            </a:r>
          </a:p>
          <a:p>
            <a:r>
              <a:rPr lang="en-US" dirty="0"/>
              <a:t>M4 – month is February</a:t>
            </a:r>
          </a:p>
          <a:p>
            <a:r>
              <a:rPr lang="en-US" dirty="0"/>
              <a:t>D1 – 1 &lt;= day &lt;= 27</a:t>
            </a:r>
          </a:p>
          <a:p>
            <a:r>
              <a:rPr lang="en-US" dirty="0"/>
              <a:t>D2 – day == 28</a:t>
            </a:r>
          </a:p>
          <a:p>
            <a:r>
              <a:rPr lang="en-US" dirty="0"/>
              <a:t>D3 – day == 29</a:t>
            </a:r>
          </a:p>
          <a:p>
            <a:r>
              <a:rPr lang="en-US" dirty="0"/>
              <a:t>D4 – day == 30</a:t>
            </a:r>
          </a:p>
          <a:p>
            <a:r>
              <a:rPr lang="en-US" dirty="0"/>
              <a:t>D5 – day == 31</a:t>
            </a:r>
          </a:p>
          <a:p>
            <a:r>
              <a:rPr lang="en-US" dirty="0"/>
              <a:t>Y1 – year is a leap year</a:t>
            </a:r>
          </a:p>
          <a:p>
            <a:r>
              <a:rPr lang="en-US" dirty="0"/>
              <a:t>Y2 – year is a common year</a:t>
            </a:r>
          </a:p>
          <a:p>
            <a:pPr lvl="1"/>
            <a:endParaRPr lang="en-US" dirty="0"/>
          </a:p>
          <a:p>
            <a:pPr lvl="1"/>
            <a:endParaRPr lang="en-US" dirty="0"/>
          </a:p>
          <a:p>
            <a:pPr marL="0" indent="0">
              <a:buFont typeface="Arial" panose="020B0604020202020204" pitchFamily="34" charset="0"/>
              <a:buNone/>
            </a:pPr>
            <a:endParaRPr lang="en-US" dirty="0"/>
          </a:p>
          <a:p>
            <a:pPr lvl="1"/>
            <a:endParaRPr lang="en-US" dirty="0"/>
          </a:p>
          <a:p>
            <a:pPr lvl="1"/>
            <a:endParaRPr lang="en-US" dirty="0"/>
          </a:p>
          <a:p>
            <a:pPr marL="0" indent="0">
              <a:buFont typeface="Arial" panose="020B0604020202020204" pitchFamily="34" charset="0"/>
              <a:buNone/>
            </a:pPr>
            <a:endParaRPr lang="en-US" dirty="0"/>
          </a:p>
          <a:p>
            <a:endParaRPr lang="en-US" dirty="0"/>
          </a:p>
        </p:txBody>
      </p:sp>
      <p:sp>
        <p:nvSpPr>
          <p:cNvPr id="3" name="Rectangle 2">
            <a:extLst>
              <a:ext uri="{FF2B5EF4-FFF2-40B4-BE49-F238E27FC236}">
                <a16:creationId xmlns:a16="http://schemas.microsoft.com/office/drawing/2014/main" id="{E591981D-B63C-492D-9F9A-0593EB35F97A}"/>
              </a:ext>
            </a:extLst>
          </p:cNvPr>
          <p:cNvSpPr/>
          <p:nvPr/>
        </p:nvSpPr>
        <p:spPr>
          <a:xfrm>
            <a:off x="2060712" y="1736035"/>
            <a:ext cx="1669775" cy="44409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0B15FE3-D5D8-4E7A-AACF-07CB0A00DF1B}"/>
              </a:ext>
            </a:extLst>
          </p:cNvPr>
          <p:cNvSpPr/>
          <p:nvPr/>
        </p:nvSpPr>
        <p:spPr>
          <a:xfrm>
            <a:off x="4806696" y="1736035"/>
            <a:ext cx="2210329" cy="44409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6621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A976D-79C1-4767-8DC5-826291A8D0B2}"/>
              </a:ext>
            </a:extLst>
          </p:cNvPr>
          <p:cNvSpPr>
            <a:spLocks noGrp="1"/>
          </p:cNvSpPr>
          <p:nvPr>
            <p:ph type="title"/>
          </p:nvPr>
        </p:nvSpPr>
        <p:spPr>
          <a:xfrm>
            <a:off x="838200" y="496957"/>
            <a:ext cx="10515600" cy="967409"/>
          </a:xfrm>
        </p:spPr>
        <p:txBody>
          <a:bodyPr/>
          <a:lstStyle/>
          <a:p>
            <a:r>
              <a:rPr lang="en-US" dirty="0" err="1">
                <a:solidFill>
                  <a:schemeClr val="accent1"/>
                </a:solidFill>
              </a:rPr>
              <a:t>NextDate</a:t>
            </a:r>
            <a:r>
              <a:rPr lang="en-US" dirty="0">
                <a:solidFill>
                  <a:schemeClr val="accent1"/>
                </a:solidFill>
              </a:rPr>
              <a:t> Decision Table (Part 2) - reduction</a:t>
            </a:r>
          </a:p>
        </p:txBody>
      </p:sp>
      <p:graphicFrame>
        <p:nvGraphicFramePr>
          <p:cNvPr id="4" name="Content Placeholder 3">
            <a:extLst>
              <a:ext uri="{FF2B5EF4-FFF2-40B4-BE49-F238E27FC236}">
                <a16:creationId xmlns:a16="http://schemas.microsoft.com/office/drawing/2014/main" id="{9A491226-7262-4A48-81A6-1609B3DA65CF}"/>
              </a:ext>
            </a:extLst>
          </p:cNvPr>
          <p:cNvGraphicFramePr>
            <a:graphicFrameLocks noGrp="1"/>
          </p:cNvGraphicFramePr>
          <p:nvPr>
            <p:ph idx="1"/>
            <p:extLst/>
          </p:nvPr>
        </p:nvGraphicFramePr>
        <p:xfrm>
          <a:off x="225284" y="1911764"/>
          <a:ext cx="8428385" cy="4079240"/>
        </p:xfrm>
        <a:graphic>
          <a:graphicData uri="http://schemas.openxmlformats.org/drawingml/2006/table">
            <a:tbl>
              <a:tblPr firstRow="1" bandRow="1">
                <a:tableStyleId>{5940675A-B579-460E-94D1-54222C63F5DA}</a:tableStyleId>
              </a:tblPr>
              <a:tblGrid>
                <a:gridCol w="1865021">
                  <a:extLst>
                    <a:ext uri="{9D8B030D-6E8A-4147-A177-3AD203B41FA5}">
                      <a16:colId xmlns:a16="http://schemas.microsoft.com/office/drawing/2014/main" val="3088180443"/>
                    </a:ext>
                  </a:extLst>
                </a:gridCol>
                <a:gridCol w="546947">
                  <a:extLst>
                    <a:ext uri="{9D8B030D-6E8A-4147-A177-3AD203B41FA5}">
                      <a16:colId xmlns:a16="http://schemas.microsoft.com/office/drawing/2014/main" val="3222801328"/>
                    </a:ext>
                  </a:extLst>
                </a:gridCol>
                <a:gridCol w="546947">
                  <a:extLst>
                    <a:ext uri="{9D8B030D-6E8A-4147-A177-3AD203B41FA5}">
                      <a16:colId xmlns:a16="http://schemas.microsoft.com/office/drawing/2014/main" val="900676331"/>
                    </a:ext>
                  </a:extLst>
                </a:gridCol>
                <a:gridCol w="546947">
                  <a:extLst>
                    <a:ext uri="{9D8B030D-6E8A-4147-A177-3AD203B41FA5}">
                      <a16:colId xmlns:a16="http://schemas.microsoft.com/office/drawing/2014/main" val="973273466"/>
                    </a:ext>
                  </a:extLst>
                </a:gridCol>
                <a:gridCol w="546947">
                  <a:extLst>
                    <a:ext uri="{9D8B030D-6E8A-4147-A177-3AD203B41FA5}">
                      <a16:colId xmlns:a16="http://schemas.microsoft.com/office/drawing/2014/main" val="2816069180"/>
                    </a:ext>
                  </a:extLst>
                </a:gridCol>
                <a:gridCol w="546947">
                  <a:extLst>
                    <a:ext uri="{9D8B030D-6E8A-4147-A177-3AD203B41FA5}">
                      <a16:colId xmlns:a16="http://schemas.microsoft.com/office/drawing/2014/main" val="1676635599"/>
                    </a:ext>
                  </a:extLst>
                </a:gridCol>
                <a:gridCol w="546947">
                  <a:extLst>
                    <a:ext uri="{9D8B030D-6E8A-4147-A177-3AD203B41FA5}">
                      <a16:colId xmlns:a16="http://schemas.microsoft.com/office/drawing/2014/main" val="887535854"/>
                    </a:ext>
                  </a:extLst>
                </a:gridCol>
                <a:gridCol w="546947">
                  <a:extLst>
                    <a:ext uri="{9D8B030D-6E8A-4147-A177-3AD203B41FA5}">
                      <a16:colId xmlns:a16="http://schemas.microsoft.com/office/drawing/2014/main" val="3401173620"/>
                    </a:ext>
                  </a:extLst>
                </a:gridCol>
                <a:gridCol w="546947">
                  <a:extLst>
                    <a:ext uri="{9D8B030D-6E8A-4147-A177-3AD203B41FA5}">
                      <a16:colId xmlns:a16="http://schemas.microsoft.com/office/drawing/2014/main" val="154494619"/>
                    </a:ext>
                  </a:extLst>
                </a:gridCol>
                <a:gridCol w="546947">
                  <a:extLst>
                    <a:ext uri="{9D8B030D-6E8A-4147-A177-3AD203B41FA5}">
                      <a16:colId xmlns:a16="http://schemas.microsoft.com/office/drawing/2014/main" val="1771544052"/>
                    </a:ext>
                  </a:extLst>
                </a:gridCol>
                <a:gridCol w="546947">
                  <a:extLst>
                    <a:ext uri="{9D8B030D-6E8A-4147-A177-3AD203B41FA5}">
                      <a16:colId xmlns:a16="http://schemas.microsoft.com/office/drawing/2014/main" val="381630513"/>
                    </a:ext>
                  </a:extLst>
                </a:gridCol>
                <a:gridCol w="546947">
                  <a:extLst>
                    <a:ext uri="{9D8B030D-6E8A-4147-A177-3AD203B41FA5}">
                      <a16:colId xmlns:a16="http://schemas.microsoft.com/office/drawing/2014/main" val="2755211737"/>
                    </a:ext>
                  </a:extLst>
                </a:gridCol>
                <a:gridCol w="546947">
                  <a:extLst>
                    <a:ext uri="{9D8B030D-6E8A-4147-A177-3AD203B41FA5}">
                      <a16:colId xmlns:a16="http://schemas.microsoft.com/office/drawing/2014/main" val="350180548"/>
                    </a:ext>
                  </a:extLst>
                </a:gridCol>
              </a:tblGrid>
              <a:tr h="370840">
                <a:tc>
                  <a:txBody>
                    <a:bodyPr/>
                    <a:lstStyle/>
                    <a:p>
                      <a:r>
                        <a:rPr lang="en-US" b="1" dirty="0"/>
                        <a:t>Conditions</a:t>
                      </a:r>
                    </a:p>
                  </a:txBody>
                  <a:tcPr/>
                </a:tc>
                <a:tc>
                  <a:txBody>
                    <a:bodyPr/>
                    <a:lstStyle/>
                    <a:p>
                      <a:r>
                        <a:rPr lang="en-US" b="1" dirty="0"/>
                        <a:t>11</a:t>
                      </a:r>
                    </a:p>
                  </a:txBody>
                  <a:tcPr/>
                </a:tc>
                <a:tc>
                  <a:txBody>
                    <a:bodyPr/>
                    <a:lstStyle/>
                    <a:p>
                      <a:r>
                        <a:rPr lang="en-US" b="1" dirty="0"/>
                        <a:t>12</a:t>
                      </a:r>
                    </a:p>
                  </a:txBody>
                  <a:tcPr/>
                </a:tc>
                <a:tc>
                  <a:txBody>
                    <a:bodyPr/>
                    <a:lstStyle/>
                    <a:p>
                      <a:r>
                        <a:rPr lang="en-US" b="1" dirty="0"/>
                        <a:t>13</a:t>
                      </a:r>
                    </a:p>
                  </a:txBody>
                  <a:tcPr/>
                </a:tc>
                <a:tc>
                  <a:txBody>
                    <a:bodyPr/>
                    <a:lstStyle/>
                    <a:p>
                      <a:r>
                        <a:rPr lang="en-US" b="1" dirty="0"/>
                        <a:t>14</a:t>
                      </a:r>
                    </a:p>
                  </a:txBody>
                  <a:tcPr/>
                </a:tc>
                <a:tc>
                  <a:txBody>
                    <a:bodyPr/>
                    <a:lstStyle/>
                    <a:p>
                      <a:r>
                        <a:rPr lang="en-US" b="1" dirty="0"/>
                        <a:t>15</a:t>
                      </a:r>
                    </a:p>
                  </a:txBody>
                  <a:tcPr/>
                </a:tc>
                <a:tc>
                  <a:txBody>
                    <a:bodyPr/>
                    <a:lstStyle/>
                    <a:p>
                      <a:r>
                        <a:rPr lang="en-US" b="1" dirty="0"/>
                        <a:t>16</a:t>
                      </a:r>
                    </a:p>
                  </a:txBody>
                  <a:tcPr/>
                </a:tc>
                <a:tc>
                  <a:txBody>
                    <a:bodyPr/>
                    <a:lstStyle/>
                    <a:p>
                      <a:r>
                        <a:rPr lang="en-US" b="1" dirty="0"/>
                        <a:t>17</a:t>
                      </a:r>
                    </a:p>
                  </a:txBody>
                  <a:tcPr/>
                </a:tc>
                <a:tc>
                  <a:txBody>
                    <a:bodyPr/>
                    <a:lstStyle/>
                    <a:p>
                      <a:r>
                        <a:rPr lang="en-US" b="1" dirty="0"/>
                        <a:t>18</a:t>
                      </a:r>
                    </a:p>
                  </a:txBody>
                  <a:tcPr/>
                </a:tc>
                <a:tc>
                  <a:txBody>
                    <a:bodyPr/>
                    <a:lstStyle/>
                    <a:p>
                      <a:r>
                        <a:rPr lang="en-US" b="1" dirty="0"/>
                        <a:t>19</a:t>
                      </a:r>
                    </a:p>
                  </a:txBody>
                  <a:tcPr/>
                </a:tc>
                <a:tc>
                  <a:txBody>
                    <a:bodyPr/>
                    <a:lstStyle/>
                    <a:p>
                      <a:r>
                        <a:rPr lang="en-US" b="1" dirty="0"/>
                        <a:t>20</a:t>
                      </a:r>
                    </a:p>
                  </a:txBody>
                  <a:tcPr/>
                </a:tc>
                <a:tc>
                  <a:txBody>
                    <a:bodyPr/>
                    <a:lstStyle/>
                    <a:p>
                      <a:r>
                        <a:rPr lang="en-US" b="1" dirty="0"/>
                        <a:t>21</a:t>
                      </a:r>
                    </a:p>
                  </a:txBody>
                  <a:tcPr/>
                </a:tc>
                <a:tc>
                  <a:txBody>
                    <a:bodyPr/>
                    <a:lstStyle/>
                    <a:p>
                      <a:r>
                        <a:rPr lang="en-US" b="1" dirty="0"/>
                        <a:t>22</a:t>
                      </a:r>
                    </a:p>
                  </a:txBody>
                  <a:tcPr/>
                </a:tc>
                <a:extLst>
                  <a:ext uri="{0D108BD9-81ED-4DB2-BD59-A6C34878D82A}">
                    <a16:rowId xmlns:a16="http://schemas.microsoft.com/office/drawing/2014/main" val="128038318"/>
                  </a:ext>
                </a:extLst>
              </a:tr>
              <a:tr h="370840">
                <a:tc>
                  <a:txBody>
                    <a:bodyPr/>
                    <a:lstStyle/>
                    <a:p>
                      <a:r>
                        <a:rPr lang="en-US" dirty="0"/>
                        <a:t>Month in</a:t>
                      </a:r>
                    </a:p>
                  </a:txBody>
                  <a:tcPr/>
                </a:tc>
                <a:tc>
                  <a:txBody>
                    <a:bodyPr/>
                    <a:lstStyle/>
                    <a:p>
                      <a:r>
                        <a:rPr lang="en-US" dirty="0"/>
                        <a:t>M3</a:t>
                      </a:r>
                    </a:p>
                  </a:txBody>
                  <a:tcPr/>
                </a:tc>
                <a:tc>
                  <a:txBody>
                    <a:bodyPr/>
                    <a:lstStyle/>
                    <a:p>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M3</a:t>
                      </a:r>
                      <a:endParaRPr lang="en-US" dirty="0"/>
                    </a:p>
                  </a:txBody>
                  <a:tcPr/>
                </a:tc>
                <a:tc>
                  <a:txBody>
                    <a:bodyPr/>
                    <a:lstStyle/>
                    <a:p>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M3</a:t>
                      </a:r>
                      <a:endParaRPr lang="en-US" dirty="0"/>
                    </a:p>
                  </a:txBody>
                  <a:tcPr/>
                </a:tc>
                <a:tc>
                  <a:txBody>
                    <a:bodyPr/>
                    <a:lstStyle/>
                    <a:p>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M3</a:t>
                      </a:r>
                      <a:endParaRPr lang="en-US" dirty="0"/>
                    </a:p>
                  </a:txBody>
                  <a:tcPr/>
                </a:tc>
                <a:tc>
                  <a:txBody>
                    <a:bodyPr/>
                    <a:lstStyle/>
                    <a:p>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M3</a:t>
                      </a:r>
                      <a:endParaRPr lang="en-US" dirty="0"/>
                    </a:p>
                  </a:txBody>
                  <a:tcPr/>
                </a:tc>
                <a:tc>
                  <a:txBody>
                    <a:bodyPr/>
                    <a:lstStyle/>
                    <a:p>
                      <a:r>
                        <a:rPr lang="en-US" dirty="0"/>
                        <a:t>M4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M4</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M4</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M4</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M4</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M4</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M4</a:t>
                      </a:r>
                    </a:p>
                  </a:txBody>
                  <a:tcPr/>
                </a:tc>
                <a:extLst>
                  <a:ext uri="{0D108BD9-81ED-4DB2-BD59-A6C34878D82A}">
                    <a16:rowId xmlns:a16="http://schemas.microsoft.com/office/drawing/2014/main" val="1029340137"/>
                  </a:ext>
                </a:extLst>
              </a:tr>
              <a:tr h="370840">
                <a:tc>
                  <a:txBody>
                    <a:bodyPr/>
                    <a:lstStyle/>
                    <a:p>
                      <a:r>
                        <a:rPr lang="en-US" dirty="0"/>
                        <a:t>Day In</a:t>
                      </a:r>
                    </a:p>
                  </a:txBody>
                  <a:tcPr/>
                </a:tc>
                <a:tc>
                  <a:txBody>
                    <a:bodyPr/>
                    <a:lstStyle/>
                    <a:p>
                      <a:r>
                        <a:rPr lang="en-US" dirty="0"/>
                        <a:t>D1</a:t>
                      </a:r>
                    </a:p>
                  </a:txBody>
                  <a:tcPr/>
                </a:tc>
                <a:tc>
                  <a:txBody>
                    <a:bodyPr/>
                    <a:lstStyle/>
                    <a:p>
                      <a:r>
                        <a:rPr lang="en-US" dirty="0"/>
                        <a:t>D2</a:t>
                      </a:r>
                    </a:p>
                  </a:txBody>
                  <a:tcPr/>
                </a:tc>
                <a:tc>
                  <a:txBody>
                    <a:bodyPr/>
                    <a:lstStyle/>
                    <a:p>
                      <a:r>
                        <a:rPr lang="en-US" dirty="0"/>
                        <a:t>D3</a:t>
                      </a:r>
                    </a:p>
                  </a:txBody>
                  <a:tcPr/>
                </a:tc>
                <a:tc>
                  <a:txBody>
                    <a:bodyPr/>
                    <a:lstStyle/>
                    <a:p>
                      <a:r>
                        <a:rPr lang="en-US" dirty="0"/>
                        <a:t>D4</a:t>
                      </a:r>
                    </a:p>
                  </a:txBody>
                  <a:tcPr/>
                </a:tc>
                <a:tc>
                  <a:txBody>
                    <a:bodyPr/>
                    <a:lstStyle/>
                    <a:p>
                      <a:r>
                        <a:rPr lang="en-US" dirty="0"/>
                        <a:t>D5</a:t>
                      </a:r>
                    </a:p>
                  </a:txBody>
                  <a:tcPr/>
                </a:tc>
                <a:tc>
                  <a:txBody>
                    <a:bodyPr/>
                    <a:lstStyle/>
                    <a:p>
                      <a:r>
                        <a:rPr lang="en-US" dirty="0"/>
                        <a:t>D1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D5</a:t>
                      </a:r>
                    </a:p>
                  </a:txBody>
                  <a:tcPr/>
                </a:tc>
                <a:extLst>
                  <a:ext uri="{0D108BD9-81ED-4DB2-BD59-A6C34878D82A}">
                    <a16:rowId xmlns:a16="http://schemas.microsoft.com/office/drawing/2014/main" val="3359003850"/>
                  </a:ext>
                </a:extLst>
              </a:tr>
              <a:tr h="370840">
                <a:tc>
                  <a:txBody>
                    <a:bodyPr/>
                    <a:lstStyle/>
                    <a:p>
                      <a:r>
                        <a:rPr lang="en-US" dirty="0"/>
                        <a:t>Year In</a:t>
                      </a:r>
                    </a:p>
                  </a:txBody>
                  <a:tcPr/>
                </a:tc>
                <a:tc>
                  <a:txBody>
                    <a:bodyPr/>
                    <a:lstStyle/>
                    <a:p>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Y1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Y2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Y1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Y2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239288788"/>
                  </a:ext>
                </a:extLst>
              </a:tr>
              <a:tr h="370840">
                <a:tc>
                  <a:txBody>
                    <a:bodyPr/>
                    <a:lstStyle/>
                    <a:p>
                      <a:r>
                        <a:rPr lang="en-US" b="1" dirty="0"/>
                        <a:t>Actions</a:t>
                      </a:r>
                    </a:p>
                  </a:txBody>
                  <a:tcPr/>
                </a:tc>
                <a:tc>
                  <a:txBody>
                    <a:bodyPr/>
                    <a:lstStyle/>
                    <a:p>
                      <a:endParaRPr lang="en-US" dirty="0"/>
                    </a:p>
                  </a:txBody>
                  <a:tcP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65000"/>
                      </a:schemeClr>
                    </a:solidFill>
                  </a:tcPr>
                </a:tc>
                <a:extLst>
                  <a:ext uri="{0D108BD9-81ED-4DB2-BD59-A6C34878D82A}">
                    <a16:rowId xmlns:a16="http://schemas.microsoft.com/office/drawing/2014/main" val="2969169217"/>
                  </a:ext>
                </a:extLst>
              </a:tr>
              <a:tr h="370840">
                <a:tc>
                  <a:txBody>
                    <a:bodyPr/>
                    <a:lstStyle/>
                    <a:p>
                      <a:r>
                        <a:rPr lang="en-US" b="0" dirty="0"/>
                        <a:t>Impossible</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a:t>
                      </a:r>
                    </a:p>
                  </a:txBody>
                  <a:tcPr/>
                </a:tc>
                <a:extLst>
                  <a:ext uri="{0D108BD9-81ED-4DB2-BD59-A6C34878D82A}">
                    <a16:rowId xmlns:a16="http://schemas.microsoft.com/office/drawing/2014/main" val="1342489668"/>
                  </a:ext>
                </a:extLst>
              </a:tr>
              <a:tr h="370840">
                <a:tc>
                  <a:txBody>
                    <a:bodyPr/>
                    <a:lstStyle/>
                    <a:p>
                      <a:r>
                        <a:rPr lang="en-US" b="0" dirty="0"/>
                        <a:t>Increment day</a:t>
                      </a:r>
                    </a:p>
                  </a:txBody>
                  <a:tcPr/>
                </a:tc>
                <a:tc>
                  <a:txBody>
                    <a:bodyPr/>
                    <a:lstStyle/>
                    <a:p>
                      <a:r>
                        <a:rPr lang="en-US" dirty="0"/>
                        <a:t>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1438417182"/>
                  </a:ext>
                </a:extLst>
              </a:tr>
              <a:tr h="370840">
                <a:tc>
                  <a:txBody>
                    <a:bodyPr/>
                    <a:lstStyle/>
                    <a:p>
                      <a:r>
                        <a:rPr lang="en-US" b="0" dirty="0"/>
                        <a:t>Reset Day to 1</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4084668967"/>
                  </a:ext>
                </a:extLst>
              </a:tr>
              <a:tr h="370840">
                <a:tc>
                  <a:txBody>
                    <a:bodyPr/>
                    <a:lstStyle/>
                    <a:p>
                      <a:r>
                        <a:rPr lang="en-US" b="0" dirty="0"/>
                        <a:t>Increment month</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4264190719"/>
                  </a:ext>
                </a:extLst>
              </a:tr>
              <a:tr h="370840">
                <a:tc>
                  <a:txBody>
                    <a:bodyPr/>
                    <a:lstStyle/>
                    <a:p>
                      <a:r>
                        <a:rPr lang="en-US" b="0" dirty="0"/>
                        <a:t>Reset month</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2420887149"/>
                  </a:ext>
                </a:extLst>
              </a:tr>
              <a:tr h="370840">
                <a:tc>
                  <a:txBody>
                    <a:bodyPr/>
                    <a:lstStyle/>
                    <a:p>
                      <a:r>
                        <a:rPr lang="en-US" b="0" dirty="0"/>
                        <a:t>Increment year</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2874074540"/>
                  </a:ext>
                </a:extLst>
              </a:tr>
            </a:tbl>
          </a:graphicData>
        </a:graphic>
      </p:graphicFrame>
      <p:sp>
        <p:nvSpPr>
          <p:cNvPr id="5" name="Content Placeholder 2">
            <a:extLst>
              <a:ext uri="{FF2B5EF4-FFF2-40B4-BE49-F238E27FC236}">
                <a16:creationId xmlns:a16="http://schemas.microsoft.com/office/drawing/2014/main" id="{078E94DB-6769-4FD3-945E-D179E4D7F002}"/>
              </a:ext>
            </a:extLst>
          </p:cNvPr>
          <p:cNvSpPr txBox="1">
            <a:spLocks/>
          </p:cNvSpPr>
          <p:nvPr/>
        </p:nvSpPr>
        <p:spPr>
          <a:xfrm>
            <a:off x="8849139" y="1911764"/>
            <a:ext cx="3342861" cy="4793836"/>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M1 – month has 30 days</a:t>
            </a:r>
          </a:p>
          <a:p>
            <a:r>
              <a:rPr lang="en-US" dirty="0"/>
              <a:t>M2 – month has 31 days (except December)</a:t>
            </a:r>
          </a:p>
          <a:p>
            <a:r>
              <a:rPr lang="en-US" dirty="0"/>
              <a:t>M3 – month is December</a:t>
            </a:r>
          </a:p>
          <a:p>
            <a:r>
              <a:rPr lang="en-US" dirty="0"/>
              <a:t>M4 – month is February</a:t>
            </a:r>
          </a:p>
          <a:p>
            <a:r>
              <a:rPr lang="en-US" dirty="0"/>
              <a:t>M5 – month &lt; 1 || &gt; 12</a:t>
            </a:r>
          </a:p>
          <a:p>
            <a:r>
              <a:rPr lang="en-US" dirty="0"/>
              <a:t>D1 – 1 &lt;= day &lt;= 27</a:t>
            </a:r>
          </a:p>
          <a:p>
            <a:r>
              <a:rPr lang="en-US" dirty="0"/>
              <a:t>D2 – day == 28</a:t>
            </a:r>
          </a:p>
          <a:p>
            <a:r>
              <a:rPr lang="en-US" dirty="0"/>
              <a:t>D3 – day == 29</a:t>
            </a:r>
          </a:p>
          <a:p>
            <a:r>
              <a:rPr lang="en-US" dirty="0"/>
              <a:t>D4 – day == 30</a:t>
            </a:r>
          </a:p>
          <a:p>
            <a:r>
              <a:rPr lang="en-US" dirty="0"/>
              <a:t>D5 – day == 31</a:t>
            </a:r>
          </a:p>
          <a:p>
            <a:r>
              <a:rPr lang="en-US" dirty="0"/>
              <a:t>D6 – day &lt;1 || &gt;31</a:t>
            </a:r>
          </a:p>
          <a:p>
            <a:r>
              <a:rPr lang="en-US" dirty="0"/>
              <a:t>Y1 – year is a leap year</a:t>
            </a:r>
          </a:p>
          <a:p>
            <a:r>
              <a:rPr lang="en-US" dirty="0"/>
              <a:t>Y2 – year is a common year</a:t>
            </a:r>
          </a:p>
          <a:p>
            <a:r>
              <a:rPr lang="en-US" dirty="0"/>
              <a:t>Y3 – year &lt; 1818 || &gt; 2018</a:t>
            </a:r>
          </a:p>
          <a:p>
            <a:pPr lvl="1"/>
            <a:endParaRPr lang="en-US" dirty="0"/>
          </a:p>
          <a:p>
            <a:pPr lvl="1"/>
            <a:endParaRPr lang="en-US" dirty="0"/>
          </a:p>
          <a:p>
            <a:pPr marL="0" indent="0">
              <a:buFont typeface="Arial" panose="020B0604020202020204" pitchFamily="34" charset="0"/>
              <a:buNone/>
            </a:pPr>
            <a:endParaRPr lang="en-US" dirty="0"/>
          </a:p>
          <a:p>
            <a:pPr lvl="1"/>
            <a:endParaRPr lang="en-US" dirty="0"/>
          </a:p>
          <a:p>
            <a:pPr lvl="1"/>
            <a:endParaRPr lang="en-US" dirty="0"/>
          </a:p>
          <a:p>
            <a:pPr marL="0" indent="0">
              <a:buFont typeface="Arial" panose="020B0604020202020204" pitchFamily="34" charset="0"/>
              <a:buNone/>
            </a:pPr>
            <a:endParaRPr lang="en-US" dirty="0"/>
          </a:p>
          <a:p>
            <a:endParaRPr lang="en-US" dirty="0"/>
          </a:p>
        </p:txBody>
      </p:sp>
      <p:sp>
        <p:nvSpPr>
          <p:cNvPr id="6" name="Rectangle 5">
            <a:extLst>
              <a:ext uri="{FF2B5EF4-FFF2-40B4-BE49-F238E27FC236}">
                <a16:creationId xmlns:a16="http://schemas.microsoft.com/office/drawing/2014/main" id="{E48B1E19-4F74-4853-A86C-CE53935259BB}"/>
              </a:ext>
            </a:extLst>
          </p:cNvPr>
          <p:cNvSpPr/>
          <p:nvPr/>
        </p:nvSpPr>
        <p:spPr>
          <a:xfrm>
            <a:off x="2060712" y="1736035"/>
            <a:ext cx="2199862" cy="44409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6FD6FFC-0825-4D3D-B5FE-947FD4BA3A89}"/>
              </a:ext>
            </a:extLst>
          </p:cNvPr>
          <p:cNvSpPr/>
          <p:nvPr/>
        </p:nvSpPr>
        <p:spPr>
          <a:xfrm>
            <a:off x="7540487" y="1730920"/>
            <a:ext cx="1113182" cy="44409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480377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A06A0-8383-4AF8-8BBF-7625480931CA}"/>
              </a:ext>
            </a:extLst>
          </p:cNvPr>
          <p:cNvSpPr>
            <a:spLocks noGrp="1"/>
          </p:cNvSpPr>
          <p:nvPr>
            <p:ph type="title"/>
          </p:nvPr>
        </p:nvSpPr>
        <p:spPr/>
        <p:txBody>
          <a:bodyPr/>
          <a:lstStyle/>
          <a:p>
            <a:r>
              <a:rPr lang="en-US" dirty="0"/>
              <a:t>Validate variables independently</a:t>
            </a:r>
          </a:p>
        </p:txBody>
      </p:sp>
      <p:graphicFrame>
        <p:nvGraphicFramePr>
          <p:cNvPr id="4" name="Content Placeholder 3">
            <a:extLst>
              <a:ext uri="{FF2B5EF4-FFF2-40B4-BE49-F238E27FC236}">
                <a16:creationId xmlns:a16="http://schemas.microsoft.com/office/drawing/2014/main" id="{94B972F6-B790-4220-AC63-4BD11B420972}"/>
              </a:ext>
            </a:extLst>
          </p:cNvPr>
          <p:cNvGraphicFramePr>
            <a:graphicFrameLocks/>
          </p:cNvGraphicFramePr>
          <p:nvPr>
            <p:extLst/>
          </p:nvPr>
        </p:nvGraphicFramePr>
        <p:xfrm>
          <a:off x="1172815" y="1825625"/>
          <a:ext cx="3502471" cy="2595880"/>
        </p:xfrm>
        <a:graphic>
          <a:graphicData uri="http://schemas.openxmlformats.org/drawingml/2006/table">
            <a:tbl>
              <a:tblPr firstRow="1" bandRow="1">
                <a:tableStyleId>{5940675A-B579-460E-94D1-54222C63F5DA}</a:tableStyleId>
              </a:tblPr>
              <a:tblGrid>
                <a:gridCol w="1863217">
                  <a:extLst>
                    <a:ext uri="{9D8B030D-6E8A-4147-A177-3AD203B41FA5}">
                      <a16:colId xmlns:a16="http://schemas.microsoft.com/office/drawing/2014/main" val="3088180443"/>
                    </a:ext>
                  </a:extLst>
                </a:gridCol>
                <a:gridCol w="546418">
                  <a:extLst>
                    <a:ext uri="{9D8B030D-6E8A-4147-A177-3AD203B41FA5}">
                      <a16:colId xmlns:a16="http://schemas.microsoft.com/office/drawing/2014/main" val="3222801328"/>
                    </a:ext>
                  </a:extLst>
                </a:gridCol>
                <a:gridCol w="546418">
                  <a:extLst>
                    <a:ext uri="{9D8B030D-6E8A-4147-A177-3AD203B41FA5}">
                      <a16:colId xmlns:a16="http://schemas.microsoft.com/office/drawing/2014/main" val="900676331"/>
                    </a:ext>
                  </a:extLst>
                </a:gridCol>
                <a:gridCol w="546418">
                  <a:extLst>
                    <a:ext uri="{9D8B030D-6E8A-4147-A177-3AD203B41FA5}">
                      <a16:colId xmlns:a16="http://schemas.microsoft.com/office/drawing/2014/main" val="973273466"/>
                    </a:ext>
                  </a:extLst>
                </a:gridCol>
              </a:tblGrid>
              <a:tr h="370840">
                <a:tc>
                  <a:txBody>
                    <a:bodyPr/>
                    <a:lstStyle/>
                    <a:p>
                      <a:r>
                        <a:rPr lang="en-US" b="1" dirty="0"/>
                        <a:t>Conditions</a:t>
                      </a:r>
                    </a:p>
                  </a:txBody>
                  <a:tcPr/>
                </a:tc>
                <a:tc>
                  <a:txBody>
                    <a:bodyPr/>
                    <a:lstStyle/>
                    <a:p>
                      <a:r>
                        <a:rPr lang="en-US" b="1" dirty="0"/>
                        <a:t>1</a:t>
                      </a:r>
                    </a:p>
                  </a:txBody>
                  <a:tcPr/>
                </a:tc>
                <a:tc>
                  <a:txBody>
                    <a:bodyPr/>
                    <a:lstStyle/>
                    <a:p>
                      <a:r>
                        <a:rPr lang="en-US" b="1" dirty="0"/>
                        <a:t>2</a:t>
                      </a:r>
                    </a:p>
                  </a:txBody>
                  <a:tcPr/>
                </a:tc>
                <a:tc>
                  <a:txBody>
                    <a:bodyPr/>
                    <a:lstStyle/>
                    <a:p>
                      <a:r>
                        <a:rPr lang="en-US" b="1" dirty="0"/>
                        <a:t>3</a:t>
                      </a:r>
                    </a:p>
                  </a:txBody>
                  <a:tcPr/>
                </a:tc>
                <a:extLst>
                  <a:ext uri="{0D108BD9-81ED-4DB2-BD59-A6C34878D82A}">
                    <a16:rowId xmlns:a16="http://schemas.microsoft.com/office/drawing/2014/main" val="128038318"/>
                  </a:ext>
                </a:extLst>
              </a:tr>
              <a:tr h="370840">
                <a:tc>
                  <a:txBody>
                    <a:bodyPr/>
                    <a:lstStyle/>
                    <a:p>
                      <a:r>
                        <a:rPr lang="en-US" dirty="0"/>
                        <a:t>Month in</a:t>
                      </a:r>
                    </a:p>
                  </a:txBody>
                  <a:tcPr/>
                </a:tc>
                <a:tc>
                  <a:txBody>
                    <a:bodyPr/>
                    <a:lstStyle/>
                    <a:p>
                      <a:r>
                        <a:rPr lang="en-US" dirty="0"/>
                        <a:t>M5</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029340137"/>
                  </a:ext>
                </a:extLst>
              </a:tr>
              <a:tr h="370840">
                <a:tc>
                  <a:txBody>
                    <a:bodyPr/>
                    <a:lstStyle/>
                    <a:p>
                      <a:r>
                        <a:rPr lang="en-US" dirty="0"/>
                        <a:t>Day In</a:t>
                      </a:r>
                    </a:p>
                  </a:txBody>
                  <a:tcPr/>
                </a:tc>
                <a:tc>
                  <a:txBody>
                    <a:bodyPr/>
                    <a:lstStyle/>
                    <a:p>
                      <a:r>
                        <a:rPr lang="en-US" dirty="0"/>
                        <a:t>-</a:t>
                      </a:r>
                    </a:p>
                  </a:txBody>
                  <a:tcPr/>
                </a:tc>
                <a:tc>
                  <a:txBody>
                    <a:bodyPr/>
                    <a:lstStyle/>
                    <a:p>
                      <a:r>
                        <a:rPr lang="en-US" dirty="0"/>
                        <a:t>D6</a:t>
                      </a:r>
                    </a:p>
                  </a:txBody>
                  <a:tcPr/>
                </a:tc>
                <a:tc>
                  <a:txBody>
                    <a:bodyPr/>
                    <a:lstStyle/>
                    <a:p>
                      <a:r>
                        <a:rPr lang="en-US" dirty="0"/>
                        <a:t>-</a:t>
                      </a:r>
                    </a:p>
                  </a:txBody>
                  <a:tcPr/>
                </a:tc>
                <a:extLst>
                  <a:ext uri="{0D108BD9-81ED-4DB2-BD59-A6C34878D82A}">
                    <a16:rowId xmlns:a16="http://schemas.microsoft.com/office/drawing/2014/main" val="3359003850"/>
                  </a:ext>
                </a:extLst>
              </a:tr>
              <a:tr h="370840">
                <a:tc>
                  <a:txBody>
                    <a:bodyPr/>
                    <a:lstStyle/>
                    <a:p>
                      <a:r>
                        <a:rPr lang="en-US" dirty="0"/>
                        <a:t>Year In</a:t>
                      </a:r>
                    </a:p>
                  </a:txBody>
                  <a:tcPr/>
                </a:tc>
                <a:tc>
                  <a:txBody>
                    <a:bodyPr/>
                    <a:lstStyle/>
                    <a:p>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Y3</a:t>
                      </a:r>
                    </a:p>
                  </a:txBody>
                  <a:tcPr/>
                </a:tc>
                <a:extLst>
                  <a:ext uri="{0D108BD9-81ED-4DB2-BD59-A6C34878D82A}">
                    <a16:rowId xmlns:a16="http://schemas.microsoft.com/office/drawing/2014/main" val="239288788"/>
                  </a:ext>
                </a:extLst>
              </a:tr>
              <a:tr h="370840">
                <a:tc>
                  <a:txBody>
                    <a:bodyPr/>
                    <a:lstStyle/>
                    <a:p>
                      <a:r>
                        <a:rPr lang="en-US" b="1" dirty="0"/>
                        <a:t>Actions</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2969169217"/>
                  </a:ext>
                </a:extLst>
              </a:tr>
              <a:tr h="370840">
                <a:tc>
                  <a:txBody>
                    <a:bodyPr/>
                    <a:lstStyle/>
                    <a:p>
                      <a:r>
                        <a:rPr lang="en-US" b="0" dirty="0"/>
                        <a:t>Invalid</a:t>
                      </a:r>
                    </a:p>
                  </a:txBody>
                  <a:tcPr/>
                </a:tc>
                <a:tc>
                  <a:txBody>
                    <a:bodyPr/>
                    <a:lstStyle/>
                    <a:p>
                      <a:r>
                        <a:rPr lang="en-US" dirty="0"/>
                        <a:t>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a:t>
                      </a:r>
                    </a:p>
                  </a:txBody>
                  <a:tcPr/>
                </a:tc>
                <a:extLst>
                  <a:ext uri="{0D108BD9-81ED-4DB2-BD59-A6C34878D82A}">
                    <a16:rowId xmlns:a16="http://schemas.microsoft.com/office/drawing/2014/main" val="2767486448"/>
                  </a:ext>
                </a:extLst>
              </a:tr>
              <a:tr h="370840">
                <a:tc>
                  <a:txBody>
                    <a:bodyPr/>
                    <a:lstStyle/>
                    <a:p>
                      <a:r>
                        <a:rPr lang="en-US" b="0" dirty="0"/>
                        <a:t>Valid</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3460119476"/>
                  </a:ext>
                </a:extLst>
              </a:tr>
            </a:tbl>
          </a:graphicData>
        </a:graphic>
      </p:graphicFrame>
      <p:sp>
        <p:nvSpPr>
          <p:cNvPr id="7" name="Content Placeholder 2">
            <a:extLst>
              <a:ext uri="{FF2B5EF4-FFF2-40B4-BE49-F238E27FC236}">
                <a16:creationId xmlns:a16="http://schemas.microsoft.com/office/drawing/2014/main" id="{F7CADFE8-AB0C-4581-AC0A-F32FA4ACB99C}"/>
              </a:ext>
            </a:extLst>
          </p:cNvPr>
          <p:cNvSpPr txBox="1">
            <a:spLocks/>
          </p:cNvSpPr>
          <p:nvPr/>
        </p:nvSpPr>
        <p:spPr>
          <a:xfrm>
            <a:off x="8782878" y="1715742"/>
            <a:ext cx="3342861" cy="4793836"/>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M1 – month has 30 days</a:t>
            </a:r>
          </a:p>
          <a:p>
            <a:r>
              <a:rPr lang="en-US" dirty="0"/>
              <a:t>M2 – month has 31 days (except December)</a:t>
            </a:r>
          </a:p>
          <a:p>
            <a:r>
              <a:rPr lang="en-US" dirty="0"/>
              <a:t>M3 – month is December</a:t>
            </a:r>
          </a:p>
          <a:p>
            <a:r>
              <a:rPr lang="en-US" dirty="0"/>
              <a:t>M4 – month is February</a:t>
            </a:r>
          </a:p>
          <a:p>
            <a:r>
              <a:rPr lang="en-US" dirty="0">
                <a:highlight>
                  <a:srgbClr val="FFFF00"/>
                </a:highlight>
              </a:rPr>
              <a:t>M5 – month &lt; 1 || &gt; 12</a:t>
            </a:r>
          </a:p>
          <a:p>
            <a:r>
              <a:rPr lang="en-US" dirty="0"/>
              <a:t>D1 – 1 &lt;= day &lt;= 27</a:t>
            </a:r>
          </a:p>
          <a:p>
            <a:r>
              <a:rPr lang="en-US" dirty="0"/>
              <a:t>D2 – day == 28</a:t>
            </a:r>
          </a:p>
          <a:p>
            <a:r>
              <a:rPr lang="en-US" dirty="0"/>
              <a:t>D3 – day == 29</a:t>
            </a:r>
          </a:p>
          <a:p>
            <a:r>
              <a:rPr lang="en-US" dirty="0"/>
              <a:t>D4 – day == 30</a:t>
            </a:r>
          </a:p>
          <a:p>
            <a:r>
              <a:rPr lang="en-US" dirty="0"/>
              <a:t>D5 – day == 31</a:t>
            </a:r>
          </a:p>
          <a:p>
            <a:r>
              <a:rPr lang="en-US" dirty="0">
                <a:highlight>
                  <a:srgbClr val="FFFF00"/>
                </a:highlight>
              </a:rPr>
              <a:t>D6 – day &lt;1 || &gt;31</a:t>
            </a:r>
          </a:p>
          <a:p>
            <a:r>
              <a:rPr lang="en-US" dirty="0"/>
              <a:t>Y1 – year is a leap year</a:t>
            </a:r>
          </a:p>
          <a:p>
            <a:r>
              <a:rPr lang="en-US" dirty="0"/>
              <a:t>Y2 – year is a common year</a:t>
            </a:r>
          </a:p>
          <a:p>
            <a:r>
              <a:rPr lang="en-US" dirty="0">
                <a:highlight>
                  <a:srgbClr val="FFFF00"/>
                </a:highlight>
              </a:rPr>
              <a:t>Y3 – year &lt; 1818 || &gt; 2018</a:t>
            </a:r>
          </a:p>
          <a:p>
            <a:pPr lvl="1"/>
            <a:endParaRPr lang="en-US" dirty="0"/>
          </a:p>
          <a:p>
            <a:pPr lvl="1"/>
            <a:endParaRPr lang="en-US" dirty="0"/>
          </a:p>
          <a:p>
            <a:pPr marL="0" indent="0">
              <a:buFont typeface="Arial" panose="020B0604020202020204" pitchFamily="34" charset="0"/>
              <a:buNone/>
            </a:pPr>
            <a:endParaRPr lang="en-US" dirty="0"/>
          </a:p>
          <a:p>
            <a:pPr lvl="1"/>
            <a:endParaRPr lang="en-US" dirty="0"/>
          </a:p>
          <a:p>
            <a:pPr lvl="1"/>
            <a:endParaRPr lang="en-US" dirty="0"/>
          </a:p>
          <a:p>
            <a:pPr marL="0" indent="0">
              <a:buFont typeface="Arial" panose="020B0604020202020204" pitchFamily="34" charset="0"/>
              <a:buNone/>
            </a:pPr>
            <a:endParaRPr lang="en-US" dirty="0"/>
          </a:p>
          <a:p>
            <a:endParaRPr lang="en-US" dirty="0"/>
          </a:p>
        </p:txBody>
      </p:sp>
      <p:sp>
        <p:nvSpPr>
          <p:cNvPr id="8" name="TextBox 7">
            <a:extLst>
              <a:ext uri="{FF2B5EF4-FFF2-40B4-BE49-F238E27FC236}">
                <a16:creationId xmlns:a16="http://schemas.microsoft.com/office/drawing/2014/main" id="{7982E055-D829-4D95-AF29-7D65B49E8299}"/>
              </a:ext>
            </a:extLst>
          </p:cNvPr>
          <p:cNvSpPr txBox="1"/>
          <p:nvPr/>
        </p:nvSpPr>
        <p:spPr>
          <a:xfrm>
            <a:off x="1172815" y="5459895"/>
            <a:ext cx="6335645" cy="646331"/>
          </a:xfrm>
          <a:prstGeom prst="rect">
            <a:avLst/>
          </a:prstGeom>
          <a:noFill/>
        </p:spPr>
        <p:txBody>
          <a:bodyPr wrap="none" rtlCol="0">
            <a:spAutoFit/>
          </a:bodyPr>
          <a:lstStyle/>
          <a:p>
            <a:r>
              <a:rPr lang="en-US" i="1" dirty="0"/>
              <a:t>But what happens if you want to include invalid data conditions in</a:t>
            </a:r>
          </a:p>
          <a:p>
            <a:r>
              <a:rPr lang="en-US" i="1" dirty="0"/>
              <a:t>the decision table?</a:t>
            </a:r>
          </a:p>
        </p:txBody>
      </p:sp>
    </p:spTree>
    <p:extLst>
      <p:ext uri="{BB962C8B-B14F-4D97-AF65-F5344CB8AC3E}">
        <p14:creationId xmlns:p14="http://schemas.microsoft.com/office/powerpoint/2010/main" val="178665595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1E8ED-C769-45A6-B9A0-A33B59DF409C}"/>
              </a:ext>
            </a:extLst>
          </p:cNvPr>
          <p:cNvSpPr>
            <a:spLocks noGrp="1"/>
          </p:cNvSpPr>
          <p:nvPr>
            <p:ph type="title"/>
          </p:nvPr>
        </p:nvSpPr>
        <p:spPr/>
        <p:txBody>
          <a:bodyPr/>
          <a:lstStyle/>
          <a:p>
            <a:r>
              <a:rPr lang="en-US" dirty="0"/>
              <a:t>Test Case == Unit Test?</a:t>
            </a:r>
          </a:p>
        </p:txBody>
      </p:sp>
      <p:sp>
        <p:nvSpPr>
          <p:cNvPr id="3" name="Content Placeholder 2">
            <a:extLst>
              <a:ext uri="{FF2B5EF4-FFF2-40B4-BE49-F238E27FC236}">
                <a16:creationId xmlns:a16="http://schemas.microsoft.com/office/drawing/2014/main" id="{2E289A11-7309-4201-8FCC-D8943E8860EC}"/>
              </a:ext>
            </a:extLst>
          </p:cNvPr>
          <p:cNvSpPr>
            <a:spLocks noGrp="1"/>
          </p:cNvSpPr>
          <p:nvPr>
            <p:ph idx="1"/>
          </p:nvPr>
        </p:nvSpPr>
        <p:spPr/>
        <p:txBody>
          <a:bodyPr>
            <a:normAutofit/>
          </a:bodyPr>
          <a:lstStyle/>
          <a:p>
            <a:r>
              <a:rPr lang="en-US" dirty="0"/>
              <a:t>No, but you need to ensure that all test cases are covered.</a:t>
            </a:r>
          </a:p>
          <a:p>
            <a:r>
              <a:rPr lang="en-US" dirty="0"/>
              <a:t>You can do loads of logical reduction based on intuition and knowledge of the domain, </a:t>
            </a:r>
            <a:r>
              <a:rPr lang="en-US" b="1" dirty="0"/>
              <a:t>but you need to understand what you’re giving up</a:t>
            </a:r>
          </a:p>
          <a:p>
            <a:r>
              <a:rPr lang="en-US" dirty="0"/>
              <a:t>For </a:t>
            </a:r>
            <a:r>
              <a:rPr lang="en-US" dirty="0" err="1"/>
              <a:t>NextDate</a:t>
            </a:r>
            <a:r>
              <a:rPr lang="en-US" dirty="0"/>
              <a:t>()</a:t>
            </a:r>
          </a:p>
          <a:p>
            <a:pPr lvl="1"/>
            <a:r>
              <a:rPr lang="en-US" dirty="0"/>
              <a:t>Do we need BVA?</a:t>
            </a:r>
          </a:p>
          <a:p>
            <a:pPr lvl="1"/>
            <a:r>
              <a:rPr lang="en-US" dirty="0"/>
              <a:t>Do we need “valid/invalid” EP?</a:t>
            </a:r>
          </a:p>
          <a:p>
            <a:pPr lvl="1"/>
            <a:r>
              <a:rPr lang="en-US" dirty="0"/>
              <a:t>Do we need other domain-specific EPs?</a:t>
            </a:r>
          </a:p>
          <a:p>
            <a:pPr lvl="1"/>
            <a:r>
              <a:rPr lang="en-US" dirty="0"/>
              <a:t>Can we put out-of-range values in the decision table?</a:t>
            </a:r>
          </a:p>
          <a:p>
            <a:pPr lvl="1"/>
            <a:r>
              <a:rPr lang="en-US" dirty="0"/>
              <a:t>Can we reduce the decision table to produce test cases?</a:t>
            </a:r>
          </a:p>
        </p:txBody>
      </p:sp>
    </p:spTree>
    <p:extLst>
      <p:ext uri="{BB962C8B-B14F-4D97-AF65-F5344CB8AC3E}">
        <p14:creationId xmlns:p14="http://schemas.microsoft.com/office/powerpoint/2010/main" val="71348143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C6FF4-D7C1-42A3-A568-7ABF53C1CF13}"/>
              </a:ext>
            </a:extLst>
          </p:cNvPr>
          <p:cNvSpPr>
            <a:spLocks noGrp="1"/>
          </p:cNvSpPr>
          <p:nvPr>
            <p:ph type="title"/>
          </p:nvPr>
        </p:nvSpPr>
        <p:spPr/>
        <p:txBody>
          <a:bodyPr/>
          <a:lstStyle/>
          <a:p>
            <a:r>
              <a:rPr lang="en-US" dirty="0">
                <a:solidFill>
                  <a:schemeClr val="accent1"/>
                </a:solidFill>
              </a:rPr>
              <a:t>Unit Testing </a:t>
            </a:r>
            <a:r>
              <a:rPr lang="en-US" dirty="0" err="1">
                <a:solidFill>
                  <a:schemeClr val="accent1"/>
                </a:solidFill>
              </a:rPr>
              <a:t>NextDate</a:t>
            </a:r>
            <a:endParaRPr lang="en-US" dirty="0">
              <a:solidFill>
                <a:schemeClr val="accent1"/>
              </a:solidFill>
            </a:endParaRPr>
          </a:p>
        </p:txBody>
      </p:sp>
      <p:sp>
        <p:nvSpPr>
          <p:cNvPr id="3" name="Content Placeholder 2">
            <a:extLst>
              <a:ext uri="{FF2B5EF4-FFF2-40B4-BE49-F238E27FC236}">
                <a16:creationId xmlns:a16="http://schemas.microsoft.com/office/drawing/2014/main" id="{5881EB38-FC06-4783-AE59-5976663242AA}"/>
              </a:ext>
            </a:extLst>
          </p:cNvPr>
          <p:cNvSpPr>
            <a:spLocks noGrp="1"/>
          </p:cNvSpPr>
          <p:nvPr>
            <p:ph idx="1"/>
          </p:nvPr>
        </p:nvSpPr>
        <p:spPr/>
        <p:txBody>
          <a:bodyPr/>
          <a:lstStyle/>
          <a:p>
            <a:r>
              <a:rPr lang="en-US" dirty="0"/>
              <a:t>Do we need BPA?  </a:t>
            </a:r>
            <a:r>
              <a:rPr lang="en-US" dirty="0">
                <a:solidFill>
                  <a:srgbClr val="FF0000"/>
                </a:solidFill>
              </a:rPr>
              <a:t>No, not really.  Not a “</a:t>
            </a:r>
            <a:r>
              <a:rPr lang="en-US" dirty="0" err="1">
                <a:solidFill>
                  <a:srgbClr val="FF0000"/>
                </a:solidFill>
              </a:rPr>
              <a:t>rangey</a:t>
            </a:r>
            <a:r>
              <a:rPr lang="en-US" dirty="0">
                <a:solidFill>
                  <a:srgbClr val="FF0000"/>
                </a:solidFill>
              </a:rPr>
              <a:t>” problem.</a:t>
            </a:r>
            <a:endParaRPr lang="en-US" dirty="0"/>
          </a:p>
          <a:p>
            <a:r>
              <a:rPr lang="en-US" dirty="0"/>
              <a:t>Do we need “valid/invalid” EP?  </a:t>
            </a:r>
            <a:r>
              <a:rPr lang="en-US" dirty="0">
                <a:solidFill>
                  <a:srgbClr val="FF0000"/>
                </a:solidFill>
              </a:rPr>
              <a:t>Good for validation, so yes.</a:t>
            </a:r>
            <a:endParaRPr lang="en-US" dirty="0"/>
          </a:p>
          <a:p>
            <a:r>
              <a:rPr lang="en-US" dirty="0"/>
              <a:t>Do we need other domain-specific EPs?  </a:t>
            </a:r>
            <a:r>
              <a:rPr lang="en-US" dirty="0">
                <a:solidFill>
                  <a:srgbClr val="FF0000"/>
                </a:solidFill>
              </a:rPr>
              <a:t>Yup.  To support the decision tables.</a:t>
            </a:r>
            <a:endParaRPr lang="en-US" dirty="0"/>
          </a:p>
          <a:p>
            <a:r>
              <a:rPr lang="en-US" dirty="0"/>
              <a:t>Can we put out-of-range values in the decision table?  </a:t>
            </a:r>
            <a:r>
              <a:rPr lang="en-US" dirty="0">
                <a:solidFill>
                  <a:srgbClr val="FF0000"/>
                </a:solidFill>
              </a:rPr>
              <a:t>Could.  Add new conditions for each test case with “don’t cares” for the uninteresting elements</a:t>
            </a:r>
            <a:endParaRPr lang="en-US" dirty="0"/>
          </a:p>
          <a:p>
            <a:r>
              <a:rPr lang="en-US" dirty="0"/>
              <a:t>Can we reduce the decision table to produce test cases?  </a:t>
            </a:r>
            <a:r>
              <a:rPr lang="en-US" dirty="0">
                <a:solidFill>
                  <a:srgbClr val="FF0000"/>
                </a:solidFill>
              </a:rPr>
              <a:t>Yes.  Use the proposed reductions to combine the test cases.</a:t>
            </a:r>
            <a:endParaRPr lang="en-US" dirty="0"/>
          </a:p>
        </p:txBody>
      </p:sp>
    </p:spTree>
    <p:extLst>
      <p:ext uri="{BB962C8B-B14F-4D97-AF65-F5344CB8AC3E}">
        <p14:creationId xmlns:p14="http://schemas.microsoft.com/office/powerpoint/2010/main" val="49596212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DA73E-CD5A-4B56-8DC9-F90488E8FEB1}"/>
              </a:ext>
            </a:extLst>
          </p:cNvPr>
          <p:cNvSpPr>
            <a:spLocks noGrp="1"/>
          </p:cNvSpPr>
          <p:nvPr>
            <p:ph type="title"/>
          </p:nvPr>
        </p:nvSpPr>
        <p:spPr/>
        <p:txBody>
          <a:bodyPr/>
          <a:lstStyle/>
          <a:p>
            <a:pPr algn="ctr"/>
            <a:r>
              <a:rPr lang="en-US" dirty="0"/>
              <a:t>Decision Table Test Cases for </a:t>
            </a:r>
            <a:r>
              <a:rPr lang="en-US" dirty="0" err="1"/>
              <a:t>NextDate</a:t>
            </a:r>
            <a:endParaRPr lang="en-US" dirty="0"/>
          </a:p>
        </p:txBody>
      </p:sp>
      <p:graphicFrame>
        <p:nvGraphicFramePr>
          <p:cNvPr id="4" name="Content Placeholder 3">
            <a:extLst>
              <a:ext uri="{FF2B5EF4-FFF2-40B4-BE49-F238E27FC236}">
                <a16:creationId xmlns:a16="http://schemas.microsoft.com/office/drawing/2014/main" id="{FB2FCC8F-0357-4F39-8122-FA9ECE5488D4}"/>
              </a:ext>
            </a:extLst>
          </p:cNvPr>
          <p:cNvGraphicFramePr>
            <a:graphicFrameLocks/>
          </p:cNvGraphicFramePr>
          <p:nvPr>
            <p:extLst/>
          </p:nvPr>
        </p:nvGraphicFramePr>
        <p:xfrm>
          <a:off x="3408272" y="1448873"/>
          <a:ext cx="5375456" cy="5186680"/>
        </p:xfrm>
        <a:graphic>
          <a:graphicData uri="http://schemas.openxmlformats.org/drawingml/2006/table">
            <a:tbl>
              <a:tblPr firstRow="1" bandRow="1">
                <a:tableStyleId>{5940675A-B579-460E-94D1-54222C63F5DA}</a:tableStyleId>
              </a:tblPr>
              <a:tblGrid>
                <a:gridCol w="930592">
                  <a:extLst>
                    <a:ext uri="{9D8B030D-6E8A-4147-A177-3AD203B41FA5}">
                      <a16:colId xmlns:a16="http://schemas.microsoft.com/office/drawing/2014/main" val="3088180443"/>
                    </a:ext>
                  </a:extLst>
                </a:gridCol>
                <a:gridCol w="879284">
                  <a:extLst>
                    <a:ext uri="{9D8B030D-6E8A-4147-A177-3AD203B41FA5}">
                      <a16:colId xmlns:a16="http://schemas.microsoft.com/office/drawing/2014/main" val="3222801328"/>
                    </a:ext>
                  </a:extLst>
                </a:gridCol>
                <a:gridCol w="596265">
                  <a:extLst>
                    <a:ext uri="{9D8B030D-6E8A-4147-A177-3AD203B41FA5}">
                      <a16:colId xmlns:a16="http://schemas.microsoft.com/office/drawing/2014/main" val="900676331"/>
                    </a:ext>
                  </a:extLst>
                </a:gridCol>
                <a:gridCol w="698818">
                  <a:extLst>
                    <a:ext uri="{9D8B030D-6E8A-4147-A177-3AD203B41FA5}">
                      <a16:colId xmlns:a16="http://schemas.microsoft.com/office/drawing/2014/main" val="973273466"/>
                    </a:ext>
                  </a:extLst>
                </a:gridCol>
                <a:gridCol w="2270497">
                  <a:extLst>
                    <a:ext uri="{9D8B030D-6E8A-4147-A177-3AD203B41FA5}">
                      <a16:colId xmlns:a16="http://schemas.microsoft.com/office/drawing/2014/main" val="2816069180"/>
                    </a:ext>
                  </a:extLst>
                </a:gridCol>
              </a:tblGrid>
              <a:tr h="357213">
                <a:tc>
                  <a:txBody>
                    <a:bodyPr/>
                    <a:lstStyle/>
                    <a:p>
                      <a:pPr algn="ctr"/>
                      <a:r>
                        <a:rPr lang="en-US" b="1" dirty="0"/>
                        <a:t>Case ID</a:t>
                      </a:r>
                    </a:p>
                  </a:txBody>
                  <a:tcPr/>
                </a:tc>
                <a:tc>
                  <a:txBody>
                    <a:bodyPr/>
                    <a:lstStyle/>
                    <a:p>
                      <a:pPr algn="ctr"/>
                      <a:r>
                        <a:rPr lang="en-US" b="1" dirty="0"/>
                        <a:t>Month</a:t>
                      </a:r>
                    </a:p>
                  </a:txBody>
                  <a:tcPr/>
                </a:tc>
                <a:tc>
                  <a:txBody>
                    <a:bodyPr/>
                    <a:lstStyle/>
                    <a:p>
                      <a:pPr algn="ctr"/>
                      <a:r>
                        <a:rPr lang="en-US" b="1" dirty="0"/>
                        <a:t>Day</a:t>
                      </a:r>
                    </a:p>
                  </a:txBody>
                  <a:tcPr/>
                </a:tc>
                <a:tc>
                  <a:txBody>
                    <a:bodyPr/>
                    <a:lstStyle/>
                    <a:p>
                      <a:pPr algn="ctr"/>
                      <a:r>
                        <a:rPr lang="en-US" b="1" dirty="0"/>
                        <a:t>Year</a:t>
                      </a:r>
                    </a:p>
                  </a:txBody>
                  <a:tcPr/>
                </a:tc>
                <a:tc>
                  <a:txBody>
                    <a:bodyPr/>
                    <a:lstStyle/>
                    <a:p>
                      <a:pPr algn="ctr"/>
                      <a:r>
                        <a:rPr lang="en-US" b="1" dirty="0"/>
                        <a:t>Expected Output</a:t>
                      </a:r>
                    </a:p>
                  </a:txBody>
                  <a:tcPr/>
                </a:tc>
                <a:extLst>
                  <a:ext uri="{0D108BD9-81ED-4DB2-BD59-A6C34878D82A}">
                    <a16:rowId xmlns:a16="http://schemas.microsoft.com/office/drawing/2014/main" val="128038318"/>
                  </a:ext>
                </a:extLst>
              </a:tr>
              <a:tr h="370840">
                <a:tc>
                  <a:txBody>
                    <a:bodyPr/>
                    <a:lstStyle/>
                    <a:p>
                      <a:r>
                        <a:rPr lang="en-US" dirty="0"/>
                        <a:t>1 - 3</a:t>
                      </a:r>
                    </a:p>
                  </a:txBody>
                  <a:tcPr/>
                </a:tc>
                <a:tc>
                  <a:txBody>
                    <a:bodyPr/>
                    <a:lstStyle/>
                    <a:p>
                      <a:r>
                        <a:rPr lang="en-US" dirty="0"/>
                        <a:t>4</a:t>
                      </a:r>
                    </a:p>
                  </a:txBody>
                  <a:tcPr/>
                </a:tc>
                <a:tc>
                  <a:txBody>
                    <a:bodyPr/>
                    <a:lstStyle/>
                    <a:p>
                      <a:r>
                        <a:rPr lang="en-US" dirty="0"/>
                        <a:t>15</a:t>
                      </a:r>
                    </a:p>
                  </a:txBody>
                  <a:tcPr/>
                </a:tc>
                <a:tc>
                  <a:txBody>
                    <a:bodyPr/>
                    <a:lstStyle/>
                    <a:p>
                      <a:r>
                        <a:rPr lang="en-US" dirty="0"/>
                        <a:t>2001</a:t>
                      </a:r>
                    </a:p>
                  </a:txBody>
                  <a:tcPr/>
                </a:tc>
                <a:tc>
                  <a:txBody>
                    <a:bodyPr/>
                    <a:lstStyle/>
                    <a:p>
                      <a:r>
                        <a:rPr lang="en-US" dirty="0"/>
                        <a:t>4/16/2001</a:t>
                      </a:r>
                    </a:p>
                  </a:txBody>
                  <a:tcPr/>
                </a:tc>
                <a:extLst>
                  <a:ext uri="{0D108BD9-81ED-4DB2-BD59-A6C34878D82A}">
                    <a16:rowId xmlns:a16="http://schemas.microsoft.com/office/drawing/2014/main" val="1029340137"/>
                  </a:ext>
                </a:extLst>
              </a:tr>
              <a:tr h="370840">
                <a:tc>
                  <a:txBody>
                    <a:bodyPr/>
                    <a:lstStyle/>
                    <a:p>
                      <a:r>
                        <a:rPr lang="en-US" dirty="0"/>
                        <a:t>4</a:t>
                      </a:r>
                    </a:p>
                  </a:txBody>
                  <a:tcPr/>
                </a:tc>
                <a:tc>
                  <a:txBody>
                    <a:bodyPr/>
                    <a:lstStyle/>
                    <a:p>
                      <a:r>
                        <a:rPr lang="en-US" dirty="0"/>
                        <a:t>4</a:t>
                      </a:r>
                    </a:p>
                  </a:txBody>
                  <a:tcPr/>
                </a:tc>
                <a:tc>
                  <a:txBody>
                    <a:bodyPr/>
                    <a:lstStyle/>
                    <a:p>
                      <a:r>
                        <a:rPr lang="en-US" dirty="0"/>
                        <a:t>30</a:t>
                      </a:r>
                    </a:p>
                  </a:txBody>
                  <a:tcPr/>
                </a:tc>
                <a:tc>
                  <a:txBody>
                    <a:bodyPr/>
                    <a:lstStyle/>
                    <a:p>
                      <a:r>
                        <a:rPr lang="en-US" dirty="0"/>
                        <a:t>2001</a:t>
                      </a:r>
                    </a:p>
                  </a:txBody>
                  <a:tcPr/>
                </a:tc>
                <a:tc>
                  <a:txBody>
                    <a:bodyPr/>
                    <a:lstStyle/>
                    <a:p>
                      <a:r>
                        <a:rPr lang="en-US" dirty="0"/>
                        <a:t>5/1/2001</a:t>
                      </a:r>
                    </a:p>
                  </a:txBody>
                  <a:tcPr/>
                </a:tc>
                <a:extLst>
                  <a:ext uri="{0D108BD9-81ED-4DB2-BD59-A6C34878D82A}">
                    <a16:rowId xmlns:a16="http://schemas.microsoft.com/office/drawing/2014/main" val="3359003850"/>
                  </a:ext>
                </a:extLst>
              </a:tr>
              <a:tr h="370840">
                <a:tc>
                  <a:txBody>
                    <a:bodyPr/>
                    <a:lstStyle/>
                    <a:p>
                      <a:r>
                        <a:rPr lang="en-US" dirty="0"/>
                        <a:t>5</a:t>
                      </a:r>
                    </a:p>
                  </a:txBody>
                  <a:tcPr/>
                </a:tc>
                <a:tc>
                  <a:txBody>
                    <a:bodyPr/>
                    <a:lstStyle/>
                    <a:p>
                      <a:r>
                        <a:rPr lang="en-US"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31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2001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Exception</a:t>
                      </a:r>
                    </a:p>
                  </a:txBody>
                  <a:tcPr/>
                </a:tc>
                <a:extLst>
                  <a:ext uri="{0D108BD9-81ED-4DB2-BD59-A6C34878D82A}">
                    <a16:rowId xmlns:a16="http://schemas.microsoft.com/office/drawing/2014/main" val="239288788"/>
                  </a:ext>
                </a:extLst>
              </a:tr>
              <a:tr h="370840">
                <a:tc>
                  <a:txBody>
                    <a:bodyPr/>
                    <a:lstStyle/>
                    <a:p>
                      <a:r>
                        <a:rPr lang="en-US" b="0" dirty="0"/>
                        <a:t>6 – 9</a:t>
                      </a:r>
                    </a:p>
                  </a:txBody>
                  <a:tcPr>
                    <a:noFill/>
                  </a:tcPr>
                </a:tc>
                <a:tc>
                  <a:txBody>
                    <a:bodyPr/>
                    <a:lstStyle/>
                    <a:p>
                      <a:r>
                        <a:rPr lang="en-US" dirty="0"/>
                        <a:t>1</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15</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2001</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1/16/2001</a:t>
                      </a:r>
                    </a:p>
                  </a:txBody>
                  <a:tcPr>
                    <a:noFill/>
                  </a:tcPr>
                </a:tc>
                <a:extLst>
                  <a:ext uri="{0D108BD9-81ED-4DB2-BD59-A6C34878D82A}">
                    <a16:rowId xmlns:a16="http://schemas.microsoft.com/office/drawing/2014/main" val="2969169217"/>
                  </a:ext>
                </a:extLst>
              </a:tr>
              <a:tr h="370840">
                <a:tc>
                  <a:txBody>
                    <a:bodyPr/>
                    <a:lstStyle/>
                    <a:p>
                      <a:r>
                        <a:rPr lang="en-US" b="0" dirty="0"/>
                        <a:t>10</a:t>
                      </a:r>
                    </a:p>
                  </a:txBody>
                  <a:tcPr/>
                </a:tc>
                <a:tc>
                  <a:txBody>
                    <a:bodyPr/>
                    <a:lstStyle/>
                    <a:p>
                      <a:r>
                        <a:rPr lang="en-US"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31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2001</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2/1/2001</a:t>
                      </a:r>
                    </a:p>
                  </a:txBody>
                  <a:tcPr/>
                </a:tc>
                <a:extLst>
                  <a:ext uri="{0D108BD9-81ED-4DB2-BD59-A6C34878D82A}">
                    <a16:rowId xmlns:a16="http://schemas.microsoft.com/office/drawing/2014/main" val="1342489668"/>
                  </a:ext>
                </a:extLst>
              </a:tr>
              <a:tr h="370840">
                <a:tc>
                  <a:txBody>
                    <a:bodyPr/>
                    <a:lstStyle/>
                    <a:p>
                      <a:r>
                        <a:rPr lang="en-US" b="0" dirty="0"/>
                        <a:t>11-14</a:t>
                      </a:r>
                    </a:p>
                  </a:txBody>
                  <a:tcPr/>
                </a:tc>
                <a:tc>
                  <a:txBody>
                    <a:bodyPr/>
                    <a:lstStyle/>
                    <a:p>
                      <a:r>
                        <a:rPr lang="en-US" dirty="0"/>
                        <a:t>12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2001</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12/16/2001</a:t>
                      </a:r>
                    </a:p>
                  </a:txBody>
                  <a:tcPr/>
                </a:tc>
                <a:extLst>
                  <a:ext uri="{0D108BD9-81ED-4DB2-BD59-A6C34878D82A}">
                    <a16:rowId xmlns:a16="http://schemas.microsoft.com/office/drawing/2014/main" val="1438417182"/>
                  </a:ext>
                </a:extLst>
              </a:tr>
              <a:tr h="370840">
                <a:tc>
                  <a:txBody>
                    <a:bodyPr/>
                    <a:lstStyle/>
                    <a:p>
                      <a:r>
                        <a:rPr lang="en-US" b="0" dirty="0"/>
                        <a:t>15</a:t>
                      </a:r>
                    </a:p>
                  </a:txBody>
                  <a:tcPr/>
                </a:tc>
                <a:tc>
                  <a:txBody>
                    <a:bodyPr/>
                    <a:lstStyle/>
                    <a:p>
                      <a:r>
                        <a:rPr lang="en-US" dirty="0"/>
                        <a:t>12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31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2001</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1/1/2002</a:t>
                      </a:r>
                    </a:p>
                  </a:txBody>
                  <a:tcPr/>
                </a:tc>
                <a:extLst>
                  <a:ext uri="{0D108BD9-81ED-4DB2-BD59-A6C34878D82A}">
                    <a16:rowId xmlns:a16="http://schemas.microsoft.com/office/drawing/2014/main" val="4084668967"/>
                  </a:ext>
                </a:extLst>
              </a:tr>
              <a:tr h="370840">
                <a:tc>
                  <a:txBody>
                    <a:bodyPr/>
                    <a:lstStyle/>
                    <a:p>
                      <a:r>
                        <a:rPr lang="en-US" b="0" dirty="0"/>
                        <a:t>16</a:t>
                      </a:r>
                    </a:p>
                  </a:txBody>
                  <a:tcPr/>
                </a:tc>
                <a:tc>
                  <a:txBody>
                    <a:bodyPr/>
                    <a:lstStyle/>
                    <a:p>
                      <a:r>
                        <a:rPr lang="en-US"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2001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2/16/2001</a:t>
                      </a:r>
                    </a:p>
                  </a:txBody>
                  <a:tcPr/>
                </a:tc>
                <a:extLst>
                  <a:ext uri="{0D108BD9-81ED-4DB2-BD59-A6C34878D82A}">
                    <a16:rowId xmlns:a16="http://schemas.microsoft.com/office/drawing/2014/main" val="4264190719"/>
                  </a:ext>
                </a:extLst>
              </a:tr>
              <a:tr h="370840">
                <a:tc>
                  <a:txBody>
                    <a:bodyPr/>
                    <a:lstStyle/>
                    <a:p>
                      <a:r>
                        <a:rPr lang="en-US" b="0" dirty="0"/>
                        <a:t>17</a:t>
                      </a:r>
                    </a:p>
                  </a:txBody>
                  <a:tcPr/>
                </a:tc>
                <a:tc>
                  <a:txBody>
                    <a:bodyPr/>
                    <a:lstStyle/>
                    <a:p>
                      <a:r>
                        <a:rPr lang="en-US"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2004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2/29/2004</a:t>
                      </a:r>
                    </a:p>
                  </a:txBody>
                  <a:tcPr/>
                </a:tc>
                <a:extLst>
                  <a:ext uri="{0D108BD9-81ED-4DB2-BD59-A6C34878D82A}">
                    <a16:rowId xmlns:a16="http://schemas.microsoft.com/office/drawing/2014/main" val="2420887149"/>
                  </a:ext>
                </a:extLst>
              </a:tr>
              <a:tr h="370840">
                <a:tc>
                  <a:txBody>
                    <a:bodyPr/>
                    <a:lstStyle/>
                    <a:p>
                      <a:r>
                        <a:rPr lang="en-US" b="0" dirty="0"/>
                        <a:t>18</a:t>
                      </a:r>
                    </a:p>
                  </a:txBody>
                  <a:tcPr/>
                </a:tc>
                <a:tc>
                  <a:txBody>
                    <a:bodyPr/>
                    <a:lstStyle/>
                    <a:p>
                      <a:r>
                        <a:rPr lang="en-US"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2001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3/1/2001</a:t>
                      </a:r>
                    </a:p>
                  </a:txBody>
                  <a:tcPr/>
                </a:tc>
                <a:extLst>
                  <a:ext uri="{0D108BD9-81ED-4DB2-BD59-A6C34878D82A}">
                    <a16:rowId xmlns:a16="http://schemas.microsoft.com/office/drawing/2014/main" val="2874074540"/>
                  </a:ext>
                </a:extLst>
              </a:tr>
              <a:tr h="370840">
                <a:tc>
                  <a:txBody>
                    <a:bodyPr/>
                    <a:lstStyle/>
                    <a:p>
                      <a:r>
                        <a:rPr lang="en-US" b="0" dirty="0"/>
                        <a:t>19</a:t>
                      </a:r>
                    </a:p>
                  </a:txBody>
                  <a:tcPr/>
                </a:tc>
                <a:tc>
                  <a:txBody>
                    <a:bodyPr/>
                    <a:lstStyle/>
                    <a:p>
                      <a:r>
                        <a:rPr lang="en-US"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2004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3/1/2004</a:t>
                      </a:r>
                    </a:p>
                  </a:txBody>
                  <a:tcPr/>
                </a:tc>
                <a:extLst>
                  <a:ext uri="{0D108BD9-81ED-4DB2-BD59-A6C34878D82A}">
                    <a16:rowId xmlns:a16="http://schemas.microsoft.com/office/drawing/2014/main" val="859821603"/>
                  </a:ext>
                </a:extLst>
              </a:tr>
              <a:tr h="370840">
                <a:tc>
                  <a:txBody>
                    <a:bodyPr/>
                    <a:lstStyle/>
                    <a:p>
                      <a:r>
                        <a:rPr lang="en-US" b="0" dirty="0"/>
                        <a:t>20</a:t>
                      </a:r>
                    </a:p>
                  </a:txBody>
                  <a:tcPr/>
                </a:tc>
                <a:tc>
                  <a:txBody>
                    <a:bodyPr/>
                    <a:lstStyle/>
                    <a:p>
                      <a:r>
                        <a:rPr lang="en-US"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2001</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Exception</a:t>
                      </a:r>
                    </a:p>
                  </a:txBody>
                  <a:tcPr/>
                </a:tc>
                <a:extLst>
                  <a:ext uri="{0D108BD9-81ED-4DB2-BD59-A6C34878D82A}">
                    <a16:rowId xmlns:a16="http://schemas.microsoft.com/office/drawing/2014/main" val="4236705556"/>
                  </a:ext>
                </a:extLst>
              </a:tr>
              <a:tr h="370840">
                <a:tc>
                  <a:txBody>
                    <a:bodyPr/>
                    <a:lstStyle/>
                    <a:p>
                      <a:r>
                        <a:rPr lang="en-US" b="0" dirty="0"/>
                        <a:t>21,22</a:t>
                      </a:r>
                    </a:p>
                  </a:txBody>
                  <a:tcPr/>
                </a:tc>
                <a:tc>
                  <a:txBody>
                    <a:bodyPr/>
                    <a:lstStyle/>
                    <a:p>
                      <a:r>
                        <a:rPr lang="en-US"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30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2001</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Exception</a:t>
                      </a:r>
                    </a:p>
                  </a:txBody>
                  <a:tcPr/>
                </a:tc>
                <a:extLst>
                  <a:ext uri="{0D108BD9-81ED-4DB2-BD59-A6C34878D82A}">
                    <a16:rowId xmlns:a16="http://schemas.microsoft.com/office/drawing/2014/main" val="486172161"/>
                  </a:ext>
                </a:extLst>
              </a:tr>
            </a:tbl>
          </a:graphicData>
        </a:graphic>
      </p:graphicFrame>
    </p:spTree>
    <p:extLst>
      <p:ext uri="{BB962C8B-B14F-4D97-AF65-F5344CB8AC3E}">
        <p14:creationId xmlns:p14="http://schemas.microsoft.com/office/powerpoint/2010/main" val="278556364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Straight Connector 58">
            <a:extLst>
              <a:ext uri="{FF2B5EF4-FFF2-40B4-BE49-F238E27FC236}">
                <a16:creationId xmlns:a16="http://schemas.microsoft.com/office/drawing/2014/main" id="{960073D9-1ABD-48D9-8F8C-C2F77C63EA9C}"/>
              </a:ext>
            </a:extLst>
          </p:cNvPr>
          <p:cNvCxnSpPr>
            <a:cxnSpLocks/>
          </p:cNvCxnSpPr>
          <p:nvPr/>
        </p:nvCxnSpPr>
        <p:spPr>
          <a:xfrm flipH="1">
            <a:off x="6294936" y="3055239"/>
            <a:ext cx="376179" cy="654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AF3AB4E-2C18-47DC-8321-F8A9971B6345}"/>
              </a:ext>
            </a:extLst>
          </p:cNvPr>
          <p:cNvCxnSpPr>
            <a:cxnSpLocks/>
          </p:cNvCxnSpPr>
          <p:nvPr/>
        </p:nvCxnSpPr>
        <p:spPr>
          <a:xfrm flipH="1">
            <a:off x="7670665" y="2895972"/>
            <a:ext cx="91916" cy="13903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BCAA537-D599-4E2F-A0F5-FF37CA85BDDB}"/>
              </a:ext>
            </a:extLst>
          </p:cNvPr>
          <p:cNvCxnSpPr>
            <a:cxnSpLocks/>
          </p:cNvCxnSpPr>
          <p:nvPr/>
        </p:nvCxnSpPr>
        <p:spPr>
          <a:xfrm flipH="1">
            <a:off x="8661244" y="2940047"/>
            <a:ext cx="492641" cy="30685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7B17B8-07C8-468A-83E7-05546FA5B73E}"/>
              </a:ext>
            </a:extLst>
          </p:cNvPr>
          <p:cNvCxnSpPr>
            <a:cxnSpLocks/>
          </p:cNvCxnSpPr>
          <p:nvPr/>
        </p:nvCxnSpPr>
        <p:spPr>
          <a:xfrm flipH="1">
            <a:off x="9127578" y="2895972"/>
            <a:ext cx="293874" cy="27271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B2E6169-FB6C-4864-A0AB-ED40B718EC90}"/>
              </a:ext>
            </a:extLst>
          </p:cNvPr>
          <p:cNvCxnSpPr>
            <a:cxnSpLocks/>
          </p:cNvCxnSpPr>
          <p:nvPr/>
        </p:nvCxnSpPr>
        <p:spPr>
          <a:xfrm flipH="1">
            <a:off x="9633317" y="2895972"/>
            <a:ext cx="44085" cy="20844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EA63CE1-0C5A-4766-AE17-610869E0A12D}"/>
              </a:ext>
            </a:extLst>
          </p:cNvPr>
          <p:cNvCxnSpPr>
            <a:cxnSpLocks/>
          </p:cNvCxnSpPr>
          <p:nvPr/>
        </p:nvCxnSpPr>
        <p:spPr>
          <a:xfrm>
            <a:off x="9991985" y="3023800"/>
            <a:ext cx="140407" cy="1272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7A5E39A-C952-4B89-96BB-92576DB7F079}"/>
              </a:ext>
            </a:extLst>
          </p:cNvPr>
          <p:cNvCxnSpPr>
            <a:cxnSpLocks/>
          </p:cNvCxnSpPr>
          <p:nvPr/>
        </p:nvCxnSpPr>
        <p:spPr>
          <a:xfrm>
            <a:off x="10697964" y="2919806"/>
            <a:ext cx="374723" cy="7135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B4D3C2F-ED63-4670-BCC0-BB4D5E4F62F9}"/>
              </a:ext>
            </a:extLst>
          </p:cNvPr>
          <p:cNvCxnSpPr>
            <a:cxnSpLocks/>
          </p:cNvCxnSpPr>
          <p:nvPr/>
        </p:nvCxnSpPr>
        <p:spPr>
          <a:xfrm flipH="1">
            <a:off x="3484618" y="388647"/>
            <a:ext cx="4497280" cy="2940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6107B4F-A16F-4703-9428-CDE4537A6AD4}"/>
              </a:ext>
            </a:extLst>
          </p:cNvPr>
          <p:cNvCxnSpPr>
            <a:cxnSpLocks/>
          </p:cNvCxnSpPr>
          <p:nvPr/>
        </p:nvCxnSpPr>
        <p:spPr>
          <a:xfrm flipH="1">
            <a:off x="7167386" y="541047"/>
            <a:ext cx="966912" cy="24827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6B244D1-155F-4FDF-8CD6-DBD3BA35BB5F}"/>
              </a:ext>
            </a:extLst>
          </p:cNvPr>
          <p:cNvCxnSpPr>
            <a:cxnSpLocks/>
          </p:cNvCxnSpPr>
          <p:nvPr/>
        </p:nvCxnSpPr>
        <p:spPr>
          <a:xfrm>
            <a:off x="9131234" y="583329"/>
            <a:ext cx="1193518" cy="23440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F627F83-2607-43D6-8438-7CDD1565E75F}"/>
              </a:ext>
            </a:extLst>
          </p:cNvPr>
          <p:cNvCxnSpPr>
            <a:cxnSpLocks/>
          </p:cNvCxnSpPr>
          <p:nvPr/>
        </p:nvCxnSpPr>
        <p:spPr>
          <a:xfrm flipH="1">
            <a:off x="1655747" y="3511221"/>
            <a:ext cx="752410" cy="629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C7B8ED9-6B16-45D3-B709-ED9CFD6CA0F3}"/>
              </a:ext>
            </a:extLst>
          </p:cNvPr>
          <p:cNvCxnSpPr>
            <a:cxnSpLocks/>
          </p:cNvCxnSpPr>
          <p:nvPr/>
        </p:nvCxnSpPr>
        <p:spPr>
          <a:xfrm flipH="1">
            <a:off x="2271673" y="3509709"/>
            <a:ext cx="505426" cy="11988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F27562E-9A92-4EBB-8523-D4D498B2E9B5}"/>
              </a:ext>
            </a:extLst>
          </p:cNvPr>
          <p:cNvCxnSpPr>
            <a:cxnSpLocks/>
          </p:cNvCxnSpPr>
          <p:nvPr/>
        </p:nvCxnSpPr>
        <p:spPr>
          <a:xfrm flipH="1">
            <a:off x="2765341" y="3509709"/>
            <a:ext cx="218334" cy="16728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4EA04C8-DC60-4068-AA95-276A32791F22}"/>
              </a:ext>
            </a:extLst>
          </p:cNvPr>
          <p:cNvCxnSpPr>
            <a:cxnSpLocks/>
          </p:cNvCxnSpPr>
          <p:nvPr/>
        </p:nvCxnSpPr>
        <p:spPr>
          <a:xfrm>
            <a:off x="3256501" y="3525240"/>
            <a:ext cx="334652" cy="24605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5C0142B-3741-42AF-A03D-9CD30045280F}"/>
              </a:ext>
            </a:extLst>
          </p:cNvPr>
          <p:cNvCxnSpPr>
            <a:cxnSpLocks/>
          </p:cNvCxnSpPr>
          <p:nvPr/>
        </p:nvCxnSpPr>
        <p:spPr>
          <a:xfrm>
            <a:off x="3285771" y="3481742"/>
            <a:ext cx="794563" cy="1498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1BF71D8-A68A-4CC0-B56A-0BC8A7079119}"/>
              </a:ext>
            </a:extLst>
          </p:cNvPr>
          <p:cNvCxnSpPr>
            <a:cxnSpLocks/>
          </p:cNvCxnSpPr>
          <p:nvPr/>
        </p:nvCxnSpPr>
        <p:spPr>
          <a:xfrm>
            <a:off x="3688489" y="3416024"/>
            <a:ext cx="873752" cy="8702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E3C810-F7AE-4910-9654-0D3341030E67}"/>
              </a:ext>
            </a:extLst>
          </p:cNvPr>
          <p:cNvCxnSpPr/>
          <p:nvPr/>
        </p:nvCxnSpPr>
        <p:spPr>
          <a:xfrm>
            <a:off x="2923825" y="406018"/>
            <a:ext cx="1009662" cy="2208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E81625C-D156-488C-9931-1BA4FE4A4BC8}"/>
              </a:ext>
            </a:extLst>
          </p:cNvPr>
          <p:cNvCxnSpPr>
            <a:cxnSpLocks/>
          </p:cNvCxnSpPr>
          <p:nvPr/>
        </p:nvCxnSpPr>
        <p:spPr>
          <a:xfrm flipH="1">
            <a:off x="3966894" y="728566"/>
            <a:ext cx="51688" cy="453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9186EEE-D1BC-4702-A547-EA7D2A1E7F9A}"/>
              </a:ext>
            </a:extLst>
          </p:cNvPr>
          <p:cNvCxnSpPr>
            <a:cxnSpLocks/>
          </p:cNvCxnSpPr>
          <p:nvPr/>
        </p:nvCxnSpPr>
        <p:spPr>
          <a:xfrm flipH="1">
            <a:off x="3428656" y="728566"/>
            <a:ext cx="234247" cy="8978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D906931-8D15-4B1F-93FD-A84C77D78BBB}"/>
              </a:ext>
            </a:extLst>
          </p:cNvPr>
          <p:cNvCxnSpPr>
            <a:cxnSpLocks/>
          </p:cNvCxnSpPr>
          <p:nvPr/>
        </p:nvCxnSpPr>
        <p:spPr>
          <a:xfrm flipH="1">
            <a:off x="1431267" y="406018"/>
            <a:ext cx="611941" cy="4532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9A6CAD-06C5-4A2F-A5B1-33549CDC6F1C}"/>
              </a:ext>
            </a:extLst>
          </p:cNvPr>
          <p:cNvCxnSpPr>
            <a:cxnSpLocks/>
          </p:cNvCxnSpPr>
          <p:nvPr/>
        </p:nvCxnSpPr>
        <p:spPr>
          <a:xfrm flipH="1">
            <a:off x="1733383" y="501338"/>
            <a:ext cx="368924" cy="9526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5206E18-DFF0-4C84-977D-0587A7453C84}"/>
              </a:ext>
            </a:extLst>
          </p:cNvPr>
          <p:cNvCxnSpPr>
            <a:cxnSpLocks/>
          </p:cNvCxnSpPr>
          <p:nvPr/>
        </p:nvCxnSpPr>
        <p:spPr>
          <a:xfrm flipH="1">
            <a:off x="1980810" y="501338"/>
            <a:ext cx="297978" cy="14289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A903929-E1C5-400D-A1C8-C737BB7A3AC1}"/>
              </a:ext>
            </a:extLst>
          </p:cNvPr>
          <p:cNvCxnSpPr>
            <a:cxnSpLocks/>
            <a:stCxn id="11" idx="2"/>
          </p:cNvCxnSpPr>
          <p:nvPr/>
        </p:nvCxnSpPr>
        <p:spPr>
          <a:xfrm flipH="1">
            <a:off x="2305863" y="583329"/>
            <a:ext cx="148064" cy="20866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4596959-B0C0-49AD-920A-77CC5B76628F}"/>
              </a:ext>
            </a:extLst>
          </p:cNvPr>
          <p:cNvSpPr/>
          <p:nvPr/>
        </p:nvSpPr>
        <p:spPr>
          <a:xfrm>
            <a:off x="384527" y="583329"/>
            <a:ext cx="1289756" cy="51223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Informal</a:t>
            </a:r>
          </a:p>
          <a:p>
            <a:pPr algn="ctr"/>
            <a:r>
              <a:rPr lang="en-US" sz="1600" dirty="0">
                <a:latin typeface="Arial" panose="020B0604020202020204" pitchFamily="34" charset="0"/>
                <a:ea typeface="Tahoma" panose="020B0604030504040204" pitchFamily="34" charset="0"/>
                <a:cs typeface="Arial" panose="020B0604020202020204" pitchFamily="34" charset="0"/>
              </a:rPr>
              <a:t>Reviews</a:t>
            </a:r>
          </a:p>
        </p:txBody>
      </p:sp>
      <p:sp>
        <p:nvSpPr>
          <p:cNvPr id="4" name="Rectangle 3">
            <a:extLst>
              <a:ext uri="{FF2B5EF4-FFF2-40B4-BE49-F238E27FC236}">
                <a16:creationId xmlns:a16="http://schemas.microsoft.com/office/drawing/2014/main" id="{81815C05-28C3-4D83-AC15-AB895C489981}"/>
              </a:ext>
            </a:extLst>
          </p:cNvPr>
          <p:cNvSpPr/>
          <p:nvPr/>
        </p:nvSpPr>
        <p:spPr>
          <a:xfrm>
            <a:off x="416809" y="1276671"/>
            <a:ext cx="1514482" cy="35462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Walkthroughs</a:t>
            </a:r>
            <a:endParaRPr lang="en-US" dirty="0">
              <a:latin typeface="Arial" panose="020B0604020202020204" pitchFamily="34" charset="0"/>
              <a:ea typeface="Tahoma" panose="020B060403050404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743E5AF-354B-4DA2-9AF3-4C8369C1228D}"/>
              </a:ext>
            </a:extLst>
          </p:cNvPr>
          <p:cNvSpPr/>
          <p:nvPr/>
        </p:nvSpPr>
        <p:spPr>
          <a:xfrm>
            <a:off x="706265" y="1841742"/>
            <a:ext cx="1369483" cy="51223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Technical</a:t>
            </a:r>
            <a:r>
              <a:rPr lang="en-US" dirty="0">
                <a:latin typeface="Arial" panose="020B0604020202020204" pitchFamily="34" charset="0"/>
                <a:ea typeface="Tahoma" panose="020B0604030504040204" pitchFamily="34" charset="0"/>
                <a:cs typeface="Arial" panose="020B0604020202020204" pitchFamily="34" charset="0"/>
              </a:rPr>
              <a:t> </a:t>
            </a:r>
            <a:r>
              <a:rPr lang="en-US" sz="1600" dirty="0">
                <a:latin typeface="Arial" panose="020B0604020202020204" pitchFamily="34" charset="0"/>
                <a:ea typeface="Tahoma" panose="020B0604030504040204" pitchFamily="34" charset="0"/>
                <a:cs typeface="Arial" panose="020B0604020202020204" pitchFamily="34" charset="0"/>
              </a:rPr>
              <a:t>Reviews</a:t>
            </a:r>
            <a:endParaRPr lang="en-US" dirty="0">
              <a:latin typeface="Arial" panose="020B0604020202020204" pitchFamily="34" charset="0"/>
              <a:ea typeface="Tahoma" panose="020B060403050404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0F4AE54B-1A89-4D24-9CF2-8920CD69D919}"/>
              </a:ext>
            </a:extLst>
          </p:cNvPr>
          <p:cNvSpPr/>
          <p:nvPr/>
        </p:nvSpPr>
        <p:spPr>
          <a:xfrm>
            <a:off x="1084442" y="2585425"/>
            <a:ext cx="1369484" cy="35462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Inspections</a:t>
            </a:r>
            <a:endParaRPr lang="en-US" dirty="0">
              <a:latin typeface="Arial" panose="020B0604020202020204" pitchFamily="34" charset="0"/>
              <a:ea typeface="Tahoma" panose="020B060403050404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16C982AE-93DF-474A-B0BB-27EC7263EBC5}"/>
              </a:ext>
            </a:extLst>
          </p:cNvPr>
          <p:cNvSpPr/>
          <p:nvPr/>
        </p:nvSpPr>
        <p:spPr>
          <a:xfrm>
            <a:off x="3373619" y="475180"/>
            <a:ext cx="1557867" cy="35462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Static Analysis</a:t>
            </a:r>
          </a:p>
        </p:txBody>
      </p:sp>
      <p:sp>
        <p:nvSpPr>
          <p:cNvPr id="8" name="Rectangle 7">
            <a:extLst>
              <a:ext uri="{FF2B5EF4-FFF2-40B4-BE49-F238E27FC236}">
                <a16:creationId xmlns:a16="http://schemas.microsoft.com/office/drawing/2014/main" id="{A660EC49-6B59-4FF1-9CCF-4E582DBF69F7}"/>
              </a:ext>
            </a:extLst>
          </p:cNvPr>
          <p:cNvSpPr/>
          <p:nvPr/>
        </p:nvSpPr>
        <p:spPr>
          <a:xfrm>
            <a:off x="3747917" y="1012646"/>
            <a:ext cx="1557866" cy="339653"/>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Data Flow</a:t>
            </a:r>
          </a:p>
        </p:txBody>
      </p:sp>
      <p:sp>
        <p:nvSpPr>
          <p:cNvPr id="9" name="Rectangle 8">
            <a:extLst>
              <a:ext uri="{FF2B5EF4-FFF2-40B4-BE49-F238E27FC236}">
                <a16:creationId xmlns:a16="http://schemas.microsoft.com/office/drawing/2014/main" id="{4F0C7478-A75E-427D-95FB-CA9271907803}"/>
              </a:ext>
            </a:extLst>
          </p:cNvPr>
          <p:cNvSpPr/>
          <p:nvPr/>
        </p:nvSpPr>
        <p:spPr>
          <a:xfrm>
            <a:off x="2923825" y="1510615"/>
            <a:ext cx="1360311" cy="35462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Control Flow</a:t>
            </a:r>
          </a:p>
        </p:txBody>
      </p:sp>
      <p:sp>
        <p:nvSpPr>
          <p:cNvPr id="11" name="Rectangle 10">
            <a:extLst>
              <a:ext uri="{FF2B5EF4-FFF2-40B4-BE49-F238E27FC236}">
                <a16:creationId xmlns:a16="http://schemas.microsoft.com/office/drawing/2014/main" id="{3EC28F0A-F6A8-4C40-BE3E-A5C71837361C}"/>
              </a:ext>
            </a:extLst>
          </p:cNvPr>
          <p:cNvSpPr/>
          <p:nvPr/>
        </p:nvSpPr>
        <p:spPr>
          <a:xfrm>
            <a:off x="1809049" y="228707"/>
            <a:ext cx="1289755" cy="354622"/>
          </a:xfrm>
          <a:prstGeom prst="rect">
            <a:avLst/>
          </a:prstGeom>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rial" panose="020B0604020202020204" pitchFamily="34" charset="0"/>
                <a:ea typeface="Tahoma" panose="020B0604030504040204" pitchFamily="34" charset="0"/>
                <a:cs typeface="Arial" panose="020B0604020202020204" pitchFamily="34" charset="0"/>
              </a:rPr>
              <a:t>Static</a:t>
            </a:r>
          </a:p>
        </p:txBody>
      </p:sp>
      <p:sp>
        <p:nvSpPr>
          <p:cNvPr id="14" name="Rectangle 13">
            <a:extLst>
              <a:ext uri="{FF2B5EF4-FFF2-40B4-BE49-F238E27FC236}">
                <a16:creationId xmlns:a16="http://schemas.microsoft.com/office/drawing/2014/main" id="{C3E60318-9B0B-4067-944C-67B36F309A30}"/>
              </a:ext>
            </a:extLst>
          </p:cNvPr>
          <p:cNvSpPr/>
          <p:nvPr/>
        </p:nvSpPr>
        <p:spPr>
          <a:xfrm>
            <a:off x="5536879" y="3404790"/>
            <a:ext cx="1716608" cy="354623"/>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Error Guessing</a:t>
            </a:r>
          </a:p>
        </p:txBody>
      </p:sp>
      <p:sp>
        <p:nvSpPr>
          <p:cNvPr id="15" name="Rectangle 14">
            <a:extLst>
              <a:ext uri="{FF2B5EF4-FFF2-40B4-BE49-F238E27FC236}">
                <a16:creationId xmlns:a16="http://schemas.microsoft.com/office/drawing/2014/main" id="{AA205504-66DF-425A-8C4B-7BEEE46BB6D9}"/>
              </a:ext>
            </a:extLst>
          </p:cNvPr>
          <p:cNvSpPr/>
          <p:nvPr/>
        </p:nvSpPr>
        <p:spPr>
          <a:xfrm>
            <a:off x="6170450" y="2762735"/>
            <a:ext cx="2125130" cy="35462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Experience-based</a:t>
            </a:r>
          </a:p>
        </p:txBody>
      </p:sp>
      <p:sp>
        <p:nvSpPr>
          <p:cNvPr id="16" name="Rectangle 15">
            <a:extLst>
              <a:ext uri="{FF2B5EF4-FFF2-40B4-BE49-F238E27FC236}">
                <a16:creationId xmlns:a16="http://schemas.microsoft.com/office/drawing/2014/main" id="{EA3D43EE-A524-494A-B209-5E9F717C779C}"/>
              </a:ext>
            </a:extLst>
          </p:cNvPr>
          <p:cNvSpPr/>
          <p:nvPr/>
        </p:nvSpPr>
        <p:spPr>
          <a:xfrm>
            <a:off x="8880562" y="2762735"/>
            <a:ext cx="2888108" cy="33965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Specification-based</a:t>
            </a:r>
          </a:p>
        </p:txBody>
      </p:sp>
      <p:sp>
        <p:nvSpPr>
          <p:cNvPr id="17" name="Rectangle 16">
            <a:extLst>
              <a:ext uri="{FF2B5EF4-FFF2-40B4-BE49-F238E27FC236}">
                <a16:creationId xmlns:a16="http://schemas.microsoft.com/office/drawing/2014/main" id="{F127112D-9148-4E99-AC14-7FE02A4D4D2D}"/>
              </a:ext>
            </a:extLst>
          </p:cNvPr>
          <p:cNvSpPr/>
          <p:nvPr/>
        </p:nvSpPr>
        <p:spPr>
          <a:xfrm>
            <a:off x="10218562" y="3329284"/>
            <a:ext cx="1862665" cy="50563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Equivalence Class Partitioning</a:t>
            </a:r>
          </a:p>
        </p:txBody>
      </p:sp>
      <p:sp>
        <p:nvSpPr>
          <p:cNvPr id="18" name="Rectangle 17">
            <a:extLst>
              <a:ext uri="{FF2B5EF4-FFF2-40B4-BE49-F238E27FC236}">
                <a16:creationId xmlns:a16="http://schemas.microsoft.com/office/drawing/2014/main" id="{C1162083-A7FD-4BD9-8D13-A3546C707701}"/>
              </a:ext>
            </a:extLst>
          </p:cNvPr>
          <p:cNvSpPr/>
          <p:nvPr/>
        </p:nvSpPr>
        <p:spPr>
          <a:xfrm>
            <a:off x="9808960" y="4108964"/>
            <a:ext cx="1557866" cy="50563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Boundary Value Analysis</a:t>
            </a:r>
          </a:p>
        </p:txBody>
      </p:sp>
      <p:sp>
        <p:nvSpPr>
          <p:cNvPr id="19" name="Rectangle 18">
            <a:extLst>
              <a:ext uri="{FF2B5EF4-FFF2-40B4-BE49-F238E27FC236}">
                <a16:creationId xmlns:a16="http://schemas.microsoft.com/office/drawing/2014/main" id="{3331794A-7378-4295-A459-D42927EA6CB5}"/>
              </a:ext>
            </a:extLst>
          </p:cNvPr>
          <p:cNvSpPr/>
          <p:nvPr/>
        </p:nvSpPr>
        <p:spPr>
          <a:xfrm>
            <a:off x="9386001" y="4810632"/>
            <a:ext cx="1557866" cy="33965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Decision tables</a:t>
            </a:r>
          </a:p>
        </p:txBody>
      </p:sp>
      <p:sp>
        <p:nvSpPr>
          <p:cNvPr id="20" name="Rectangle 19">
            <a:extLst>
              <a:ext uri="{FF2B5EF4-FFF2-40B4-BE49-F238E27FC236}">
                <a16:creationId xmlns:a16="http://schemas.microsoft.com/office/drawing/2014/main" id="{0C8094EB-0101-4221-BD31-5D17D9C98C87}"/>
              </a:ext>
            </a:extLst>
          </p:cNvPr>
          <p:cNvSpPr/>
          <p:nvPr/>
        </p:nvSpPr>
        <p:spPr>
          <a:xfrm>
            <a:off x="8943619" y="5402962"/>
            <a:ext cx="1862665" cy="33016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State Transition</a:t>
            </a:r>
          </a:p>
        </p:txBody>
      </p:sp>
      <p:sp>
        <p:nvSpPr>
          <p:cNvPr id="21" name="Rectangle 20">
            <a:extLst>
              <a:ext uri="{FF2B5EF4-FFF2-40B4-BE49-F238E27FC236}">
                <a16:creationId xmlns:a16="http://schemas.microsoft.com/office/drawing/2014/main" id="{A67385C1-90AD-4193-9659-55F8AE35F652}"/>
              </a:ext>
            </a:extLst>
          </p:cNvPr>
          <p:cNvSpPr/>
          <p:nvPr/>
        </p:nvSpPr>
        <p:spPr>
          <a:xfrm>
            <a:off x="8454668" y="5985801"/>
            <a:ext cx="1862666" cy="35462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Use case testing</a:t>
            </a:r>
          </a:p>
        </p:txBody>
      </p:sp>
      <p:sp>
        <p:nvSpPr>
          <p:cNvPr id="22" name="Rectangle 21">
            <a:extLst>
              <a:ext uri="{FF2B5EF4-FFF2-40B4-BE49-F238E27FC236}">
                <a16:creationId xmlns:a16="http://schemas.microsoft.com/office/drawing/2014/main" id="{D60F9860-00D3-4996-A641-55C63542B3DA}"/>
              </a:ext>
            </a:extLst>
          </p:cNvPr>
          <p:cNvSpPr/>
          <p:nvPr/>
        </p:nvSpPr>
        <p:spPr>
          <a:xfrm>
            <a:off x="6278060" y="4140403"/>
            <a:ext cx="1950854" cy="35462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Exploratory testing</a:t>
            </a:r>
          </a:p>
        </p:txBody>
      </p:sp>
      <p:sp>
        <p:nvSpPr>
          <p:cNvPr id="23" name="Rectangle 22">
            <a:extLst>
              <a:ext uri="{FF2B5EF4-FFF2-40B4-BE49-F238E27FC236}">
                <a16:creationId xmlns:a16="http://schemas.microsoft.com/office/drawing/2014/main" id="{E86205F3-8B0A-42AB-8118-CEFBF03E3ABB}"/>
              </a:ext>
            </a:extLst>
          </p:cNvPr>
          <p:cNvSpPr/>
          <p:nvPr/>
        </p:nvSpPr>
        <p:spPr>
          <a:xfrm>
            <a:off x="2222865" y="3278767"/>
            <a:ext cx="1862666" cy="35462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Structure-based</a:t>
            </a:r>
          </a:p>
        </p:txBody>
      </p:sp>
      <p:sp>
        <p:nvSpPr>
          <p:cNvPr id="24" name="Rectangle 23">
            <a:extLst>
              <a:ext uri="{FF2B5EF4-FFF2-40B4-BE49-F238E27FC236}">
                <a16:creationId xmlns:a16="http://schemas.microsoft.com/office/drawing/2014/main" id="{DBB51451-3C47-4384-8A18-5CAF66284AD9}"/>
              </a:ext>
            </a:extLst>
          </p:cNvPr>
          <p:cNvSpPr/>
          <p:nvPr/>
        </p:nvSpPr>
        <p:spPr>
          <a:xfrm>
            <a:off x="769430" y="4015211"/>
            <a:ext cx="1525762" cy="35462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Statement</a:t>
            </a:r>
          </a:p>
        </p:txBody>
      </p:sp>
      <p:sp>
        <p:nvSpPr>
          <p:cNvPr id="25" name="Rectangle 24">
            <a:extLst>
              <a:ext uri="{FF2B5EF4-FFF2-40B4-BE49-F238E27FC236}">
                <a16:creationId xmlns:a16="http://schemas.microsoft.com/office/drawing/2014/main" id="{C95E41C2-1966-4AAA-9E55-BB0D9A102242}"/>
              </a:ext>
            </a:extLst>
          </p:cNvPr>
          <p:cNvSpPr/>
          <p:nvPr/>
        </p:nvSpPr>
        <p:spPr>
          <a:xfrm>
            <a:off x="1248133" y="4592642"/>
            <a:ext cx="1412872" cy="35462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Decision</a:t>
            </a:r>
          </a:p>
        </p:txBody>
      </p:sp>
      <p:sp>
        <p:nvSpPr>
          <p:cNvPr id="26" name="Rectangle 25">
            <a:extLst>
              <a:ext uri="{FF2B5EF4-FFF2-40B4-BE49-F238E27FC236}">
                <a16:creationId xmlns:a16="http://schemas.microsoft.com/office/drawing/2014/main" id="{3CE425F2-2135-4574-AD2C-BC370EB19248}"/>
              </a:ext>
            </a:extLst>
          </p:cNvPr>
          <p:cNvSpPr/>
          <p:nvPr/>
        </p:nvSpPr>
        <p:spPr>
          <a:xfrm>
            <a:off x="1674283" y="5170074"/>
            <a:ext cx="1611488" cy="35462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Condition</a:t>
            </a:r>
          </a:p>
        </p:txBody>
      </p:sp>
      <p:sp>
        <p:nvSpPr>
          <p:cNvPr id="27" name="Rectangle 26">
            <a:extLst>
              <a:ext uri="{FF2B5EF4-FFF2-40B4-BE49-F238E27FC236}">
                <a16:creationId xmlns:a16="http://schemas.microsoft.com/office/drawing/2014/main" id="{1A989D51-23E4-4E0B-BDB9-42DD9C952583}"/>
              </a:ext>
            </a:extLst>
          </p:cNvPr>
          <p:cNvSpPr/>
          <p:nvPr/>
        </p:nvSpPr>
        <p:spPr>
          <a:xfrm>
            <a:off x="2731570" y="5831316"/>
            <a:ext cx="1862666" cy="35462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Multiple Condition</a:t>
            </a:r>
          </a:p>
        </p:txBody>
      </p:sp>
      <p:sp>
        <p:nvSpPr>
          <p:cNvPr id="28" name="Rectangle 27">
            <a:extLst>
              <a:ext uri="{FF2B5EF4-FFF2-40B4-BE49-F238E27FC236}">
                <a16:creationId xmlns:a16="http://schemas.microsoft.com/office/drawing/2014/main" id="{B405FD6D-A2D4-4C7C-A38F-D95BF9AC942E}"/>
              </a:ext>
            </a:extLst>
          </p:cNvPr>
          <p:cNvSpPr/>
          <p:nvPr/>
        </p:nvSpPr>
        <p:spPr>
          <a:xfrm>
            <a:off x="3933487" y="4108964"/>
            <a:ext cx="1862666" cy="35462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Path</a:t>
            </a:r>
          </a:p>
        </p:txBody>
      </p:sp>
      <p:sp>
        <p:nvSpPr>
          <p:cNvPr id="29" name="Rectangle 28">
            <a:extLst>
              <a:ext uri="{FF2B5EF4-FFF2-40B4-BE49-F238E27FC236}">
                <a16:creationId xmlns:a16="http://schemas.microsoft.com/office/drawing/2014/main" id="{6D1551F6-9DEA-4345-AD66-C71491A82055}"/>
              </a:ext>
            </a:extLst>
          </p:cNvPr>
          <p:cNvSpPr/>
          <p:nvPr/>
        </p:nvSpPr>
        <p:spPr>
          <a:xfrm>
            <a:off x="3735678" y="4897955"/>
            <a:ext cx="1862666" cy="35462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LCSAJ</a:t>
            </a:r>
          </a:p>
        </p:txBody>
      </p:sp>
      <p:sp>
        <p:nvSpPr>
          <p:cNvPr id="30" name="Rectangle 29">
            <a:extLst>
              <a:ext uri="{FF2B5EF4-FFF2-40B4-BE49-F238E27FC236}">
                <a16:creationId xmlns:a16="http://schemas.microsoft.com/office/drawing/2014/main" id="{D7520E62-8360-4BC2-ADD1-6604DAE4B6CC}"/>
              </a:ext>
            </a:extLst>
          </p:cNvPr>
          <p:cNvSpPr/>
          <p:nvPr/>
        </p:nvSpPr>
        <p:spPr>
          <a:xfrm>
            <a:off x="7814736" y="272205"/>
            <a:ext cx="1862666" cy="354622"/>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Dynamic</a:t>
            </a:r>
          </a:p>
        </p:txBody>
      </p:sp>
      <p:sp>
        <p:nvSpPr>
          <p:cNvPr id="50" name="Oval 49">
            <a:extLst>
              <a:ext uri="{FF2B5EF4-FFF2-40B4-BE49-F238E27FC236}">
                <a16:creationId xmlns:a16="http://schemas.microsoft.com/office/drawing/2014/main" id="{D54DF03B-5585-4382-A864-FD2D4F63365A}"/>
              </a:ext>
            </a:extLst>
          </p:cNvPr>
          <p:cNvSpPr/>
          <p:nvPr/>
        </p:nvSpPr>
        <p:spPr>
          <a:xfrm>
            <a:off x="9150425" y="4655938"/>
            <a:ext cx="2113568" cy="68468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5E55CAB-4178-4C73-AC0F-0923E9F9FEAE}"/>
              </a:ext>
            </a:extLst>
          </p:cNvPr>
          <p:cNvSpPr/>
          <p:nvPr/>
        </p:nvSpPr>
        <p:spPr>
          <a:xfrm>
            <a:off x="1947845" y="3151819"/>
            <a:ext cx="2350143" cy="58436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2217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0"/>
                                        </p:tgtEl>
                                      </p:cBhvr>
                                    </p:animEffect>
                                    <p:set>
                                      <p:cBhvr>
                                        <p:cTn id="7" dur="1" fill="hold">
                                          <p:stCondLst>
                                            <p:cond delay="499"/>
                                          </p:stCondLst>
                                        </p:cTn>
                                        <p:tgtEl>
                                          <p:spTgt spid="50"/>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E40ADC5-0505-44E5-B1AD-B4E61582576C}"/>
              </a:ext>
            </a:extLst>
          </p:cNvPr>
          <p:cNvSpPr>
            <a:spLocks noGrp="1"/>
          </p:cNvSpPr>
          <p:nvPr>
            <p:ph type="title"/>
          </p:nvPr>
        </p:nvSpPr>
        <p:spPr/>
        <p:txBody>
          <a:bodyPr/>
          <a:lstStyle/>
          <a:p>
            <a:r>
              <a:rPr lang="en-US" dirty="0"/>
              <a:t>A Concrete Example</a:t>
            </a:r>
          </a:p>
        </p:txBody>
      </p:sp>
      <p:sp>
        <p:nvSpPr>
          <p:cNvPr id="5" name="TextBox 4">
            <a:extLst>
              <a:ext uri="{FF2B5EF4-FFF2-40B4-BE49-F238E27FC236}">
                <a16:creationId xmlns:a16="http://schemas.microsoft.com/office/drawing/2014/main" id="{8AA05DC9-49EF-4245-A9A2-BFB609AABAF2}"/>
              </a:ext>
            </a:extLst>
          </p:cNvPr>
          <p:cNvSpPr txBox="1"/>
          <p:nvPr/>
        </p:nvSpPr>
        <p:spPr>
          <a:xfrm>
            <a:off x="838200" y="1844240"/>
            <a:ext cx="7149714" cy="3970318"/>
          </a:xfrm>
          <a:prstGeom prst="rect">
            <a:avLst/>
          </a:prstGeom>
          <a:noFill/>
          <a:ln>
            <a:solidFill>
              <a:schemeClr val="tx1"/>
            </a:solidFill>
          </a:ln>
        </p:spPr>
        <p:txBody>
          <a:bodyPr wrap="none" rtlCol="0">
            <a:spAutoFit/>
          </a:bodyPr>
          <a:lstStyle/>
          <a:p>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static</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CountZero</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array)</a:t>
            </a:r>
          </a:p>
          <a:p>
            <a:r>
              <a:rPr lang="en-US" dirty="0">
                <a:solidFill>
                  <a:srgbClr val="000000"/>
                </a:solidFill>
                <a:latin typeface="Consolas" panose="020B0609020204030204" pitchFamily="49" charset="0"/>
              </a:rPr>
              <a:t>{</a:t>
            </a:r>
          </a:p>
          <a:p>
            <a:r>
              <a:rPr lang="en-US" dirty="0">
                <a:solidFill>
                  <a:srgbClr val="008000"/>
                </a:solidFill>
                <a:latin typeface="Consolas" panose="020B0609020204030204" pitchFamily="49" charset="0"/>
              </a:rPr>
              <a:t>  //If array is null, throw </a:t>
            </a:r>
            <a:r>
              <a:rPr lang="en-US" dirty="0" err="1">
                <a:solidFill>
                  <a:srgbClr val="008000"/>
                </a:solidFill>
                <a:latin typeface="Consolas" panose="020B0609020204030204" pitchFamily="49" charset="0"/>
              </a:rPr>
              <a:t>NullPointerException</a:t>
            </a:r>
            <a:r>
              <a:rPr lang="en-US" dirty="0">
                <a:solidFill>
                  <a:srgbClr val="00800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a:solidFill>
                  <a:srgbClr val="008000"/>
                </a:solidFill>
                <a:latin typeface="Consolas" panose="020B0609020204030204" pitchFamily="49" charset="0"/>
              </a:rPr>
              <a:t>  //else return the number of occurrences of 0 in array</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count = 0;</a:t>
            </a:r>
          </a:p>
          <a:p>
            <a:r>
              <a:rPr lang="nn-NO" dirty="0">
                <a:solidFill>
                  <a:srgbClr val="000000"/>
                </a:solidFill>
                <a:latin typeface="Consolas" panose="020B0609020204030204" pitchFamily="49" charset="0"/>
              </a:rPr>
              <a:t>  </a:t>
            </a:r>
            <a:r>
              <a:rPr lang="nn-NO" dirty="0">
                <a:solidFill>
                  <a:srgbClr val="0000FF"/>
                </a:solidFill>
                <a:latin typeface="Consolas" panose="020B0609020204030204" pitchFamily="49" charset="0"/>
              </a:rPr>
              <a:t>for</a:t>
            </a:r>
            <a:r>
              <a:rPr lang="nn-NO" dirty="0">
                <a:solidFill>
                  <a:srgbClr val="000000"/>
                </a:solidFill>
                <a:latin typeface="Consolas" panose="020B0609020204030204" pitchFamily="49" charset="0"/>
              </a:rPr>
              <a:t>(</a:t>
            </a:r>
            <a:r>
              <a:rPr lang="nn-NO" dirty="0">
                <a:solidFill>
                  <a:srgbClr val="0000FF"/>
                </a:solidFill>
                <a:latin typeface="Consolas" panose="020B0609020204030204" pitchFamily="49" charset="0"/>
              </a:rPr>
              <a:t>int</a:t>
            </a:r>
            <a:r>
              <a:rPr lang="nn-NO" dirty="0">
                <a:solidFill>
                  <a:srgbClr val="000000"/>
                </a:solidFill>
                <a:latin typeface="Consolas" panose="020B0609020204030204" pitchFamily="49" charset="0"/>
              </a:rPr>
              <a:t> i = 1; i &lt; array.Length; i++)</a:t>
            </a:r>
          </a:p>
          <a:p>
            <a:r>
              <a:rPr lang="en-US" dirty="0">
                <a:solidFill>
                  <a:srgbClr val="000000"/>
                </a:solidFill>
                <a:latin typeface="Consolas" panose="020B0609020204030204" pitchFamily="49" charset="0"/>
              </a:rPr>
              <a:t>  {</a:t>
            </a:r>
          </a:p>
          <a:p>
            <a:r>
              <a:rPr lang="en-US" dirty="0">
                <a:solidFill>
                  <a:srgbClr val="0000FF"/>
                </a:solidFill>
                <a:latin typeface="Consolas" panose="020B0609020204030204" pitchFamily="49" charset="0"/>
              </a:rPr>
              <a:t>     if</a:t>
            </a:r>
            <a:r>
              <a:rPr lang="en-US" dirty="0">
                <a:solidFill>
                  <a:srgbClr val="000000"/>
                </a:solidFill>
                <a:latin typeface="Consolas" panose="020B0609020204030204" pitchFamily="49" charset="0"/>
              </a:rPr>
              <a:t>(array[</a:t>
            </a:r>
            <a:r>
              <a:rPr lang="en-US" dirty="0" err="1">
                <a:solidFill>
                  <a:srgbClr val="000000"/>
                </a:solidFill>
                <a:latin typeface="Consolas" panose="020B0609020204030204" pitchFamily="49" charset="0"/>
              </a:rPr>
              <a:t>i</a:t>
            </a:r>
            <a:r>
              <a:rPr lang="en-US" dirty="0">
                <a:solidFill>
                  <a:srgbClr val="000000"/>
                </a:solidFill>
                <a:latin typeface="Consolas" panose="020B0609020204030204" pitchFamily="49" charset="0"/>
              </a:rPr>
              <a:t>] == 0)</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count++;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p>
          <a:p>
            <a:r>
              <a:rPr lang="en-US" dirty="0">
                <a:solidFill>
                  <a:srgbClr val="0000FF"/>
                </a:solidFill>
                <a:latin typeface="Consolas" panose="020B0609020204030204" pitchFamily="49" charset="0"/>
              </a:rPr>
              <a:t>  return</a:t>
            </a:r>
            <a:r>
              <a:rPr lang="en-US" dirty="0">
                <a:solidFill>
                  <a:srgbClr val="000000"/>
                </a:solidFill>
                <a:latin typeface="Consolas" panose="020B0609020204030204" pitchFamily="49" charset="0"/>
              </a:rPr>
              <a:t> count;</a:t>
            </a:r>
          </a:p>
          <a:p>
            <a:r>
              <a:rPr lang="en-US" dirty="0">
                <a:solidFill>
                  <a:srgbClr val="000000"/>
                </a:solidFill>
                <a:latin typeface="Consolas" panose="020B0609020204030204" pitchFamily="49" charset="0"/>
              </a:rPr>
              <a:t>}  </a:t>
            </a:r>
            <a:endParaRPr lang="en-US" dirty="0"/>
          </a:p>
        </p:txBody>
      </p:sp>
      <p:sp>
        <p:nvSpPr>
          <p:cNvPr id="9" name="Oval 8">
            <a:extLst>
              <a:ext uri="{FF2B5EF4-FFF2-40B4-BE49-F238E27FC236}">
                <a16:creationId xmlns:a16="http://schemas.microsoft.com/office/drawing/2014/main" id="{2F03BBB7-AD48-4F14-8EBA-9E960AAF47AD}"/>
              </a:ext>
            </a:extLst>
          </p:cNvPr>
          <p:cNvSpPr/>
          <p:nvPr/>
        </p:nvSpPr>
        <p:spPr bwMode="auto">
          <a:xfrm>
            <a:off x="2085509" y="3131186"/>
            <a:ext cx="1108609" cy="469338"/>
          </a:xfrm>
          <a:prstGeom prst="ellipse">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000" b="1">
              <a:solidFill>
                <a:srgbClr val="FAFD00"/>
              </a:solidFill>
              <a:latin typeface="Times New Roman" pitchFamily="18" charset="0"/>
            </a:endParaRPr>
          </a:p>
        </p:txBody>
      </p:sp>
      <p:cxnSp>
        <p:nvCxnSpPr>
          <p:cNvPr id="10" name="Straight Connector 9">
            <a:extLst>
              <a:ext uri="{FF2B5EF4-FFF2-40B4-BE49-F238E27FC236}">
                <a16:creationId xmlns:a16="http://schemas.microsoft.com/office/drawing/2014/main" id="{63F375FA-391C-410D-8946-8CEA3B97D964}"/>
              </a:ext>
            </a:extLst>
          </p:cNvPr>
          <p:cNvCxnSpPr>
            <a:cxnSpLocks/>
            <a:stCxn id="9" idx="7"/>
            <a:endCxn id="11" idx="1"/>
          </p:cNvCxnSpPr>
          <p:nvPr/>
        </p:nvCxnSpPr>
        <p:spPr bwMode="auto">
          <a:xfrm flipV="1">
            <a:off x="3031766" y="1387354"/>
            <a:ext cx="2039702" cy="1812565"/>
          </a:xfrm>
          <a:prstGeom prst="line">
            <a:avLst/>
          </a:prstGeom>
          <a:solidFill>
            <a:schemeClr val="accent1"/>
          </a:solidFill>
          <a:ln w="38100" cap="flat" cmpd="sng" algn="ctr">
            <a:solidFill>
              <a:srgbClr val="FF0000"/>
            </a:solidFill>
            <a:prstDash val="solid"/>
            <a:round/>
            <a:headEnd type="none" w="sm" len="sm"/>
            <a:tailEnd type="none" w="sm" len="sm"/>
          </a:ln>
          <a:effectLst/>
        </p:spPr>
      </p:cxnSp>
      <p:sp>
        <p:nvSpPr>
          <p:cNvPr id="11" name="Rounded Rectangle 10">
            <a:extLst>
              <a:ext uri="{FF2B5EF4-FFF2-40B4-BE49-F238E27FC236}">
                <a16:creationId xmlns:a16="http://schemas.microsoft.com/office/drawing/2014/main" id="{3A8BBB15-AA37-4AAB-BE78-9A1DC1899162}"/>
              </a:ext>
            </a:extLst>
          </p:cNvPr>
          <p:cNvSpPr/>
          <p:nvPr/>
        </p:nvSpPr>
        <p:spPr bwMode="auto">
          <a:xfrm>
            <a:off x="5071468" y="1043442"/>
            <a:ext cx="4552034" cy="687823"/>
          </a:xfrm>
          <a:prstGeom prst="roundRect">
            <a:avLst/>
          </a:prstGeom>
          <a:solidFill>
            <a:schemeClr val="bg1"/>
          </a:solid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000" b="1" dirty="0">
                <a:solidFill>
                  <a:schemeClr val="accent1"/>
                </a:solidFill>
              </a:rPr>
              <a:t>Fault</a:t>
            </a:r>
            <a:r>
              <a:rPr lang="en-US" sz="2000" b="1" dirty="0"/>
              <a:t>: </a:t>
            </a:r>
            <a:r>
              <a:rPr lang="en-US" sz="2000" dirty="0"/>
              <a:t>Should start searching at 0, not 1</a:t>
            </a:r>
          </a:p>
        </p:txBody>
      </p:sp>
      <p:sp>
        <p:nvSpPr>
          <p:cNvPr id="15" name="Rectangle 14">
            <a:extLst>
              <a:ext uri="{FF2B5EF4-FFF2-40B4-BE49-F238E27FC236}">
                <a16:creationId xmlns:a16="http://schemas.microsoft.com/office/drawing/2014/main" id="{3EBEA5AD-BED5-43D6-9C51-E4767FA65671}"/>
              </a:ext>
            </a:extLst>
          </p:cNvPr>
          <p:cNvSpPr/>
          <p:nvPr/>
        </p:nvSpPr>
        <p:spPr bwMode="auto">
          <a:xfrm>
            <a:off x="8280849" y="2112023"/>
            <a:ext cx="1767041" cy="1343278"/>
          </a:xfrm>
          <a:prstGeom prst="rect">
            <a:avLst/>
          </a:prstGeom>
          <a:solidFill>
            <a:schemeClr val="bg1"/>
          </a:solidFill>
          <a:ln w="38100" cap="flat" cmpd="sng" algn="ctr">
            <a:solidFill>
              <a:schemeClr val="tx2"/>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2000" b="1" u="sng" dirty="0"/>
              <a:t>Test 1</a:t>
            </a:r>
          </a:p>
          <a:p>
            <a:pPr eaLnBrk="0" fontAlgn="base" hangingPunct="0">
              <a:spcBef>
                <a:spcPct val="0"/>
              </a:spcBef>
              <a:spcAft>
                <a:spcPct val="0"/>
              </a:spcAft>
            </a:pPr>
            <a:r>
              <a:rPr lang="en-US" dirty="0"/>
              <a:t>[ 2, 7, 0 ]</a:t>
            </a:r>
          </a:p>
          <a:p>
            <a:pPr eaLnBrk="0" fontAlgn="base" hangingPunct="0">
              <a:spcBef>
                <a:spcPct val="0"/>
              </a:spcBef>
              <a:spcAft>
                <a:spcPct val="0"/>
              </a:spcAft>
            </a:pPr>
            <a:r>
              <a:rPr lang="en-US" sz="2000" b="1" dirty="0"/>
              <a:t>Expected: 1</a:t>
            </a:r>
          </a:p>
          <a:p>
            <a:r>
              <a:rPr lang="en-US" dirty="0"/>
              <a:t>Actual: 1</a:t>
            </a:r>
            <a:endParaRPr lang="en-US" sz="2000" b="1" dirty="0"/>
          </a:p>
        </p:txBody>
      </p:sp>
      <p:sp>
        <p:nvSpPr>
          <p:cNvPr id="16" name="Rectangle 15">
            <a:extLst>
              <a:ext uri="{FF2B5EF4-FFF2-40B4-BE49-F238E27FC236}">
                <a16:creationId xmlns:a16="http://schemas.microsoft.com/office/drawing/2014/main" id="{2FF1A313-67FB-40BB-8E20-4EB2DFFBECE7}"/>
              </a:ext>
            </a:extLst>
          </p:cNvPr>
          <p:cNvSpPr/>
          <p:nvPr/>
        </p:nvSpPr>
        <p:spPr bwMode="auto">
          <a:xfrm>
            <a:off x="8499333" y="3607701"/>
            <a:ext cx="1758764" cy="1343278"/>
          </a:xfrm>
          <a:prstGeom prst="rect">
            <a:avLst/>
          </a:prstGeom>
          <a:solidFill>
            <a:schemeClr val="bg1"/>
          </a:solidFill>
          <a:ln w="38100" cap="flat" cmpd="sng" algn="ctr">
            <a:solidFill>
              <a:schemeClr val="tx2"/>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2000" b="1" u="sng" dirty="0"/>
              <a:t>Test 2</a:t>
            </a:r>
          </a:p>
          <a:p>
            <a:pPr eaLnBrk="0" fontAlgn="base" hangingPunct="0">
              <a:spcBef>
                <a:spcPct val="0"/>
              </a:spcBef>
              <a:spcAft>
                <a:spcPct val="0"/>
              </a:spcAft>
            </a:pPr>
            <a:r>
              <a:rPr lang="en-US" dirty="0"/>
              <a:t>[ 0, 2, 7 ]</a:t>
            </a:r>
          </a:p>
          <a:p>
            <a:r>
              <a:rPr lang="en-US" sz="2000" b="1" dirty="0"/>
              <a:t>Expected: </a:t>
            </a:r>
            <a:r>
              <a:rPr lang="en-US" dirty="0"/>
              <a:t>1</a:t>
            </a:r>
            <a:endParaRPr lang="en-US" sz="2000" b="1" dirty="0"/>
          </a:p>
          <a:p>
            <a:pPr eaLnBrk="0" fontAlgn="base" hangingPunct="0">
              <a:spcBef>
                <a:spcPct val="0"/>
              </a:spcBef>
              <a:spcAft>
                <a:spcPct val="0"/>
              </a:spcAft>
            </a:pPr>
            <a:r>
              <a:rPr lang="en-US" dirty="0"/>
              <a:t>Actual: 0</a:t>
            </a:r>
            <a:endParaRPr lang="en-US" sz="2000" b="1" dirty="0"/>
          </a:p>
        </p:txBody>
      </p:sp>
      <p:sp>
        <p:nvSpPr>
          <p:cNvPr id="17" name="Rounded Rectangle 15">
            <a:extLst>
              <a:ext uri="{FF2B5EF4-FFF2-40B4-BE49-F238E27FC236}">
                <a16:creationId xmlns:a16="http://schemas.microsoft.com/office/drawing/2014/main" id="{389A543C-0177-4208-87B9-B33B5A4C22CB}"/>
              </a:ext>
            </a:extLst>
          </p:cNvPr>
          <p:cNvSpPr/>
          <p:nvPr/>
        </p:nvSpPr>
        <p:spPr bwMode="auto">
          <a:xfrm>
            <a:off x="3824654" y="3607701"/>
            <a:ext cx="4236780" cy="916064"/>
          </a:xfrm>
          <a:prstGeom prst="roundRect">
            <a:avLst/>
          </a:prstGeom>
          <a:solidFill>
            <a:schemeClr val="bg1"/>
          </a:solid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r>
              <a:rPr lang="en-US" sz="2000" b="1" dirty="0">
                <a:solidFill>
                  <a:schemeClr val="accent1"/>
                </a:solidFill>
              </a:rPr>
              <a:t>Result of the fault</a:t>
            </a:r>
            <a:r>
              <a:rPr lang="en-US" sz="2000" b="1" dirty="0"/>
              <a:t>: </a:t>
            </a:r>
            <a:r>
              <a:rPr lang="en-US" sz="2000" b="1" i="1" dirty="0" err="1"/>
              <a:t>i</a:t>
            </a:r>
            <a:r>
              <a:rPr lang="en-US" sz="2000" b="1" dirty="0"/>
              <a:t> is </a:t>
            </a:r>
            <a:r>
              <a:rPr lang="en-US" dirty="0"/>
              <a:t>1</a:t>
            </a:r>
            <a:r>
              <a:rPr lang="en-US" sz="2000" b="1" dirty="0"/>
              <a:t>, not 0, on the first iteration</a:t>
            </a:r>
          </a:p>
          <a:p>
            <a:pPr eaLnBrk="0" fontAlgn="base" hangingPunct="0">
              <a:spcBef>
                <a:spcPct val="0"/>
              </a:spcBef>
              <a:spcAft>
                <a:spcPct val="0"/>
              </a:spcAft>
            </a:pPr>
            <a:r>
              <a:rPr lang="en-US" sz="2000" b="1" dirty="0">
                <a:solidFill>
                  <a:schemeClr val="accent1"/>
                </a:solidFill>
              </a:rPr>
              <a:t>Failure</a:t>
            </a:r>
            <a:r>
              <a:rPr lang="en-US" dirty="0"/>
              <a:t>: none</a:t>
            </a:r>
            <a:endParaRPr lang="en-US" sz="2000" b="1" dirty="0"/>
          </a:p>
        </p:txBody>
      </p:sp>
      <p:sp>
        <p:nvSpPr>
          <p:cNvPr id="18" name="Rounded Rectangle 16">
            <a:extLst>
              <a:ext uri="{FF2B5EF4-FFF2-40B4-BE49-F238E27FC236}">
                <a16:creationId xmlns:a16="http://schemas.microsoft.com/office/drawing/2014/main" id="{5336B33F-9E2F-4590-AF3D-B97D7757F72F}"/>
              </a:ext>
            </a:extLst>
          </p:cNvPr>
          <p:cNvSpPr/>
          <p:nvPr/>
        </p:nvSpPr>
        <p:spPr bwMode="auto">
          <a:xfrm>
            <a:off x="4766210" y="5076722"/>
            <a:ext cx="5355253" cy="916064"/>
          </a:xfrm>
          <a:prstGeom prst="roundRect">
            <a:avLst/>
          </a:prstGeom>
          <a:solidFill>
            <a:schemeClr val="bg1"/>
          </a:solid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r>
              <a:rPr lang="en-US" sz="2000" b="1" dirty="0">
                <a:solidFill>
                  <a:schemeClr val="accent1"/>
                </a:solidFill>
              </a:rPr>
              <a:t>Result of the fault</a:t>
            </a:r>
            <a:r>
              <a:rPr lang="en-US" sz="2000" b="1" dirty="0"/>
              <a:t>:  </a:t>
            </a:r>
            <a:r>
              <a:rPr lang="en-US" sz="2000" b="1" i="1" dirty="0" err="1"/>
              <a:t>i</a:t>
            </a:r>
            <a:r>
              <a:rPr lang="en-US" sz="2000" b="1" dirty="0"/>
              <a:t> is </a:t>
            </a:r>
            <a:r>
              <a:rPr lang="en-US" dirty="0"/>
              <a:t>1</a:t>
            </a:r>
            <a:r>
              <a:rPr lang="en-US" sz="2000" b="1" dirty="0"/>
              <a:t>, not 0</a:t>
            </a:r>
          </a:p>
          <a:p>
            <a:pPr eaLnBrk="0" fontAlgn="base" hangingPunct="0">
              <a:spcBef>
                <a:spcPct val="0"/>
              </a:spcBef>
              <a:spcAft>
                <a:spcPct val="0"/>
              </a:spcAft>
            </a:pPr>
            <a:r>
              <a:rPr lang="en-US" i="1" dirty="0" err="1"/>
              <a:t>i</a:t>
            </a:r>
            <a:r>
              <a:rPr lang="en-US" dirty="0"/>
              <a:t> propagates to the variable </a:t>
            </a:r>
            <a:r>
              <a:rPr lang="en-US" i="1" dirty="0"/>
              <a:t>count</a:t>
            </a:r>
            <a:endParaRPr lang="en-US" sz="2000" b="1" i="1" dirty="0"/>
          </a:p>
          <a:p>
            <a:pPr eaLnBrk="0" fontAlgn="base" hangingPunct="0">
              <a:spcBef>
                <a:spcPct val="0"/>
              </a:spcBef>
              <a:spcAft>
                <a:spcPct val="0"/>
              </a:spcAft>
            </a:pPr>
            <a:r>
              <a:rPr lang="en-US" sz="2000" b="1" dirty="0">
                <a:solidFill>
                  <a:schemeClr val="accent1"/>
                </a:solidFill>
              </a:rPr>
              <a:t>Failure</a:t>
            </a:r>
            <a:r>
              <a:rPr lang="en-US" dirty="0"/>
              <a:t>: </a:t>
            </a:r>
            <a:r>
              <a:rPr lang="en-US" i="1" dirty="0"/>
              <a:t>count</a:t>
            </a:r>
            <a:r>
              <a:rPr lang="en-US" dirty="0"/>
              <a:t> is 0 at the return statement</a:t>
            </a:r>
            <a:endParaRPr lang="en-US" sz="2000" b="1" dirty="0"/>
          </a:p>
        </p:txBody>
      </p:sp>
      <p:cxnSp>
        <p:nvCxnSpPr>
          <p:cNvPr id="19" name="Straight Connector 18">
            <a:extLst>
              <a:ext uri="{FF2B5EF4-FFF2-40B4-BE49-F238E27FC236}">
                <a16:creationId xmlns:a16="http://schemas.microsoft.com/office/drawing/2014/main" id="{811A1563-554B-490B-A659-0523359B60AC}"/>
              </a:ext>
            </a:extLst>
          </p:cNvPr>
          <p:cNvCxnSpPr>
            <a:cxnSpLocks/>
            <a:stCxn id="17" idx="0"/>
            <a:endCxn id="15" idx="1"/>
          </p:cNvCxnSpPr>
          <p:nvPr/>
        </p:nvCxnSpPr>
        <p:spPr bwMode="auto">
          <a:xfrm flipV="1">
            <a:off x="5943044" y="2783662"/>
            <a:ext cx="2337805" cy="824039"/>
          </a:xfrm>
          <a:prstGeom prst="line">
            <a:avLst/>
          </a:prstGeom>
          <a:solidFill>
            <a:schemeClr val="accent1"/>
          </a:solidFill>
          <a:ln w="38100" cap="flat" cmpd="sng" algn="ctr">
            <a:solidFill>
              <a:srgbClr val="FF0000"/>
            </a:solidFill>
            <a:prstDash val="solid"/>
            <a:round/>
            <a:headEnd type="none" w="sm" len="sm"/>
            <a:tailEnd type="none" w="sm" len="sm"/>
          </a:ln>
          <a:effectLst/>
        </p:spPr>
      </p:cxnSp>
      <p:cxnSp>
        <p:nvCxnSpPr>
          <p:cNvPr id="20" name="Straight Connector 19">
            <a:extLst>
              <a:ext uri="{FF2B5EF4-FFF2-40B4-BE49-F238E27FC236}">
                <a16:creationId xmlns:a16="http://schemas.microsoft.com/office/drawing/2014/main" id="{AE056880-173C-4ACF-BCAA-73E9833996CE}"/>
              </a:ext>
            </a:extLst>
          </p:cNvPr>
          <p:cNvCxnSpPr>
            <a:stCxn id="18" idx="0"/>
            <a:endCxn id="16" idx="1"/>
          </p:cNvCxnSpPr>
          <p:nvPr/>
        </p:nvCxnSpPr>
        <p:spPr bwMode="auto">
          <a:xfrm flipV="1">
            <a:off x="7443837" y="4279340"/>
            <a:ext cx="1055497" cy="797382"/>
          </a:xfrm>
          <a:prstGeom prst="line">
            <a:avLst/>
          </a:prstGeom>
          <a:solidFill>
            <a:schemeClr val="accent1"/>
          </a:solidFill>
          <a:ln w="38100" cap="flat" cmpd="sng" algn="ctr">
            <a:solidFill>
              <a:srgbClr val="FF0000"/>
            </a:solidFill>
            <a:prstDash val="solid"/>
            <a:round/>
            <a:headEnd type="none" w="sm" len="sm"/>
            <a:tailEnd type="none" w="sm" len="sm"/>
          </a:ln>
          <a:effectLst/>
        </p:spPr>
      </p:cxnSp>
    </p:spTree>
    <p:extLst>
      <p:ext uri="{BB962C8B-B14F-4D97-AF65-F5344CB8AC3E}">
        <p14:creationId xmlns:p14="http://schemas.microsoft.com/office/powerpoint/2010/main" val="307305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up)">
                                      <p:cBhvr>
                                        <p:cTn id="20" dur="500"/>
                                        <p:tgtEl>
                                          <p:spTgt spid="15"/>
                                        </p:tgtEl>
                                      </p:cBhvr>
                                    </p:animEffect>
                                  </p:childTnLst>
                                </p:cTn>
                              </p:par>
                            </p:childTnLst>
                          </p:cTn>
                        </p:par>
                        <p:par>
                          <p:cTn id="21" fill="hold">
                            <p:stCondLst>
                              <p:cond delay="500"/>
                            </p:stCondLst>
                            <p:childTnLst>
                              <p:par>
                                <p:cTn id="22" presetID="22" presetClass="entr" presetSubtype="1" fill="hold"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up)">
                                      <p:cBhvr>
                                        <p:cTn id="24" dur="500"/>
                                        <p:tgtEl>
                                          <p:spTgt spid="19"/>
                                        </p:tgtEl>
                                      </p:cBhvr>
                                    </p:animEffect>
                                  </p:childTnLst>
                                </p:cTn>
                              </p:par>
                            </p:childTnLst>
                          </p:cTn>
                        </p:par>
                        <p:par>
                          <p:cTn id="25" fill="hold">
                            <p:stCondLst>
                              <p:cond delay="1000"/>
                            </p:stCondLst>
                            <p:childTnLst>
                              <p:par>
                                <p:cTn id="26" presetID="22" presetClass="entr" presetSubtype="1"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up)">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up)">
                                      <p:cBhvr>
                                        <p:cTn id="33" dur="500"/>
                                        <p:tgtEl>
                                          <p:spTgt spid="16"/>
                                        </p:tgtEl>
                                      </p:cBhvr>
                                    </p:animEffect>
                                  </p:childTnLst>
                                </p:cTn>
                              </p:par>
                            </p:childTnLst>
                          </p:cTn>
                        </p:par>
                        <p:par>
                          <p:cTn id="34" fill="hold">
                            <p:stCondLst>
                              <p:cond delay="500"/>
                            </p:stCondLst>
                            <p:childTnLst>
                              <p:par>
                                <p:cTn id="35" presetID="22" presetClass="entr" presetSubtype="1"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up)">
                                      <p:cBhvr>
                                        <p:cTn id="37" dur="500"/>
                                        <p:tgtEl>
                                          <p:spTgt spid="20"/>
                                        </p:tgtEl>
                                      </p:cBhvr>
                                    </p:animEffect>
                                  </p:childTnLst>
                                </p:cTn>
                              </p:par>
                            </p:childTnLst>
                          </p:cTn>
                        </p:par>
                        <p:par>
                          <p:cTn id="38" fill="hold">
                            <p:stCondLst>
                              <p:cond delay="1000"/>
                            </p:stCondLst>
                            <p:childTnLst>
                              <p:par>
                                <p:cTn id="39" presetID="22" presetClass="entr" presetSubtype="1"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up)">
                                      <p:cBhvr>
                                        <p:cTn id="4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5" grpId="0" animBg="1"/>
      <p:bldP spid="16" grpId="0" animBg="1"/>
      <p:bldP spid="17" grpId="0" animBg="1"/>
      <p:bldP spid="18" grpId="0" animBg="1"/>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F45681-C229-4CFA-9DB7-8DEC85FC4FB4}"/>
              </a:ext>
            </a:extLst>
          </p:cNvPr>
          <p:cNvSpPr>
            <a:spLocks noGrp="1"/>
          </p:cNvSpPr>
          <p:nvPr>
            <p:ph type="title"/>
          </p:nvPr>
        </p:nvSpPr>
        <p:spPr/>
        <p:txBody>
          <a:bodyPr/>
          <a:lstStyle/>
          <a:p>
            <a:r>
              <a:rPr lang="en-US" dirty="0"/>
              <a:t>Structure-Based Testing</a:t>
            </a:r>
          </a:p>
        </p:txBody>
      </p:sp>
      <p:sp>
        <p:nvSpPr>
          <p:cNvPr id="5" name="Content Placeholder 4">
            <a:extLst>
              <a:ext uri="{FF2B5EF4-FFF2-40B4-BE49-F238E27FC236}">
                <a16:creationId xmlns:a16="http://schemas.microsoft.com/office/drawing/2014/main" id="{F42B0A17-EB8E-4E75-B2AA-3995710C4DA5}"/>
              </a:ext>
            </a:extLst>
          </p:cNvPr>
          <p:cNvSpPr>
            <a:spLocks noGrp="1"/>
          </p:cNvSpPr>
          <p:nvPr>
            <p:ph idx="1"/>
          </p:nvPr>
        </p:nvSpPr>
        <p:spPr>
          <a:xfrm>
            <a:off x="838200" y="1825625"/>
            <a:ext cx="10515600" cy="1652177"/>
          </a:xfrm>
        </p:spPr>
        <p:txBody>
          <a:bodyPr/>
          <a:lstStyle/>
          <a:p>
            <a:r>
              <a:rPr lang="en-US" dirty="0"/>
              <a:t>Aka “white-box”</a:t>
            </a:r>
          </a:p>
          <a:p>
            <a:r>
              <a:rPr lang="en-US" dirty="0"/>
              <a:t>Requires zero domain knowledge</a:t>
            </a:r>
          </a:p>
          <a:p>
            <a:r>
              <a:rPr lang="en-US" dirty="0"/>
              <a:t>Goal: design test cases that maximize (code) coverage*</a:t>
            </a:r>
          </a:p>
          <a:p>
            <a:endParaRPr lang="en-US" dirty="0"/>
          </a:p>
          <a:p>
            <a:endParaRPr lang="en-US" dirty="0"/>
          </a:p>
          <a:p>
            <a:pPr marL="0" indent="0">
              <a:buNone/>
            </a:pPr>
            <a:endParaRPr lang="en-US" dirty="0"/>
          </a:p>
          <a:p>
            <a:pPr lvl="1"/>
            <a:endParaRPr lang="en-US" dirty="0"/>
          </a:p>
        </p:txBody>
      </p:sp>
      <p:sp>
        <p:nvSpPr>
          <p:cNvPr id="6" name="TextBox 5">
            <a:extLst>
              <a:ext uri="{FF2B5EF4-FFF2-40B4-BE49-F238E27FC236}">
                <a16:creationId xmlns:a16="http://schemas.microsoft.com/office/drawing/2014/main" id="{22FF0B9B-A583-4636-99D9-6BF84DA9C844}"/>
              </a:ext>
            </a:extLst>
          </p:cNvPr>
          <p:cNvSpPr txBox="1"/>
          <p:nvPr/>
        </p:nvSpPr>
        <p:spPr>
          <a:xfrm>
            <a:off x="2722652" y="6323744"/>
            <a:ext cx="3633367" cy="369332"/>
          </a:xfrm>
          <a:prstGeom prst="rect">
            <a:avLst/>
          </a:prstGeom>
          <a:noFill/>
        </p:spPr>
        <p:txBody>
          <a:bodyPr wrap="none" rtlCol="0">
            <a:spAutoFit/>
          </a:bodyPr>
          <a:lstStyle/>
          <a:p>
            <a:r>
              <a:rPr lang="en-US" dirty="0"/>
              <a:t>*Also applies to business procedures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216F949-90BF-4725-8415-DDD111F4A538}"/>
                  </a:ext>
                </a:extLst>
              </p:cNvPr>
              <p:cNvSpPr txBox="1"/>
              <p:nvPr/>
            </p:nvSpPr>
            <p:spPr>
              <a:xfrm>
                <a:off x="2006885" y="3791158"/>
                <a:ext cx="8178229" cy="671787"/>
              </a:xfrm>
              <a:prstGeom prst="rect">
                <a:avLst/>
              </a:prstGeom>
              <a:noFill/>
            </p:spPr>
            <p:txBody>
              <a:bodyPr wrap="square" rtlCol="0">
                <a:spAutoFit/>
              </a:bodyPr>
              <a:lstStyle/>
              <a:p>
                <a14:m>
                  <m:oMath xmlns:m="http://schemas.openxmlformats.org/officeDocument/2006/math">
                    <m:r>
                      <a:rPr lang="en-US" sz="2400" b="0" i="1" smtClean="0">
                        <a:latin typeface="Cambria Math" panose="02040503050406030204" pitchFamily="18" charset="0"/>
                      </a:rPr>
                      <m:t>𝐶𝑜𝑣𝑒𝑟𝑎𝑔𝑒</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𝑁𝑢𝑚𝑏𝑒𝑟</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𝑐𝑜𝑣𝑒𝑟𝑎𝑔𝑒</m:t>
                        </m:r>
                        <m:r>
                          <a:rPr lang="en-US" sz="2400" b="0" i="1" smtClean="0">
                            <a:latin typeface="Cambria Math" panose="02040503050406030204" pitchFamily="18" charset="0"/>
                          </a:rPr>
                          <m:t> </m:t>
                        </m:r>
                        <m:r>
                          <a:rPr lang="en-US" sz="2400" b="0" i="1" smtClean="0">
                            <a:latin typeface="Cambria Math" panose="02040503050406030204" pitchFamily="18" charset="0"/>
                          </a:rPr>
                          <m:t>𝑖𝑡𝑒𝑚𝑠</m:t>
                        </m:r>
                        <m:r>
                          <a:rPr lang="en-US" sz="2400" b="0" i="1" smtClean="0">
                            <a:latin typeface="Cambria Math" panose="02040503050406030204" pitchFamily="18" charset="0"/>
                          </a:rPr>
                          <m:t> </m:t>
                        </m:r>
                        <m:r>
                          <a:rPr lang="en-US" sz="2400" b="0" i="1" smtClean="0">
                            <a:latin typeface="Cambria Math" panose="02040503050406030204" pitchFamily="18" charset="0"/>
                          </a:rPr>
                          <m:t>𝑒𝑥𝑒𝑟𝑐𝑖𝑠𝑒𝑑</m:t>
                        </m:r>
                      </m:num>
                      <m:den>
                        <m:r>
                          <a:rPr lang="en-US" sz="2400" b="0" i="1" smtClean="0">
                            <a:latin typeface="Cambria Math" panose="02040503050406030204" pitchFamily="18" charset="0"/>
                          </a:rPr>
                          <m:t>𝑇𝑜𝑡𝑎𝑙</m:t>
                        </m:r>
                        <m:r>
                          <a:rPr lang="en-US" sz="2400" b="0" i="1" smtClean="0">
                            <a:latin typeface="Cambria Math" panose="02040503050406030204" pitchFamily="18" charset="0"/>
                          </a:rPr>
                          <m:t> </m:t>
                        </m:r>
                        <m:r>
                          <a:rPr lang="en-US" sz="2400" b="0" i="1" smtClean="0">
                            <a:latin typeface="Cambria Math" panose="02040503050406030204" pitchFamily="18" charset="0"/>
                          </a:rPr>
                          <m:t>𝑛𝑢𝑚𝑏𝑒𝑟</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𝑐𝑜𝑣𝑒𝑟𝑎𝑔𝑒</m:t>
                        </m:r>
                        <m:r>
                          <a:rPr lang="en-US" sz="2400" b="0" i="1" smtClean="0">
                            <a:latin typeface="Cambria Math" panose="02040503050406030204" pitchFamily="18" charset="0"/>
                          </a:rPr>
                          <m:t> </m:t>
                        </m:r>
                        <m:r>
                          <a:rPr lang="en-US" sz="2400" b="0" i="1" smtClean="0">
                            <a:latin typeface="Cambria Math" panose="02040503050406030204" pitchFamily="18" charset="0"/>
                          </a:rPr>
                          <m:t>𝑖𝑡𝑒𝑚𝑠</m:t>
                        </m:r>
                      </m:den>
                    </m:f>
                  </m:oMath>
                </a14:m>
                <a:r>
                  <a:rPr lang="en-US" sz="2400" dirty="0"/>
                  <a:t> </a:t>
                </a:r>
                <a14:m>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 100%</m:t>
                    </m:r>
                  </m:oMath>
                </a14:m>
                <a:endParaRPr lang="en-US" sz="2400" dirty="0"/>
              </a:p>
            </p:txBody>
          </p:sp>
        </mc:Choice>
        <mc:Fallback xmlns="">
          <p:sp>
            <p:nvSpPr>
              <p:cNvPr id="7" name="TextBox 6">
                <a:extLst>
                  <a:ext uri="{FF2B5EF4-FFF2-40B4-BE49-F238E27FC236}">
                    <a16:creationId xmlns:a16="http://schemas.microsoft.com/office/drawing/2014/main" id="{8216F949-90BF-4725-8415-DDD111F4A538}"/>
                  </a:ext>
                </a:extLst>
              </p:cNvPr>
              <p:cNvSpPr txBox="1">
                <a:spLocks noRot="1" noChangeAspect="1" noMove="1" noResize="1" noEditPoints="1" noAdjustHandles="1" noChangeArrowheads="1" noChangeShapeType="1" noTextEdit="1"/>
              </p:cNvSpPr>
              <p:nvPr/>
            </p:nvSpPr>
            <p:spPr>
              <a:xfrm>
                <a:off x="2006885" y="3791158"/>
                <a:ext cx="8178229" cy="67178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31437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P spid="7" grpId="0"/>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6CCD3-2AD1-4556-A768-532C95DAE360}"/>
              </a:ext>
            </a:extLst>
          </p:cNvPr>
          <p:cNvSpPr>
            <a:spLocks noGrp="1"/>
          </p:cNvSpPr>
          <p:nvPr>
            <p:ph type="title"/>
          </p:nvPr>
        </p:nvSpPr>
        <p:spPr/>
        <p:txBody>
          <a:bodyPr/>
          <a:lstStyle/>
          <a:p>
            <a:r>
              <a:rPr lang="en-US" dirty="0"/>
              <a:t>Dimensions of Coverage</a:t>
            </a:r>
          </a:p>
        </p:txBody>
      </p:sp>
      <p:sp>
        <p:nvSpPr>
          <p:cNvPr id="3" name="Content Placeholder 2">
            <a:extLst>
              <a:ext uri="{FF2B5EF4-FFF2-40B4-BE49-F238E27FC236}">
                <a16:creationId xmlns:a16="http://schemas.microsoft.com/office/drawing/2014/main" id="{799E5445-CFCF-4882-8B84-FC14B1D3BD76}"/>
              </a:ext>
            </a:extLst>
          </p:cNvPr>
          <p:cNvSpPr>
            <a:spLocks noGrp="1"/>
          </p:cNvSpPr>
          <p:nvPr>
            <p:ph idx="1"/>
          </p:nvPr>
        </p:nvSpPr>
        <p:spPr/>
        <p:txBody>
          <a:bodyPr>
            <a:normAutofit lnSpcReduction="10000"/>
          </a:bodyPr>
          <a:lstStyle/>
          <a:p>
            <a:r>
              <a:rPr lang="en-US" dirty="0"/>
              <a:t>Can be applied at any test level</a:t>
            </a:r>
          </a:p>
          <a:p>
            <a:pPr lvl="1"/>
            <a:r>
              <a:rPr lang="en-US" dirty="0"/>
              <a:t>Component, integration, system, acceptance…</a:t>
            </a:r>
          </a:p>
          <a:p>
            <a:r>
              <a:rPr lang="en-US" dirty="0"/>
              <a:t>Coverage items can include specification-based techniques</a:t>
            </a:r>
          </a:p>
          <a:p>
            <a:pPr lvl="1"/>
            <a:r>
              <a:rPr lang="en-US" dirty="0"/>
              <a:t>EPs exercised</a:t>
            </a:r>
          </a:p>
          <a:p>
            <a:pPr lvl="1"/>
            <a:r>
              <a:rPr lang="en-US" dirty="0"/>
              <a:t>BVA boundaries exercised</a:t>
            </a:r>
          </a:p>
          <a:p>
            <a:pPr lvl="1"/>
            <a:r>
              <a:rPr lang="en-US" dirty="0"/>
              <a:t>% of Decision Table business rules tested</a:t>
            </a:r>
          </a:p>
          <a:p>
            <a:pPr lvl="1"/>
            <a:r>
              <a:rPr lang="en-US" dirty="0"/>
              <a:t>States visited, transitions exercised, transition pairs, invalid transitions</a:t>
            </a:r>
          </a:p>
          <a:p>
            <a:r>
              <a:rPr lang="en-US" dirty="0"/>
              <a:t>And, of course, code is special a special kind of coverage item.  </a:t>
            </a:r>
          </a:p>
          <a:p>
            <a:pPr lvl="1"/>
            <a:r>
              <a:rPr lang="en-US" dirty="0"/>
              <a:t>Easiest because of good tool support.</a:t>
            </a:r>
          </a:p>
          <a:p>
            <a:r>
              <a:rPr lang="en-US" dirty="0"/>
              <a:t>Coverage does NOT mean “what % of tests have been run”</a:t>
            </a:r>
          </a:p>
          <a:p>
            <a:pPr lvl="1"/>
            <a:endParaRPr lang="en-US" dirty="0"/>
          </a:p>
        </p:txBody>
      </p:sp>
    </p:spTree>
    <p:extLst>
      <p:ext uri="{BB962C8B-B14F-4D97-AF65-F5344CB8AC3E}">
        <p14:creationId xmlns:p14="http://schemas.microsoft.com/office/powerpoint/2010/main" val="401540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6C5C0-CEB5-487B-B4EB-4876E5073812}"/>
              </a:ext>
            </a:extLst>
          </p:cNvPr>
          <p:cNvSpPr>
            <a:spLocks noGrp="1"/>
          </p:cNvSpPr>
          <p:nvPr>
            <p:ph type="title"/>
          </p:nvPr>
        </p:nvSpPr>
        <p:spPr/>
        <p:txBody>
          <a:bodyPr/>
          <a:lstStyle/>
          <a:p>
            <a:r>
              <a:rPr lang="en-US" dirty="0"/>
              <a:t>How to Measure Coverage</a:t>
            </a:r>
          </a:p>
        </p:txBody>
      </p:sp>
      <p:sp>
        <p:nvSpPr>
          <p:cNvPr id="3" name="Content Placeholder 2">
            <a:extLst>
              <a:ext uri="{FF2B5EF4-FFF2-40B4-BE49-F238E27FC236}">
                <a16:creationId xmlns:a16="http://schemas.microsoft.com/office/drawing/2014/main" id="{5287836B-FB95-470B-A3B7-4F3454394220}"/>
              </a:ext>
            </a:extLst>
          </p:cNvPr>
          <p:cNvSpPr>
            <a:spLocks noGrp="1"/>
          </p:cNvSpPr>
          <p:nvPr>
            <p:ph idx="1"/>
          </p:nvPr>
        </p:nvSpPr>
        <p:spPr/>
        <p:txBody>
          <a:bodyPr/>
          <a:lstStyle/>
          <a:p>
            <a:r>
              <a:rPr lang="en-US" dirty="0"/>
              <a:t>Steps:</a:t>
            </a:r>
          </a:p>
          <a:p>
            <a:pPr lvl="1"/>
            <a:r>
              <a:rPr lang="en-US" dirty="0"/>
              <a:t>Decide on the structural element (i.e., coverage items to be counted)</a:t>
            </a:r>
          </a:p>
          <a:p>
            <a:pPr lvl="1"/>
            <a:r>
              <a:rPr lang="en-US" dirty="0"/>
              <a:t>Count all the structural elements or items</a:t>
            </a:r>
          </a:p>
          <a:p>
            <a:pPr lvl="1"/>
            <a:r>
              <a:rPr lang="en-US" dirty="0"/>
              <a:t>Instrument the code.</a:t>
            </a:r>
          </a:p>
          <a:p>
            <a:pPr lvl="1"/>
            <a:r>
              <a:rPr lang="en-US" dirty="0"/>
              <a:t>Run the tests for which coverage measurement is required.</a:t>
            </a:r>
          </a:p>
          <a:p>
            <a:pPr lvl="1"/>
            <a:r>
              <a:rPr lang="en-US" dirty="0"/>
              <a:t>Determine the percentage of elements exercised.</a:t>
            </a:r>
          </a:p>
          <a:p>
            <a:r>
              <a:rPr lang="en-US" dirty="0"/>
              <a:t>Code coverage tools do this automatically for the items they cover</a:t>
            </a:r>
          </a:p>
        </p:txBody>
      </p:sp>
    </p:spTree>
    <p:extLst>
      <p:ext uri="{BB962C8B-B14F-4D97-AF65-F5344CB8AC3E}">
        <p14:creationId xmlns:p14="http://schemas.microsoft.com/office/powerpoint/2010/main" val="456305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Straight Connector 58">
            <a:extLst>
              <a:ext uri="{FF2B5EF4-FFF2-40B4-BE49-F238E27FC236}">
                <a16:creationId xmlns:a16="http://schemas.microsoft.com/office/drawing/2014/main" id="{960073D9-1ABD-48D9-8F8C-C2F77C63EA9C}"/>
              </a:ext>
            </a:extLst>
          </p:cNvPr>
          <p:cNvCxnSpPr>
            <a:cxnSpLocks/>
          </p:cNvCxnSpPr>
          <p:nvPr/>
        </p:nvCxnSpPr>
        <p:spPr>
          <a:xfrm flipH="1">
            <a:off x="6294936" y="3055239"/>
            <a:ext cx="376179" cy="654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AF3AB4E-2C18-47DC-8321-F8A9971B6345}"/>
              </a:ext>
            </a:extLst>
          </p:cNvPr>
          <p:cNvCxnSpPr>
            <a:cxnSpLocks/>
          </p:cNvCxnSpPr>
          <p:nvPr/>
        </p:nvCxnSpPr>
        <p:spPr>
          <a:xfrm flipH="1">
            <a:off x="7670665" y="2895972"/>
            <a:ext cx="91916" cy="13903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BCAA537-D599-4E2F-A0F5-FF37CA85BDDB}"/>
              </a:ext>
            </a:extLst>
          </p:cNvPr>
          <p:cNvCxnSpPr>
            <a:cxnSpLocks/>
          </p:cNvCxnSpPr>
          <p:nvPr/>
        </p:nvCxnSpPr>
        <p:spPr>
          <a:xfrm flipH="1">
            <a:off x="8661244" y="2940047"/>
            <a:ext cx="492641" cy="30685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7B17B8-07C8-468A-83E7-05546FA5B73E}"/>
              </a:ext>
            </a:extLst>
          </p:cNvPr>
          <p:cNvCxnSpPr>
            <a:cxnSpLocks/>
          </p:cNvCxnSpPr>
          <p:nvPr/>
        </p:nvCxnSpPr>
        <p:spPr>
          <a:xfrm flipH="1">
            <a:off x="9127578" y="2895972"/>
            <a:ext cx="293874" cy="27271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B2E6169-FB6C-4864-A0AB-ED40B718EC90}"/>
              </a:ext>
            </a:extLst>
          </p:cNvPr>
          <p:cNvCxnSpPr>
            <a:cxnSpLocks/>
          </p:cNvCxnSpPr>
          <p:nvPr/>
        </p:nvCxnSpPr>
        <p:spPr>
          <a:xfrm flipH="1">
            <a:off x="9633317" y="2895972"/>
            <a:ext cx="44085" cy="20844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EA63CE1-0C5A-4766-AE17-610869E0A12D}"/>
              </a:ext>
            </a:extLst>
          </p:cNvPr>
          <p:cNvCxnSpPr>
            <a:cxnSpLocks/>
          </p:cNvCxnSpPr>
          <p:nvPr/>
        </p:nvCxnSpPr>
        <p:spPr>
          <a:xfrm>
            <a:off x="9991985" y="3023800"/>
            <a:ext cx="140407" cy="1272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7A5E39A-C952-4B89-96BB-92576DB7F079}"/>
              </a:ext>
            </a:extLst>
          </p:cNvPr>
          <p:cNvCxnSpPr>
            <a:cxnSpLocks/>
          </p:cNvCxnSpPr>
          <p:nvPr/>
        </p:nvCxnSpPr>
        <p:spPr>
          <a:xfrm>
            <a:off x="10697964" y="2919806"/>
            <a:ext cx="374723" cy="7135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B4D3C2F-ED63-4670-BCC0-BB4D5E4F62F9}"/>
              </a:ext>
            </a:extLst>
          </p:cNvPr>
          <p:cNvCxnSpPr>
            <a:cxnSpLocks/>
          </p:cNvCxnSpPr>
          <p:nvPr/>
        </p:nvCxnSpPr>
        <p:spPr>
          <a:xfrm flipH="1">
            <a:off x="3484618" y="388647"/>
            <a:ext cx="4497280" cy="2940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6107B4F-A16F-4703-9428-CDE4537A6AD4}"/>
              </a:ext>
            </a:extLst>
          </p:cNvPr>
          <p:cNvCxnSpPr>
            <a:cxnSpLocks/>
          </p:cNvCxnSpPr>
          <p:nvPr/>
        </p:nvCxnSpPr>
        <p:spPr>
          <a:xfrm flipH="1">
            <a:off x="7167386" y="541047"/>
            <a:ext cx="966912" cy="24827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6B244D1-155F-4FDF-8CD6-DBD3BA35BB5F}"/>
              </a:ext>
            </a:extLst>
          </p:cNvPr>
          <p:cNvCxnSpPr>
            <a:cxnSpLocks/>
          </p:cNvCxnSpPr>
          <p:nvPr/>
        </p:nvCxnSpPr>
        <p:spPr>
          <a:xfrm>
            <a:off x="9131234" y="583329"/>
            <a:ext cx="1193518" cy="23440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F627F83-2607-43D6-8438-7CDD1565E75F}"/>
              </a:ext>
            </a:extLst>
          </p:cNvPr>
          <p:cNvCxnSpPr>
            <a:cxnSpLocks/>
          </p:cNvCxnSpPr>
          <p:nvPr/>
        </p:nvCxnSpPr>
        <p:spPr>
          <a:xfrm flipH="1">
            <a:off x="1655747" y="3511221"/>
            <a:ext cx="752410" cy="629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C7B8ED9-6B16-45D3-B709-ED9CFD6CA0F3}"/>
              </a:ext>
            </a:extLst>
          </p:cNvPr>
          <p:cNvCxnSpPr>
            <a:cxnSpLocks/>
          </p:cNvCxnSpPr>
          <p:nvPr/>
        </p:nvCxnSpPr>
        <p:spPr>
          <a:xfrm flipH="1">
            <a:off x="2271673" y="3509709"/>
            <a:ext cx="505426" cy="11988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F27562E-9A92-4EBB-8523-D4D498B2E9B5}"/>
              </a:ext>
            </a:extLst>
          </p:cNvPr>
          <p:cNvCxnSpPr>
            <a:cxnSpLocks/>
          </p:cNvCxnSpPr>
          <p:nvPr/>
        </p:nvCxnSpPr>
        <p:spPr>
          <a:xfrm flipH="1">
            <a:off x="2765341" y="3509709"/>
            <a:ext cx="218334" cy="16728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4EA04C8-DC60-4068-AA95-276A32791F22}"/>
              </a:ext>
            </a:extLst>
          </p:cNvPr>
          <p:cNvCxnSpPr>
            <a:cxnSpLocks/>
          </p:cNvCxnSpPr>
          <p:nvPr/>
        </p:nvCxnSpPr>
        <p:spPr>
          <a:xfrm>
            <a:off x="3256501" y="3525240"/>
            <a:ext cx="334652" cy="24605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5C0142B-3741-42AF-A03D-9CD30045280F}"/>
              </a:ext>
            </a:extLst>
          </p:cNvPr>
          <p:cNvCxnSpPr>
            <a:cxnSpLocks/>
          </p:cNvCxnSpPr>
          <p:nvPr/>
        </p:nvCxnSpPr>
        <p:spPr>
          <a:xfrm>
            <a:off x="3285771" y="3481742"/>
            <a:ext cx="794563" cy="1498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1BF71D8-A68A-4CC0-B56A-0BC8A7079119}"/>
              </a:ext>
            </a:extLst>
          </p:cNvPr>
          <p:cNvCxnSpPr>
            <a:cxnSpLocks/>
          </p:cNvCxnSpPr>
          <p:nvPr/>
        </p:nvCxnSpPr>
        <p:spPr>
          <a:xfrm>
            <a:off x="3688489" y="3416024"/>
            <a:ext cx="873752" cy="8702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E3C810-F7AE-4910-9654-0D3341030E67}"/>
              </a:ext>
            </a:extLst>
          </p:cNvPr>
          <p:cNvCxnSpPr/>
          <p:nvPr/>
        </p:nvCxnSpPr>
        <p:spPr>
          <a:xfrm>
            <a:off x="2923825" y="406018"/>
            <a:ext cx="1009662" cy="2208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E81625C-D156-488C-9931-1BA4FE4A4BC8}"/>
              </a:ext>
            </a:extLst>
          </p:cNvPr>
          <p:cNvCxnSpPr>
            <a:cxnSpLocks/>
          </p:cNvCxnSpPr>
          <p:nvPr/>
        </p:nvCxnSpPr>
        <p:spPr>
          <a:xfrm flipH="1">
            <a:off x="3966894" y="728566"/>
            <a:ext cx="51688" cy="453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9186EEE-D1BC-4702-A547-EA7D2A1E7F9A}"/>
              </a:ext>
            </a:extLst>
          </p:cNvPr>
          <p:cNvCxnSpPr>
            <a:cxnSpLocks/>
          </p:cNvCxnSpPr>
          <p:nvPr/>
        </p:nvCxnSpPr>
        <p:spPr>
          <a:xfrm flipH="1">
            <a:off x="3428656" y="728566"/>
            <a:ext cx="234247" cy="8978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D906931-8D15-4B1F-93FD-A84C77D78BBB}"/>
              </a:ext>
            </a:extLst>
          </p:cNvPr>
          <p:cNvCxnSpPr>
            <a:cxnSpLocks/>
          </p:cNvCxnSpPr>
          <p:nvPr/>
        </p:nvCxnSpPr>
        <p:spPr>
          <a:xfrm flipH="1">
            <a:off x="1431267" y="406018"/>
            <a:ext cx="611941" cy="4532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9A6CAD-06C5-4A2F-A5B1-33549CDC6F1C}"/>
              </a:ext>
            </a:extLst>
          </p:cNvPr>
          <p:cNvCxnSpPr>
            <a:cxnSpLocks/>
          </p:cNvCxnSpPr>
          <p:nvPr/>
        </p:nvCxnSpPr>
        <p:spPr>
          <a:xfrm flipH="1">
            <a:off x="1733383" y="501338"/>
            <a:ext cx="368924" cy="9526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5206E18-DFF0-4C84-977D-0587A7453C84}"/>
              </a:ext>
            </a:extLst>
          </p:cNvPr>
          <p:cNvCxnSpPr>
            <a:cxnSpLocks/>
          </p:cNvCxnSpPr>
          <p:nvPr/>
        </p:nvCxnSpPr>
        <p:spPr>
          <a:xfrm flipH="1">
            <a:off x="1980810" y="501338"/>
            <a:ext cx="297978" cy="14289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A903929-E1C5-400D-A1C8-C737BB7A3AC1}"/>
              </a:ext>
            </a:extLst>
          </p:cNvPr>
          <p:cNvCxnSpPr>
            <a:cxnSpLocks/>
            <a:stCxn id="11" idx="2"/>
          </p:cNvCxnSpPr>
          <p:nvPr/>
        </p:nvCxnSpPr>
        <p:spPr>
          <a:xfrm flipH="1">
            <a:off x="2305863" y="583329"/>
            <a:ext cx="148064" cy="20866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4596959-B0C0-49AD-920A-77CC5B76628F}"/>
              </a:ext>
            </a:extLst>
          </p:cNvPr>
          <p:cNvSpPr/>
          <p:nvPr/>
        </p:nvSpPr>
        <p:spPr>
          <a:xfrm>
            <a:off x="384527" y="583329"/>
            <a:ext cx="1289756" cy="51223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Informal</a:t>
            </a:r>
          </a:p>
          <a:p>
            <a:pPr algn="ctr"/>
            <a:r>
              <a:rPr lang="en-US" sz="1600" dirty="0">
                <a:latin typeface="Arial" panose="020B0604020202020204" pitchFamily="34" charset="0"/>
                <a:ea typeface="Tahoma" panose="020B0604030504040204" pitchFamily="34" charset="0"/>
                <a:cs typeface="Arial" panose="020B0604020202020204" pitchFamily="34" charset="0"/>
              </a:rPr>
              <a:t>Reviews</a:t>
            </a:r>
          </a:p>
        </p:txBody>
      </p:sp>
      <p:sp>
        <p:nvSpPr>
          <p:cNvPr id="4" name="Rectangle 3">
            <a:extLst>
              <a:ext uri="{FF2B5EF4-FFF2-40B4-BE49-F238E27FC236}">
                <a16:creationId xmlns:a16="http://schemas.microsoft.com/office/drawing/2014/main" id="{81815C05-28C3-4D83-AC15-AB895C489981}"/>
              </a:ext>
            </a:extLst>
          </p:cNvPr>
          <p:cNvSpPr/>
          <p:nvPr/>
        </p:nvSpPr>
        <p:spPr>
          <a:xfrm>
            <a:off x="416809" y="1276671"/>
            <a:ext cx="1514482" cy="35462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Walkthroughs</a:t>
            </a:r>
            <a:endParaRPr lang="en-US" dirty="0">
              <a:latin typeface="Arial" panose="020B0604020202020204" pitchFamily="34" charset="0"/>
              <a:ea typeface="Tahoma" panose="020B060403050404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743E5AF-354B-4DA2-9AF3-4C8369C1228D}"/>
              </a:ext>
            </a:extLst>
          </p:cNvPr>
          <p:cNvSpPr/>
          <p:nvPr/>
        </p:nvSpPr>
        <p:spPr>
          <a:xfrm>
            <a:off x="706265" y="1841742"/>
            <a:ext cx="1369483" cy="51223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Technical</a:t>
            </a:r>
            <a:r>
              <a:rPr lang="en-US" dirty="0">
                <a:latin typeface="Arial" panose="020B0604020202020204" pitchFamily="34" charset="0"/>
                <a:ea typeface="Tahoma" panose="020B0604030504040204" pitchFamily="34" charset="0"/>
                <a:cs typeface="Arial" panose="020B0604020202020204" pitchFamily="34" charset="0"/>
              </a:rPr>
              <a:t> </a:t>
            </a:r>
            <a:r>
              <a:rPr lang="en-US" sz="1600" dirty="0">
                <a:latin typeface="Arial" panose="020B0604020202020204" pitchFamily="34" charset="0"/>
                <a:ea typeface="Tahoma" panose="020B0604030504040204" pitchFamily="34" charset="0"/>
                <a:cs typeface="Arial" panose="020B0604020202020204" pitchFamily="34" charset="0"/>
              </a:rPr>
              <a:t>Reviews</a:t>
            </a:r>
            <a:endParaRPr lang="en-US" dirty="0">
              <a:latin typeface="Arial" panose="020B0604020202020204" pitchFamily="34" charset="0"/>
              <a:ea typeface="Tahoma" panose="020B060403050404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0F4AE54B-1A89-4D24-9CF2-8920CD69D919}"/>
              </a:ext>
            </a:extLst>
          </p:cNvPr>
          <p:cNvSpPr/>
          <p:nvPr/>
        </p:nvSpPr>
        <p:spPr>
          <a:xfrm>
            <a:off x="1084442" y="2585425"/>
            <a:ext cx="1369484" cy="35462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Inspections</a:t>
            </a:r>
            <a:endParaRPr lang="en-US" dirty="0">
              <a:latin typeface="Arial" panose="020B0604020202020204" pitchFamily="34" charset="0"/>
              <a:ea typeface="Tahoma" panose="020B060403050404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16C982AE-93DF-474A-B0BB-27EC7263EBC5}"/>
              </a:ext>
            </a:extLst>
          </p:cNvPr>
          <p:cNvSpPr/>
          <p:nvPr/>
        </p:nvSpPr>
        <p:spPr>
          <a:xfrm>
            <a:off x="3373619" y="475180"/>
            <a:ext cx="1557867" cy="35462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Static Analysis</a:t>
            </a:r>
          </a:p>
        </p:txBody>
      </p:sp>
      <p:sp>
        <p:nvSpPr>
          <p:cNvPr id="8" name="Rectangle 7">
            <a:extLst>
              <a:ext uri="{FF2B5EF4-FFF2-40B4-BE49-F238E27FC236}">
                <a16:creationId xmlns:a16="http://schemas.microsoft.com/office/drawing/2014/main" id="{A660EC49-6B59-4FF1-9CCF-4E582DBF69F7}"/>
              </a:ext>
            </a:extLst>
          </p:cNvPr>
          <p:cNvSpPr/>
          <p:nvPr/>
        </p:nvSpPr>
        <p:spPr>
          <a:xfrm>
            <a:off x="3747917" y="1012646"/>
            <a:ext cx="1557866" cy="339653"/>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Data Flow</a:t>
            </a:r>
          </a:p>
        </p:txBody>
      </p:sp>
      <p:sp>
        <p:nvSpPr>
          <p:cNvPr id="9" name="Rectangle 8">
            <a:extLst>
              <a:ext uri="{FF2B5EF4-FFF2-40B4-BE49-F238E27FC236}">
                <a16:creationId xmlns:a16="http://schemas.microsoft.com/office/drawing/2014/main" id="{4F0C7478-A75E-427D-95FB-CA9271907803}"/>
              </a:ext>
            </a:extLst>
          </p:cNvPr>
          <p:cNvSpPr/>
          <p:nvPr/>
        </p:nvSpPr>
        <p:spPr>
          <a:xfrm>
            <a:off x="2923825" y="1510615"/>
            <a:ext cx="1360311" cy="35462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Control Flow</a:t>
            </a:r>
          </a:p>
        </p:txBody>
      </p:sp>
      <p:sp>
        <p:nvSpPr>
          <p:cNvPr id="11" name="Rectangle 10">
            <a:extLst>
              <a:ext uri="{FF2B5EF4-FFF2-40B4-BE49-F238E27FC236}">
                <a16:creationId xmlns:a16="http://schemas.microsoft.com/office/drawing/2014/main" id="{3EC28F0A-F6A8-4C40-BE3E-A5C71837361C}"/>
              </a:ext>
            </a:extLst>
          </p:cNvPr>
          <p:cNvSpPr/>
          <p:nvPr/>
        </p:nvSpPr>
        <p:spPr>
          <a:xfrm>
            <a:off x="1809049" y="228707"/>
            <a:ext cx="1289755" cy="354622"/>
          </a:xfrm>
          <a:prstGeom prst="rect">
            <a:avLst/>
          </a:prstGeom>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rial" panose="020B0604020202020204" pitchFamily="34" charset="0"/>
                <a:ea typeface="Tahoma" panose="020B0604030504040204" pitchFamily="34" charset="0"/>
                <a:cs typeface="Arial" panose="020B0604020202020204" pitchFamily="34" charset="0"/>
              </a:rPr>
              <a:t>Static</a:t>
            </a:r>
          </a:p>
        </p:txBody>
      </p:sp>
      <p:sp>
        <p:nvSpPr>
          <p:cNvPr id="14" name="Rectangle 13">
            <a:extLst>
              <a:ext uri="{FF2B5EF4-FFF2-40B4-BE49-F238E27FC236}">
                <a16:creationId xmlns:a16="http://schemas.microsoft.com/office/drawing/2014/main" id="{C3E60318-9B0B-4067-944C-67B36F309A30}"/>
              </a:ext>
            </a:extLst>
          </p:cNvPr>
          <p:cNvSpPr/>
          <p:nvPr/>
        </p:nvSpPr>
        <p:spPr>
          <a:xfrm>
            <a:off x="5536879" y="3404790"/>
            <a:ext cx="1716608" cy="354623"/>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Error Guessing</a:t>
            </a:r>
          </a:p>
        </p:txBody>
      </p:sp>
      <p:sp>
        <p:nvSpPr>
          <p:cNvPr id="15" name="Rectangle 14">
            <a:extLst>
              <a:ext uri="{FF2B5EF4-FFF2-40B4-BE49-F238E27FC236}">
                <a16:creationId xmlns:a16="http://schemas.microsoft.com/office/drawing/2014/main" id="{AA205504-66DF-425A-8C4B-7BEEE46BB6D9}"/>
              </a:ext>
            </a:extLst>
          </p:cNvPr>
          <p:cNvSpPr/>
          <p:nvPr/>
        </p:nvSpPr>
        <p:spPr>
          <a:xfrm>
            <a:off x="6170450" y="2762735"/>
            <a:ext cx="2125130" cy="35462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Experience-based</a:t>
            </a:r>
          </a:p>
        </p:txBody>
      </p:sp>
      <p:sp>
        <p:nvSpPr>
          <p:cNvPr id="16" name="Rectangle 15">
            <a:extLst>
              <a:ext uri="{FF2B5EF4-FFF2-40B4-BE49-F238E27FC236}">
                <a16:creationId xmlns:a16="http://schemas.microsoft.com/office/drawing/2014/main" id="{EA3D43EE-A524-494A-B209-5E9F717C779C}"/>
              </a:ext>
            </a:extLst>
          </p:cNvPr>
          <p:cNvSpPr/>
          <p:nvPr/>
        </p:nvSpPr>
        <p:spPr>
          <a:xfrm>
            <a:off x="8880562" y="2762735"/>
            <a:ext cx="2888108" cy="33965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Specification-based</a:t>
            </a:r>
          </a:p>
        </p:txBody>
      </p:sp>
      <p:sp>
        <p:nvSpPr>
          <p:cNvPr id="17" name="Rectangle 16">
            <a:extLst>
              <a:ext uri="{FF2B5EF4-FFF2-40B4-BE49-F238E27FC236}">
                <a16:creationId xmlns:a16="http://schemas.microsoft.com/office/drawing/2014/main" id="{F127112D-9148-4E99-AC14-7FE02A4D4D2D}"/>
              </a:ext>
            </a:extLst>
          </p:cNvPr>
          <p:cNvSpPr/>
          <p:nvPr/>
        </p:nvSpPr>
        <p:spPr>
          <a:xfrm>
            <a:off x="10218562" y="3329284"/>
            <a:ext cx="1862665" cy="50563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Equivalence Class Partitioning</a:t>
            </a:r>
          </a:p>
        </p:txBody>
      </p:sp>
      <p:sp>
        <p:nvSpPr>
          <p:cNvPr id="18" name="Rectangle 17">
            <a:extLst>
              <a:ext uri="{FF2B5EF4-FFF2-40B4-BE49-F238E27FC236}">
                <a16:creationId xmlns:a16="http://schemas.microsoft.com/office/drawing/2014/main" id="{C1162083-A7FD-4BD9-8D13-A3546C707701}"/>
              </a:ext>
            </a:extLst>
          </p:cNvPr>
          <p:cNvSpPr/>
          <p:nvPr/>
        </p:nvSpPr>
        <p:spPr>
          <a:xfrm>
            <a:off x="9808960" y="4108964"/>
            <a:ext cx="1557866" cy="50563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Boundary Value Analysis</a:t>
            </a:r>
          </a:p>
        </p:txBody>
      </p:sp>
      <p:sp>
        <p:nvSpPr>
          <p:cNvPr id="19" name="Rectangle 18">
            <a:extLst>
              <a:ext uri="{FF2B5EF4-FFF2-40B4-BE49-F238E27FC236}">
                <a16:creationId xmlns:a16="http://schemas.microsoft.com/office/drawing/2014/main" id="{3331794A-7378-4295-A459-D42927EA6CB5}"/>
              </a:ext>
            </a:extLst>
          </p:cNvPr>
          <p:cNvSpPr/>
          <p:nvPr/>
        </p:nvSpPr>
        <p:spPr>
          <a:xfrm>
            <a:off x="9386001" y="4810632"/>
            <a:ext cx="1557866" cy="33965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Decision tables</a:t>
            </a:r>
          </a:p>
        </p:txBody>
      </p:sp>
      <p:sp>
        <p:nvSpPr>
          <p:cNvPr id="20" name="Rectangle 19">
            <a:extLst>
              <a:ext uri="{FF2B5EF4-FFF2-40B4-BE49-F238E27FC236}">
                <a16:creationId xmlns:a16="http://schemas.microsoft.com/office/drawing/2014/main" id="{0C8094EB-0101-4221-BD31-5D17D9C98C87}"/>
              </a:ext>
            </a:extLst>
          </p:cNvPr>
          <p:cNvSpPr/>
          <p:nvPr/>
        </p:nvSpPr>
        <p:spPr>
          <a:xfrm>
            <a:off x="8943619" y="5402962"/>
            <a:ext cx="1862665" cy="33016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State Transition</a:t>
            </a:r>
          </a:p>
        </p:txBody>
      </p:sp>
      <p:sp>
        <p:nvSpPr>
          <p:cNvPr id="21" name="Rectangle 20">
            <a:extLst>
              <a:ext uri="{FF2B5EF4-FFF2-40B4-BE49-F238E27FC236}">
                <a16:creationId xmlns:a16="http://schemas.microsoft.com/office/drawing/2014/main" id="{A67385C1-90AD-4193-9659-55F8AE35F652}"/>
              </a:ext>
            </a:extLst>
          </p:cNvPr>
          <p:cNvSpPr/>
          <p:nvPr/>
        </p:nvSpPr>
        <p:spPr>
          <a:xfrm>
            <a:off x="8454668" y="5985801"/>
            <a:ext cx="1862666" cy="35462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Use case testing</a:t>
            </a:r>
          </a:p>
        </p:txBody>
      </p:sp>
      <p:sp>
        <p:nvSpPr>
          <p:cNvPr id="22" name="Rectangle 21">
            <a:extLst>
              <a:ext uri="{FF2B5EF4-FFF2-40B4-BE49-F238E27FC236}">
                <a16:creationId xmlns:a16="http://schemas.microsoft.com/office/drawing/2014/main" id="{D60F9860-00D3-4996-A641-55C63542B3DA}"/>
              </a:ext>
            </a:extLst>
          </p:cNvPr>
          <p:cNvSpPr/>
          <p:nvPr/>
        </p:nvSpPr>
        <p:spPr>
          <a:xfrm>
            <a:off x="6278060" y="4140403"/>
            <a:ext cx="1950854" cy="35462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Exploratory testing</a:t>
            </a:r>
          </a:p>
        </p:txBody>
      </p:sp>
      <p:sp>
        <p:nvSpPr>
          <p:cNvPr id="23" name="Rectangle 22">
            <a:extLst>
              <a:ext uri="{FF2B5EF4-FFF2-40B4-BE49-F238E27FC236}">
                <a16:creationId xmlns:a16="http://schemas.microsoft.com/office/drawing/2014/main" id="{E86205F3-8B0A-42AB-8118-CEFBF03E3ABB}"/>
              </a:ext>
            </a:extLst>
          </p:cNvPr>
          <p:cNvSpPr/>
          <p:nvPr/>
        </p:nvSpPr>
        <p:spPr>
          <a:xfrm>
            <a:off x="2222865" y="3278767"/>
            <a:ext cx="1862666" cy="35462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Structure-based</a:t>
            </a:r>
          </a:p>
        </p:txBody>
      </p:sp>
      <p:sp>
        <p:nvSpPr>
          <p:cNvPr id="24" name="Rectangle 23">
            <a:extLst>
              <a:ext uri="{FF2B5EF4-FFF2-40B4-BE49-F238E27FC236}">
                <a16:creationId xmlns:a16="http://schemas.microsoft.com/office/drawing/2014/main" id="{DBB51451-3C47-4384-8A18-5CAF66284AD9}"/>
              </a:ext>
            </a:extLst>
          </p:cNvPr>
          <p:cNvSpPr/>
          <p:nvPr/>
        </p:nvSpPr>
        <p:spPr>
          <a:xfrm>
            <a:off x="769430" y="4015211"/>
            <a:ext cx="1525762" cy="35462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Statement</a:t>
            </a:r>
          </a:p>
        </p:txBody>
      </p:sp>
      <p:sp>
        <p:nvSpPr>
          <p:cNvPr id="25" name="Rectangle 24">
            <a:extLst>
              <a:ext uri="{FF2B5EF4-FFF2-40B4-BE49-F238E27FC236}">
                <a16:creationId xmlns:a16="http://schemas.microsoft.com/office/drawing/2014/main" id="{C95E41C2-1966-4AAA-9E55-BB0D9A102242}"/>
              </a:ext>
            </a:extLst>
          </p:cNvPr>
          <p:cNvSpPr/>
          <p:nvPr/>
        </p:nvSpPr>
        <p:spPr>
          <a:xfrm>
            <a:off x="1248133" y="4592642"/>
            <a:ext cx="1412872" cy="35462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Decision</a:t>
            </a:r>
          </a:p>
        </p:txBody>
      </p:sp>
      <p:sp>
        <p:nvSpPr>
          <p:cNvPr id="26" name="Rectangle 25">
            <a:extLst>
              <a:ext uri="{FF2B5EF4-FFF2-40B4-BE49-F238E27FC236}">
                <a16:creationId xmlns:a16="http://schemas.microsoft.com/office/drawing/2014/main" id="{3CE425F2-2135-4574-AD2C-BC370EB19248}"/>
              </a:ext>
            </a:extLst>
          </p:cNvPr>
          <p:cNvSpPr/>
          <p:nvPr/>
        </p:nvSpPr>
        <p:spPr>
          <a:xfrm>
            <a:off x="1674283" y="5170074"/>
            <a:ext cx="1611488" cy="35462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Condition</a:t>
            </a:r>
          </a:p>
        </p:txBody>
      </p:sp>
      <p:sp>
        <p:nvSpPr>
          <p:cNvPr id="27" name="Rectangle 26">
            <a:extLst>
              <a:ext uri="{FF2B5EF4-FFF2-40B4-BE49-F238E27FC236}">
                <a16:creationId xmlns:a16="http://schemas.microsoft.com/office/drawing/2014/main" id="{1A989D51-23E4-4E0B-BDB9-42DD9C952583}"/>
              </a:ext>
            </a:extLst>
          </p:cNvPr>
          <p:cNvSpPr/>
          <p:nvPr/>
        </p:nvSpPr>
        <p:spPr>
          <a:xfrm>
            <a:off x="2731570" y="5831316"/>
            <a:ext cx="1862666" cy="35462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Multiple Condition</a:t>
            </a:r>
          </a:p>
        </p:txBody>
      </p:sp>
      <p:sp>
        <p:nvSpPr>
          <p:cNvPr id="28" name="Rectangle 27">
            <a:extLst>
              <a:ext uri="{FF2B5EF4-FFF2-40B4-BE49-F238E27FC236}">
                <a16:creationId xmlns:a16="http://schemas.microsoft.com/office/drawing/2014/main" id="{B405FD6D-A2D4-4C7C-A38F-D95BF9AC942E}"/>
              </a:ext>
            </a:extLst>
          </p:cNvPr>
          <p:cNvSpPr/>
          <p:nvPr/>
        </p:nvSpPr>
        <p:spPr>
          <a:xfrm>
            <a:off x="3933487" y="4108964"/>
            <a:ext cx="1862666" cy="35462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Path</a:t>
            </a:r>
          </a:p>
        </p:txBody>
      </p:sp>
      <p:sp>
        <p:nvSpPr>
          <p:cNvPr id="29" name="Rectangle 28">
            <a:extLst>
              <a:ext uri="{FF2B5EF4-FFF2-40B4-BE49-F238E27FC236}">
                <a16:creationId xmlns:a16="http://schemas.microsoft.com/office/drawing/2014/main" id="{6D1551F6-9DEA-4345-AD66-C71491A82055}"/>
              </a:ext>
            </a:extLst>
          </p:cNvPr>
          <p:cNvSpPr/>
          <p:nvPr/>
        </p:nvSpPr>
        <p:spPr>
          <a:xfrm>
            <a:off x="3735678" y="4897955"/>
            <a:ext cx="1862666" cy="35462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LCSAJ</a:t>
            </a:r>
          </a:p>
        </p:txBody>
      </p:sp>
      <p:sp>
        <p:nvSpPr>
          <p:cNvPr id="30" name="Rectangle 29">
            <a:extLst>
              <a:ext uri="{FF2B5EF4-FFF2-40B4-BE49-F238E27FC236}">
                <a16:creationId xmlns:a16="http://schemas.microsoft.com/office/drawing/2014/main" id="{D7520E62-8360-4BC2-ADD1-6604DAE4B6CC}"/>
              </a:ext>
            </a:extLst>
          </p:cNvPr>
          <p:cNvSpPr/>
          <p:nvPr/>
        </p:nvSpPr>
        <p:spPr>
          <a:xfrm>
            <a:off x="7814736" y="272205"/>
            <a:ext cx="1862666" cy="354622"/>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Dynamic</a:t>
            </a:r>
          </a:p>
        </p:txBody>
      </p:sp>
      <p:sp>
        <p:nvSpPr>
          <p:cNvPr id="51" name="Oval 50">
            <a:extLst>
              <a:ext uri="{FF2B5EF4-FFF2-40B4-BE49-F238E27FC236}">
                <a16:creationId xmlns:a16="http://schemas.microsoft.com/office/drawing/2014/main" id="{05E55CAB-4178-4C73-AC0F-0923E9F9FEAE}"/>
              </a:ext>
            </a:extLst>
          </p:cNvPr>
          <p:cNvSpPr/>
          <p:nvPr/>
        </p:nvSpPr>
        <p:spPr>
          <a:xfrm>
            <a:off x="460856" y="3881737"/>
            <a:ext cx="2350143" cy="58436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556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5CD4F-076B-47B4-B30D-55E1B69F64AD}"/>
              </a:ext>
            </a:extLst>
          </p:cNvPr>
          <p:cNvSpPr>
            <a:spLocks noGrp="1"/>
          </p:cNvSpPr>
          <p:nvPr>
            <p:ph type="title"/>
          </p:nvPr>
        </p:nvSpPr>
        <p:spPr/>
        <p:txBody>
          <a:bodyPr/>
          <a:lstStyle/>
          <a:p>
            <a:r>
              <a:rPr lang="en-US" dirty="0"/>
              <a:t>Statement Coverage</a:t>
            </a:r>
          </a:p>
        </p:txBody>
      </p:sp>
      <p:sp>
        <p:nvSpPr>
          <p:cNvPr id="6" name="Content Placeholder 5">
            <a:extLst>
              <a:ext uri="{FF2B5EF4-FFF2-40B4-BE49-F238E27FC236}">
                <a16:creationId xmlns:a16="http://schemas.microsoft.com/office/drawing/2014/main" id="{28B2CC09-735D-45F0-A762-1E4935CD9464}"/>
              </a:ext>
            </a:extLst>
          </p:cNvPr>
          <p:cNvSpPr>
            <a:spLocks noGrp="1"/>
          </p:cNvSpPr>
          <p:nvPr>
            <p:ph idx="1"/>
          </p:nvPr>
        </p:nvSpPr>
        <p:spPr>
          <a:xfrm>
            <a:off x="4661377" y="3294920"/>
            <a:ext cx="6897049" cy="2104149"/>
          </a:xfrm>
          <a:ln>
            <a:noFill/>
          </a:ln>
        </p:spPr>
        <p:txBody>
          <a:bodyPr>
            <a:normAutofit/>
          </a:bodyPr>
          <a:lstStyle/>
          <a:p>
            <a:pPr marL="0" indent="0">
              <a:buNone/>
            </a:pPr>
            <a:r>
              <a:rPr lang="en-US" sz="2000" dirty="0"/>
              <a:t>Test 1.1: A = 1, B = 3 	</a:t>
            </a:r>
            <a:r>
              <a:rPr lang="en-US" sz="2000" i="1" dirty="0"/>
              <a:t>Statements covered?</a:t>
            </a:r>
            <a:endParaRPr lang="en-US" sz="2000" dirty="0"/>
          </a:p>
          <a:p>
            <a:pPr marL="0" indent="0">
              <a:buNone/>
            </a:pPr>
            <a:r>
              <a:rPr lang="en-US" sz="2000" dirty="0"/>
              <a:t>Test 1.2: A = 0, B = 25	</a:t>
            </a:r>
            <a:r>
              <a:rPr lang="en-US" sz="2000" i="1" dirty="0"/>
              <a:t>Statements covered?</a:t>
            </a:r>
            <a:endParaRPr lang="en-US" sz="2000" dirty="0"/>
          </a:p>
          <a:p>
            <a:pPr marL="0" indent="0">
              <a:buNone/>
            </a:pPr>
            <a:r>
              <a:rPr lang="en-US" sz="2000" dirty="0"/>
              <a:t>Test 1.3: A = 47, B = 1	</a:t>
            </a:r>
            <a:r>
              <a:rPr lang="en-US" sz="2000" i="1" dirty="0"/>
              <a:t>Statements covered?</a:t>
            </a:r>
            <a:endParaRPr lang="en-US" sz="2000" dirty="0"/>
          </a:p>
          <a:p>
            <a:pPr marL="0" indent="0">
              <a:buNone/>
            </a:pPr>
            <a:r>
              <a:rPr lang="en-US" sz="2000" dirty="0"/>
              <a:t>Test 1.4: A = 20, B = 25	</a:t>
            </a:r>
            <a:r>
              <a:rPr lang="en-US" sz="2000" i="1" dirty="0"/>
              <a:t>Statements covered?</a:t>
            </a:r>
            <a:endParaRPr lang="en-US" sz="2000" dirty="0"/>
          </a:p>
          <a:p>
            <a:pPr marL="0" indent="0">
              <a:buNone/>
            </a:pPr>
            <a:r>
              <a:rPr lang="en-US" sz="2000" dirty="0"/>
              <a:t>How many tests required for 100% coverage?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889EF4-3428-45BD-89C4-8C1F96D8CBB9}"/>
                  </a:ext>
                </a:extLst>
              </p:cNvPr>
              <p:cNvSpPr txBox="1"/>
              <p:nvPr/>
            </p:nvSpPr>
            <p:spPr>
              <a:xfrm>
                <a:off x="2006885" y="1690688"/>
                <a:ext cx="8178229" cy="671787"/>
              </a:xfrm>
              <a:prstGeom prst="rect">
                <a:avLst/>
              </a:prstGeom>
              <a:noFill/>
            </p:spPr>
            <p:txBody>
              <a:bodyPr wrap="square" rtlCol="0">
                <a:spAutoFit/>
              </a:bodyPr>
              <a:lstStyle/>
              <a:p>
                <a14:m>
                  <m:oMath xmlns:m="http://schemas.openxmlformats.org/officeDocument/2006/math">
                    <m:r>
                      <a:rPr lang="en-US" sz="2400" b="0" i="1" smtClean="0">
                        <a:latin typeface="Cambria Math" panose="02040503050406030204" pitchFamily="18" charset="0"/>
                      </a:rPr>
                      <m:t>𝐶𝑜𝑣𝑒𝑟𝑎𝑔𝑒</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𝑁𝑢𝑚𝑏𝑒𝑟</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𝑠𝑡𝑎𝑡𝑒𝑚𝑒𝑛𝑡𝑠</m:t>
                        </m:r>
                        <m:r>
                          <a:rPr lang="en-US" sz="2400" b="0" i="1" smtClean="0">
                            <a:latin typeface="Cambria Math" panose="02040503050406030204" pitchFamily="18" charset="0"/>
                          </a:rPr>
                          <m:t> </m:t>
                        </m:r>
                        <m:r>
                          <a:rPr lang="en-US" sz="2400" b="0" i="1" smtClean="0">
                            <a:latin typeface="Cambria Math" panose="02040503050406030204" pitchFamily="18" charset="0"/>
                          </a:rPr>
                          <m:t>𝑒𝑥𝑒𝑟𝑐𝑖𝑠𝑒𝑑</m:t>
                        </m:r>
                      </m:num>
                      <m:den>
                        <m:r>
                          <a:rPr lang="en-US" sz="2400" b="0" i="1" smtClean="0">
                            <a:latin typeface="Cambria Math" panose="02040503050406030204" pitchFamily="18" charset="0"/>
                          </a:rPr>
                          <m:t>𝑇𝑜𝑡𝑎𝑙</m:t>
                        </m:r>
                        <m:r>
                          <a:rPr lang="en-US" sz="2400" b="0" i="1" smtClean="0">
                            <a:latin typeface="Cambria Math" panose="02040503050406030204" pitchFamily="18" charset="0"/>
                          </a:rPr>
                          <m:t> </m:t>
                        </m:r>
                        <m:r>
                          <a:rPr lang="en-US" sz="2400" b="0" i="1" smtClean="0">
                            <a:latin typeface="Cambria Math" panose="02040503050406030204" pitchFamily="18" charset="0"/>
                          </a:rPr>
                          <m:t>𝑛𝑢𝑚𝑏𝑒𝑟</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𝑠𝑡𝑎𝑡𝑒𝑚𝑒𝑛𝑡𝑠</m:t>
                        </m:r>
                      </m:den>
                    </m:f>
                  </m:oMath>
                </a14:m>
                <a:r>
                  <a:rPr lang="en-US" sz="2400" dirty="0"/>
                  <a:t> </a:t>
                </a:r>
                <a14:m>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 100%</m:t>
                    </m:r>
                  </m:oMath>
                </a14:m>
                <a:endParaRPr lang="en-US" sz="2400" dirty="0"/>
              </a:p>
            </p:txBody>
          </p:sp>
        </mc:Choice>
        <mc:Fallback xmlns="">
          <p:sp>
            <p:nvSpPr>
              <p:cNvPr id="4" name="TextBox 3">
                <a:extLst>
                  <a:ext uri="{FF2B5EF4-FFF2-40B4-BE49-F238E27FC236}">
                    <a16:creationId xmlns:a16="http://schemas.microsoft.com/office/drawing/2014/main" id="{D5889EF4-3428-45BD-89C4-8C1F96D8CBB9}"/>
                  </a:ext>
                </a:extLst>
              </p:cNvPr>
              <p:cNvSpPr txBox="1">
                <a:spLocks noRot="1" noChangeAspect="1" noMove="1" noResize="1" noEditPoints="1" noAdjustHandles="1" noChangeArrowheads="1" noChangeShapeType="1" noTextEdit="1"/>
              </p:cNvSpPr>
              <p:nvPr/>
            </p:nvSpPr>
            <p:spPr>
              <a:xfrm>
                <a:off x="2006885" y="1690688"/>
                <a:ext cx="8178229" cy="671787"/>
              </a:xfrm>
              <a:prstGeom prst="rect">
                <a:avLst/>
              </a:prstGeom>
              <a:blipFill>
                <a:blip r:embed="rId2"/>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4DFE32E4-7BED-443E-BC05-75EC14C0B274}"/>
              </a:ext>
            </a:extLst>
          </p:cNvPr>
          <p:cNvSpPr txBox="1"/>
          <p:nvPr/>
        </p:nvSpPr>
        <p:spPr>
          <a:xfrm>
            <a:off x="893850" y="3197632"/>
            <a:ext cx="3700052" cy="2308324"/>
          </a:xfrm>
          <a:prstGeom prst="rect">
            <a:avLst/>
          </a:prstGeom>
          <a:noFill/>
          <a:ln>
            <a:solidFill>
              <a:schemeClr val="tx1"/>
            </a:solidFill>
          </a:ln>
        </p:spPr>
        <p:txBody>
          <a:bodyPr wrap="none" rtlCol="0">
            <a:spAutoFit/>
          </a:bodyPr>
          <a:lstStyle/>
          <a:p>
            <a:r>
              <a:rPr lang="en-US" sz="2400" dirty="0">
                <a:latin typeface="Courier New" panose="02070309020205020404" pitchFamily="49" charset="0"/>
                <a:cs typeface="Courier New" panose="02070309020205020404" pitchFamily="49" charset="0"/>
              </a:rPr>
              <a:t>1 READ A</a:t>
            </a:r>
          </a:p>
          <a:p>
            <a:r>
              <a:rPr lang="en-US" sz="2400" dirty="0">
                <a:latin typeface="Courier New" panose="02070309020205020404" pitchFamily="49" charset="0"/>
                <a:cs typeface="Courier New" panose="02070309020205020404" pitchFamily="49" charset="0"/>
              </a:rPr>
              <a:t>2 READ B</a:t>
            </a:r>
          </a:p>
          <a:p>
            <a:r>
              <a:rPr lang="en-US" sz="2400" dirty="0">
                <a:latin typeface="Courier New" panose="02070309020205020404" pitchFamily="49" charset="0"/>
                <a:cs typeface="Courier New" panose="02070309020205020404" pitchFamily="49" charset="0"/>
              </a:rPr>
              <a:t>3 C = A + 2 * B</a:t>
            </a:r>
          </a:p>
          <a:p>
            <a:r>
              <a:rPr lang="en-US" sz="2400" dirty="0">
                <a:latin typeface="Courier New" panose="02070309020205020404" pitchFamily="49" charset="0"/>
                <a:cs typeface="Courier New" panose="02070309020205020404" pitchFamily="49" charset="0"/>
              </a:rPr>
              <a:t>4 IF C &gt; 50 THEN</a:t>
            </a:r>
          </a:p>
          <a:p>
            <a:pPr marL="342900" indent="-342900">
              <a:buAutoNum type="arabicPlain" startAt="5"/>
            </a:pPr>
            <a:r>
              <a:rPr lang="en-US" sz="2400" dirty="0">
                <a:latin typeface="Courier New" panose="02070309020205020404" pitchFamily="49" charset="0"/>
                <a:cs typeface="Courier New" panose="02070309020205020404" pitchFamily="49" charset="0"/>
              </a:rPr>
              <a:t>  PRINT ‘Large C’</a:t>
            </a:r>
          </a:p>
          <a:p>
            <a:pPr algn="ctr"/>
            <a:r>
              <a:rPr lang="en-US" sz="2400" dirty="0">
                <a:latin typeface="Courier New" panose="02070309020205020404" pitchFamily="49" charset="0"/>
                <a:cs typeface="Courier New" panose="02070309020205020404" pitchFamily="49" charset="0"/>
              </a:rPr>
              <a:t>6 ENDIF			</a:t>
            </a:r>
          </a:p>
        </p:txBody>
      </p:sp>
    </p:spTree>
    <p:extLst>
      <p:ext uri="{BB962C8B-B14F-4D97-AF65-F5344CB8AC3E}">
        <p14:creationId xmlns:p14="http://schemas.microsoft.com/office/powerpoint/2010/main" val="1775471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fade">
                                      <p:cBhvr>
                                        <p:cTn id="18" dur="500"/>
                                        <p:tgtEl>
                                          <p:spTgt spid="6">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fade">
                                      <p:cBhvr>
                                        <p:cTn id="23" dur="500"/>
                                        <p:tgtEl>
                                          <p:spTgt spid="6">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Effect transition="in" filter="fade">
                                      <p:cBhvr>
                                        <p:cTn id="28"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5CD4F-076B-47B4-B30D-55E1B69F64AD}"/>
              </a:ext>
            </a:extLst>
          </p:cNvPr>
          <p:cNvSpPr>
            <a:spLocks noGrp="1"/>
          </p:cNvSpPr>
          <p:nvPr>
            <p:ph type="title"/>
          </p:nvPr>
        </p:nvSpPr>
        <p:spPr/>
        <p:txBody>
          <a:bodyPr>
            <a:normAutofit/>
          </a:bodyPr>
          <a:lstStyle/>
          <a:p>
            <a:r>
              <a:rPr lang="en-US" dirty="0"/>
              <a:t>Statement Coverage</a:t>
            </a:r>
          </a:p>
        </p:txBody>
      </p:sp>
      <p:sp>
        <p:nvSpPr>
          <p:cNvPr id="6" name="Content Placeholder 5">
            <a:extLst>
              <a:ext uri="{FF2B5EF4-FFF2-40B4-BE49-F238E27FC236}">
                <a16:creationId xmlns:a16="http://schemas.microsoft.com/office/drawing/2014/main" id="{28B2CC09-735D-45F0-A762-1E4935CD9464}"/>
              </a:ext>
            </a:extLst>
          </p:cNvPr>
          <p:cNvSpPr>
            <a:spLocks noGrp="1"/>
          </p:cNvSpPr>
          <p:nvPr>
            <p:ph idx="1"/>
          </p:nvPr>
        </p:nvSpPr>
        <p:spPr>
          <a:xfrm>
            <a:off x="4661377" y="3294920"/>
            <a:ext cx="6897049" cy="2104149"/>
          </a:xfrm>
          <a:ln>
            <a:noFill/>
          </a:ln>
        </p:spPr>
        <p:txBody>
          <a:bodyPr>
            <a:normAutofit/>
          </a:bodyPr>
          <a:lstStyle/>
          <a:p>
            <a:pPr marL="0" indent="0">
              <a:buNone/>
            </a:pPr>
            <a:r>
              <a:rPr lang="en-US" sz="2000" dirty="0"/>
              <a:t>Test 1.1: A = 1, B = 3 	</a:t>
            </a:r>
            <a:r>
              <a:rPr lang="en-US" sz="2000" i="1" dirty="0"/>
              <a:t>Statements covered?	</a:t>
            </a:r>
            <a:r>
              <a:rPr lang="en-US" sz="2000" i="1" dirty="0">
                <a:solidFill>
                  <a:srgbClr val="FF0000"/>
                </a:solidFill>
              </a:rPr>
              <a:t>1,2,3,4,6</a:t>
            </a:r>
            <a:endParaRPr lang="en-US" sz="2000" dirty="0"/>
          </a:p>
          <a:p>
            <a:pPr marL="0" indent="0">
              <a:buNone/>
            </a:pPr>
            <a:r>
              <a:rPr lang="en-US" sz="2000" dirty="0"/>
              <a:t>Test 1.2: A = 0, B = 25	</a:t>
            </a:r>
            <a:r>
              <a:rPr lang="en-US" sz="2000" i="1" dirty="0"/>
              <a:t>Statements covered?	</a:t>
            </a:r>
            <a:r>
              <a:rPr lang="en-US" sz="2000" i="1" dirty="0">
                <a:solidFill>
                  <a:srgbClr val="FF0000"/>
                </a:solidFill>
              </a:rPr>
              <a:t>1,2,3,4,6</a:t>
            </a:r>
            <a:endParaRPr lang="en-US" sz="2000" dirty="0"/>
          </a:p>
          <a:p>
            <a:pPr marL="0" indent="0">
              <a:buNone/>
            </a:pPr>
            <a:r>
              <a:rPr lang="en-US" sz="2000" dirty="0"/>
              <a:t>Test 1.3: A = 47, B = 1	</a:t>
            </a:r>
            <a:r>
              <a:rPr lang="en-US" sz="2000" i="1" dirty="0"/>
              <a:t>Statements covered?	</a:t>
            </a:r>
            <a:r>
              <a:rPr lang="en-US" sz="2000" i="1" dirty="0">
                <a:solidFill>
                  <a:srgbClr val="FF0000"/>
                </a:solidFill>
              </a:rPr>
              <a:t>1,2,3,4,6</a:t>
            </a:r>
            <a:endParaRPr lang="en-US" sz="2000" dirty="0"/>
          </a:p>
          <a:p>
            <a:pPr marL="0" indent="0">
              <a:buNone/>
            </a:pPr>
            <a:r>
              <a:rPr lang="en-US" sz="2000" dirty="0"/>
              <a:t>Test 1.4: A = 20, B = 25	</a:t>
            </a:r>
            <a:r>
              <a:rPr lang="en-US" sz="2000" i="1" dirty="0"/>
              <a:t>Statements covered?	</a:t>
            </a:r>
            <a:r>
              <a:rPr lang="en-US" sz="2000" b="1" i="1" dirty="0">
                <a:solidFill>
                  <a:srgbClr val="FF0000"/>
                </a:solidFill>
              </a:rPr>
              <a:t>1,2,3,4,5,6</a:t>
            </a:r>
            <a:endParaRPr lang="en-US" sz="2000" dirty="0">
              <a:solidFill>
                <a:srgbClr val="FF0000"/>
              </a:solidFill>
            </a:endParaRPr>
          </a:p>
          <a:p>
            <a:pPr marL="0" indent="0">
              <a:buNone/>
            </a:pPr>
            <a:r>
              <a:rPr lang="en-US" sz="2000" dirty="0"/>
              <a:t>How many tests required for 100% coverage? 	</a:t>
            </a:r>
            <a:r>
              <a:rPr lang="en-US" sz="2000" dirty="0">
                <a:solidFill>
                  <a:srgbClr val="FF0000"/>
                </a:solidFill>
              </a:rPr>
              <a:t>1</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889EF4-3428-45BD-89C4-8C1F96D8CBB9}"/>
                  </a:ext>
                </a:extLst>
              </p:cNvPr>
              <p:cNvSpPr txBox="1"/>
              <p:nvPr/>
            </p:nvSpPr>
            <p:spPr>
              <a:xfrm>
                <a:off x="2006885" y="1690688"/>
                <a:ext cx="8178229" cy="671787"/>
              </a:xfrm>
              <a:prstGeom prst="rect">
                <a:avLst/>
              </a:prstGeom>
              <a:noFill/>
            </p:spPr>
            <p:txBody>
              <a:bodyPr wrap="square" rtlCol="0">
                <a:spAutoFit/>
              </a:bodyPr>
              <a:lstStyle/>
              <a:p>
                <a14:m>
                  <m:oMath xmlns:m="http://schemas.openxmlformats.org/officeDocument/2006/math">
                    <m:r>
                      <a:rPr lang="en-US" sz="2400" b="0" i="1" smtClean="0">
                        <a:latin typeface="Cambria Math" panose="02040503050406030204" pitchFamily="18" charset="0"/>
                      </a:rPr>
                      <m:t>𝐶𝑜𝑣𝑒𝑟𝑎𝑔𝑒</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𝑁𝑢𝑚𝑏𝑒𝑟</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𝑠𝑡𝑎𝑡𝑒𝑚𝑒𝑛𝑡𝑠</m:t>
                        </m:r>
                        <m:r>
                          <a:rPr lang="en-US" sz="2400" b="0" i="1" smtClean="0">
                            <a:latin typeface="Cambria Math" panose="02040503050406030204" pitchFamily="18" charset="0"/>
                          </a:rPr>
                          <m:t> </m:t>
                        </m:r>
                        <m:r>
                          <a:rPr lang="en-US" sz="2400" b="0" i="1" smtClean="0">
                            <a:latin typeface="Cambria Math" panose="02040503050406030204" pitchFamily="18" charset="0"/>
                          </a:rPr>
                          <m:t>𝑒𝑥𝑒𝑟𝑐𝑖𝑠𝑒𝑑</m:t>
                        </m:r>
                      </m:num>
                      <m:den>
                        <m:r>
                          <a:rPr lang="en-US" sz="2400" b="0" i="1" smtClean="0">
                            <a:latin typeface="Cambria Math" panose="02040503050406030204" pitchFamily="18" charset="0"/>
                          </a:rPr>
                          <m:t>𝑇𝑜𝑡𝑎𝑙</m:t>
                        </m:r>
                        <m:r>
                          <a:rPr lang="en-US" sz="2400" b="0" i="1" smtClean="0">
                            <a:latin typeface="Cambria Math" panose="02040503050406030204" pitchFamily="18" charset="0"/>
                          </a:rPr>
                          <m:t> </m:t>
                        </m:r>
                        <m:r>
                          <a:rPr lang="en-US" sz="2400" b="0" i="1" smtClean="0">
                            <a:latin typeface="Cambria Math" panose="02040503050406030204" pitchFamily="18" charset="0"/>
                          </a:rPr>
                          <m:t>𝑛𝑢𝑚𝑏𝑒𝑟</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𝑠𝑡𝑎𝑡𝑒𝑚𝑒𝑛𝑡𝑠</m:t>
                        </m:r>
                      </m:den>
                    </m:f>
                  </m:oMath>
                </a14:m>
                <a:r>
                  <a:rPr lang="en-US" sz="2400" dirty="0"/>
                  <a:t> </a:t>
                </a:r>
                <a14:m>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 100%</m:t>
                    </m:r>
                  </m:oMath>
                </a14:m>
                <a:endParaRPr lang="en-US" sz="2400" dirty="0"/>
              </a:p>
            </p:txBody>
          </p:sp>
        </mc:Choice>
        <mc:Fallback xmlns="">
          <p:sp>
            <p:nvSpPr>
              <p:cNvPr id="4" name="TextBox 3">
                <a:extLst>
                  <a:ext uri="{FF2B5EF4-FFF2-40B4-BE49-F238E27FC236}">
                    <a16:creationId xmlns:a16="http://schemas.microsoft.com/office/drawing/2014/main" id="{D5889EF4-3428-45BD-89C4-8C1F96D8CBB9}"/>
                  </a:ext>
                </a:extLst>
              </p:cNvPr>
              <p:cNvSpPr txBox="1">
                <a:spLocks noRot="1" noChangeAspect="1" noMove="1" noResize="1" noEditPoints="1" noAdjustHandles="1" noChangeArrowheads="1" noChangeShapeType="1" noTextEdit="1"/>
              </p:cNvSpPr>
              <p:nvPr/>
            </p:nvSpPr>
            <p:spPr>
              <a:xfrm>
                <a:off x="2006885" y="1690688"/>
                <a:ext cx="8178229" cy="671787"/>
              </a:xfrm>
              <a:prstGeom prst="rect">
                <a:avLst/>
              </a:prstGeom>
              <a:blipFill>
                <a:blip r:embed="rId2"/>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4DFE32E4-7BED-443E-BC05-75EC14C0B274}"/>
              </a:ext>
            </a:extLst>
          </p:cNvPr>
          <p:cNvSpPr txBox="1"/>
          <p:nvPr/>
        </p:nvSpPr>
        <p:spPr>
          <a:xfrm>
            <a:off x="893850" y="3197632"/>
            <a:ext cx="3700052" cy="2308324"/>
          </a:xfrm>
          <a:prstGeom prst="rect">
            <a:avLst/>
          </a:prstGeom>
          <a:noFill/>
          <a:ln>
            <a:solidFill>
              <a:schemeClr val="tx1"/>
            </a:solidFill>
          </a:ln>
        </p:spPr>
        <p:txBody>
          <a:bodyPr wrap="none" rtlCol="0">
            <a:spAutoFit/>
          </a:bodyPr>
          <a:lstStyle/>
          <a:p>
            <a:r>
              <a:rPr lang="en-US" sz="2400" dirty="0">
                <a:latin typeface="Courier New" panose="02070309020205020404" pitchFamily="49" charset="0"/>
                <a:cs typeface="Courier New" panose="02070309020205020404" pitchFamily="49" charset="0"/>
              </a:rPr>
              <a:t>1 READ A</a:t>
            </a:r>
          </a:p>
          <a:p>
            <a:r>
              <a:rPr lang="en-US" sz="2400" dirty="0">
                <a:latin typeface="Courier New" panose="02070309020205020404" pitchFamily="49" charset="0"/>
                <a:cs typeface="Courier New" panose="02070309020205020404" pitchFamily="49" charset="0"/>
              </a:rPr>
              <a:t>2 READ B</a:t>
            </a:r>
          </a:p>
          <a:p>
            <a:r>
              <a:rPr lang="en-US" sz="2400" dirty="0">
                <a:latin typeface="Courier New" panose="02070309020205020404" pitchFamily="49" charset="0"/>
                <a:cs typeface="Courier New" panose="02070309020205020404" pitchFamily="49" charset="0"/>
              </a:rPr>
              <a:t>3 C = A + 2 * B</a:t>
            </a:r>
          </a:p>
          <a:p>
            <a:r>
              <a:rPr lang="en-US" sz="2400" dirty="0">
                <a:latin typeface="Courier New" panose="02070309020205020404" pitchFamily="49" charset="0"/>
                <a:cs typeface="Courier New" panose="02070309020205020404" pitchFamily="49" charset="0"/>
              </a:rPr>
              <a:t>4 IF C &gt; 50 THEN</a:t>
            </a:r>
          </a:p>
          <a:p>
            <a:pPr marL="342900" indent="-342900">
              <a:buAutoNum type="arabicPlain" startAt="5"/>
            </a:pPr>
            <a:r>
              <a:rPr lang="en-US" sz="2400" dirty="0">
                <a:latin typeface="Courier New" panose="02070309020205020404" pitchFamily="49" charset="0"/>
                <a:cs typeface="Courier New" panose="02070309020205020404" pitchFamily="49" charset="0"/>
              </a:rPr>
              <a:t>  PRINT ‘Large C’</a:t>
            </a:r>
          </a:p>
          <a:p>
            <a:pPr algn="ctr"/>
            <a:r>
              <a:rPr lang="en-US" sz="2400" dirty="0">
                <a:latin typeface="Courier New" panose="02070309020205020404" pitchFamily="49" charset="0"/>
                <a:cs typeface="Courier New" panose="02070309020205020404" pitchFamily="49" charset="0"/>
              </a:rPr>
              <a:t>6 ENDIF			</a:t>
            </a:r>
          </a:p>
        </p:txBody>
      </p:sp>
    </p:spTree>
    <p:extLst>
      <p:ext uri="{BB962C8B-B14F-4D97-AF65-F5344CB8AC3E}">
        <p14:creationId xmlns:p14="http://schemas.microsoft.com/office/powerpoint/2010/main" val="1587322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Straight Connector 58">
            <a:extLst>
              <a:ext uri="{FF2B5EF4-FFF2-40B4-BE49-F238E27FC236}">
                <a16:creationId xmlns:a16="http://schemas.microsoft.com/office/drawing/2014/main" id="{960073D9-1ABD-48D9-8F8C-C2F77C63EA9C}"/>
              </a:ext>
            </a:extLst>
          </p:cNvPr>
          <p:cNvCxnSpPr>
            <a:cxnSpLocks/>
          </p:cNvCxnSpPr>
          <p:nvPr/>
        </p:nvCxnSpPr>
        <p:spPr>
          <a:xfrm flipH="1">
            <a:off x="6294936" y="3055239"/>
            <a:ext cx="376179" cy="654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AF3AB4E-2C18-47DC-8321-F8A9971B6345}"/>
              </a:ext>
            </a:extLst>
          </p:cNvPr>
          <p:cNvCxnSpPr>
            <a:cxnSpLocks/>
          </p:cNvCxnSpPr>
          <p:nvPr/>
        </p:nvCxnSpPr>
        <p:spPr>
          <a:xfrm flipH="1">
            <a:off x="7670665" y="2895972"/>
            <a:ext cx="91916" cy="13903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BCAA537-D599-4E2F-A0F5-FF37CA85BDDB}"/>
              </a:ext>
            </a:extLst>
          </p:cNvPr>
          <p:cNvCxnSpPr>
            <a:cxnSpLocks/>
          </p:cNvCxnSpPr>
          <p:nvPr/>
        </p:nvCxnSpPr>
        <p:spPr>
          <a:xfrm flipH="1">
            <a:off x="8661244" y="2940047"/>
            <a:ext cx="492641" cy="30685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7B17B8-07C8-468A-83E7-05546FA5B73E}"/>
              </a:ext>
            </a:extLst>
          </p:cNvPr>
          <p:cNvCxnSpPr>
            <a:cxnSpLocks/>
          </p:cNvCxnSpPr>
          <p:nvPr/>
        </p:nvCxnSpPr>
        <p:spPr>
          <a:xfrm flipH="1">
            <a:off x="9127578" y="2895972"/>
            <a:ext cx="293874" cy="27271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B2E6169-FB6C-4864-A0AB-ED40B718EC90}"/>
              </a:ext>
            </a:extLst>
          </p:cNvPr>
          <p:cNvCxnSpPr>
            <a:cxnSpLocks/>
          </p:cNvCxnSpPr>
          <p:nvPr/>
        </p:nvCxnSpPr>
        <p:spPr>
          <a:xfrm flipH="1">
            <a:off x="9633317" y="2895972"/>
            <a:ext cx="44085" cy="20844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EA63CE1-0C5A-4766-AE17-610869E0A12D}"/>
              </a:ext>
            </a:extLst>
          </p:cNvPr>
          <p:cNvCxnSpPr>
            <a:cxnSpLocks/>
          </p:cNvCxnSpPr>
          <p:nvPr/>
        </p:nvCxnSpPr>
        <p:spPr>
          <a:xfrm>
            <a:off x="9991985" y="3023800"/>
            <a:ext cx="140407" cy="1272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7A5E39A-C952-4B89-96BB-92576DB7F079}"/>
              </a:ext>
            </a:extLst>
          </p:cNvPr>
          <p:cNvCxnSpPr>
            <a:cxnSpLocks/>
          </p:cNvCxnSpPr>
          <p:nvPr/>
        </p:nvCxnSpPr>
        <p:spPr>
          <a:xfrm>
            <a:off x="10697964" y="2919806"/>
            <a:ext cx="374723" cy="7135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B4D3C2F-ED63-4670-BCC0-BB4D5E4F62F9}"/>
              </a:ext>
            </a:extLst>
          </p:cNvPr>
          <p:cNvCxnSpPr>
            <a:cxnSpLocks/>
          </p:cNvCxnSpPr>
          <p:nvPr/>
        </p:nvCxnSpPr>
        <p:spPr>
          <a:xfrm flipH="1">
            <a:off x="3484618" y="388647"/>
            <a:ext cx="4497280" cy="2940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6107B4F-A16F-4703-9428-CDE4537A6AD4}"/>
              </a:ext>
            </a:extLst>
          </p:cNvPr>
          <p:cNvCxnSpPr>
            <a:cxnSpLocks/>
          </p:cNvCxnSpPr>
          <p:nvPr/>
        </p:nvCxnSpPr>
        <p:spPr>
          <a:xfrm flipH="1">
            <a:off x="7167386" y="541047"/>
            <a:ext cx="966912" cy="24827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6B244D1-155F-4FDF-8CD6-DBD3BA35BB5F}"/>
              </a:ext>
            </a:extLst>
          </p:cNvPr>
          <p:cNvCxnSpPr>
            <a:cxnSpLocks/>
          </p:cNvCxnSpPr>
          <p:nvPr/>
        </p:nvCxnSpPr>
        <p:spPr>
          <a:xfrm>
            <a:off x="9131234" y="583329"/>
            <a:ext cx="1193518" cy="23440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F627F83-2607-43D6-8438-7CDD1565E75F}"/>
              </a:ext>
            </a:extLst>
          </p:cNvPr>
          <p:cNvCxnSpPr>
            <a:cxnSpLocks/>
          </p:cNvCxnSpPr>
          <p:nvPr/>
        </p:nvCxnSpPr>
        <p:spPr>
          <a:xfrm flipH="1">
            <a:off x="1655747" y="3511221"/>
            <a:ext cx="752410" cy="629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C7B8ED9-6B16-45D3-B709-ED9CFD6CA0F3}"/>
              </a:ext>
            </a:extLst>
          </p:cNvPr>
          <p:cNvCxnSpPr>
            <a:cxnSpLocks/>
          </p:cNvCxnSpPr>
          <p:nvPr/>
        </p:nvCxnSpPr>
        <p:spPr>
          <a:xfrm flipH="1">
            <a:off x="2271673" y="3509709"/>
            <a:ext cx="505426" cy="11988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F27562E-9A92-4EBB-8523-D4D498B2E9B5}"/>
              </a:ext>
            </a:extLst>
          </p:cNvPr>
          <p:cNvCxnSpPr>
            <a:cxnSpLocks/>
          </p:cNvCxnSpPr>
          <p:nvPr/>
        </p:nvCxnSpPr>
        <p:spPr>
          <a:xfrm flipH="1">
            <a:off x="2765341" y="3509709"/>
            <a:ext cx="218334" cy="16728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4EA04C8-DC60-4068-AA95-276A32791F22}"/>
              </a:ext>
            </a:extLst>
          </p:cNvPr>
          <p:cNvCxnSpPr>
            <a:cxnSpLocks/>
          </p:cNvCxnSpPr>
          <p:nvPr/>
        </p:nvCxnSpPr>
        <p:spPr>
          <a:xfrm>
            <a:off x="3256501" y="3525240"/>
            <a:ext cx="334652" cy="24605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5C0142B-3741-42AF-A03D-9CD30045280F}"/>
              </a:ext>
            </a:extLst>
          </p:cNvPr>
          <p:cNvCxnSpPr>
            <a:cxnSpLocks/>
          </p:cNvCxnSpPr>
          <p:nvPr/>
        </p:nvCxnSpPr>
        <p:spPr>
          <a:xfrm>
            <a:off x="3285771" y="3481742"/>
            <a:ext cx="794563" cy="1498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1BF71D8-A68A-4CC0-B56A-0BC8A7079119}"/>
              </a:ext>
            </a:extLst>
          </p:cNvPr>
          <p:cNvCxnSpPr>
            <a:cxnSpLocks/>
          </p:cNvCxnSpPr>
          <p:nvPr/>
        </p:nvCxnSpPr>
        <p:spPr>
          <a:xfrm>
            <a:off x="3688489" y="3416024"/>
            <a:ext cx="873752" cy="8702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E3C810-F7AE-4910-9654-0D3341030E67}"/>
              </a:ext>
            </a:extLst>
          </p:cNvPr>
          <p:cNvCxnSpPr/>
          <p:nvPr/>
        </p:nvCxnSpPr>
        <p:spPr>
          <a:xfrm>
            <a:off x="2923825" y="406018"/>
            <a:ext cx="1009662" cy="2208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E81625C-D156-488C-9931-1BA4FE4A4BC8}"/>
              </a:ext>
            </a:extLst>
          </p:cNvPr>
          <p:cNvCxnSpPr>
            <a:cxnSpLocks/>
          </p:cNvCxnSpPr>
          <p:nvPr/>
        </p:nvCxnSpPr>
        <p:spPr>
          <a:xfrm flipH="1">
            <a:off x="3966894" y="728566"/>
            <a:ext cx="51688" cy="453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9186EEE-D1BC-4702-A547-EA7D2A1E7F9A}"/>
              </a:ext>
            </a:extLst>
          </p:cNvPr>
          <p:cNvCxnSpPr>
            <a:cxnSpLocks/>
          </p:cNvCxnSpPr>
          <p:nvPr/>
        </p:nvCxnSpPr>
        <p:spPr>
          <a:xfrm flipH="1">
            <a:off x="3428656" y="728566"/>
            <a:ext cx="234247" cy="8978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D906931-8D15-4B1F-93FD-A84C77D78BBB}"/>
              </a:ext>
            </a:extLst>
          </p:cNvPr>
          <p:cNvCxnSpPr>
            <a:cxnSpLocks/>
          </p:cNvCxnSpPr>
          <p:nvPr/>
        </p:nvCxnSpPr>
        <p:spPr>
          <a:xfrm flipH="1">
            <a:off x="1431267" y="406018"/>
            <a:ext cx="611941" cy="4532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9A6CAD-06C5-4A2F-A5B1-33549CDC6F1C}"/>
              </a:ext>
            </a:extLst>
          </p:cNvPr>
          <p:cNvCxnSpPr>
            <a:cxnSpLocks/>
          </p:cNvCxnSpPr>
          <p:nvPr/>
        </p:nvCxnSpPr>
        <p:spPr>
          <a:xfrm flipH="1">
            <a:off x="1733383" y="501338"/>
            <a:ext cx="368924" cy="9526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5206E18-DFF0-4C84-977D-0587A7453C84}"/>
              </a:ext>
            </a:extLst>
          </p:cNvPr>
          <p:cNvCxnSpPr>
            <a:cxnSpLocks/>
          </p:cNvCxnSpPr>
          <p:nvPr/>
        </p:nvCxnSpPr>
        <p:spPr>
          <a:xfrm flipH="1">
            <a:off x="1980810" y="501338"/>
            <a:ext cx="297978" cy="14289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A903929-E1C5-400D-A1C8-C737BB7A3AC1}"/>
              </a:ext>
            </a:extLst>
          </p:cNvPr>
          <p:cNvCxnSpPr>
            <a:cxnSpLocks/>
            <a:stCxn id="11" idx="2"/>
          </p:cNvCxnSpPr>
          <p:nvPr/>
        </p:nvCxnSpPr>
        <p:spPr>
          <a:xfrm flipH="1">
            <a:off x="2305863" y="583329"/>
            <a:ext cx="148064" cy="20866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4596959-B0C0-49AD-920A-77CC5B76628F}"/>
              </a:ext>
            </a:extLst>
          </p:cNvPr>
          <p:cNvSpPr/>
          <p:nvPr/>
        </p:nvSpPr>
        <p:spPr>
          <a:xfrm>
            <a:off x="384527" y="583329"/>
            <a:ext cx="1289756" cy="51223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Informal</a:t>
            </a:r>
          </a:p>
          <a:p>
            <a:pPr algn="ctr"/>
            <a:r>
              <a:rPr lang="en-US" sz="1600" dirty="0">
                <a:latin typeface="Arial" panose="020B0604020202020204" pitchFamily="34" charset="0"/>
                <a:ea typeface="Tahoma" panose="020B0604030504040204" pitchFamily="34" charset="0"/>
                <a:cs typeface="Arial" panose="020B0604020202020204" pitchFamily="34" charset="0"/>
              </a:rPr>
              <a:t>Reviews</a:t>
            </a:r>
          </a:p>
        </p:txBody>
      </p:sp>
      <p:sp>
        <p:nvSpPr>
          <p:cNvPr id="4" name="Rectangle 3">
            <a:extLst>
              <a:ext uri="{FF2B5EF4-FFF2-40B4-BE49-F238E27FC236}">
                <a16:creationId xmlns:a16="http://schemas.microsoft.com/office/drawing/2014/main" id="{81815C05-28C3-4D83-AC15-AB895C489981}"/>
              </a:ext>
            </a:extLst>
          </p:cNvPr>
          <p:cNvSpPr/>
          <p:nvPr/>
        </p:nvSpPr>
        <p:spPr>
          <a:xfrm>
            <a:off x="416809" y="1276671"/>
            <a:ext cx="1514482" cy="35462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Walkthroughs</a:t>
            </a:r>
            <a:endParaRPr lang="en-US" dirty="0">
              <a:latin typeface="Arial" panose="020B0604020202020204" pitchFamily="34" charset="0"/>
              <a:ea typeface="Tahoma" panose="020B060403050404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743E5AF-354B-4DA2-9AF3-4C8369C1228D}"/>
              </a:ext>
            </a:extLst>
          </p:cNvPr>
          <p:cNvSpPr/>
          <p:nvPr/>
        </p:nvSpPr>
        <p:spPr>
          <a:xfrm>
            <a:off x="706265" y="1841742"/>
            <a:ext cx="1369483" cy="51223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Technical</a:t>
            </a:r>
            <a:r>
              <a:rPr lang="en-US" dirty="0">
                <a:latin typeface="Arial" panose="020B0604020202020204" pitchFamily="34" charset="0"/>
                <a:ea typeface="Tahoma" panose="020B0604030504040204" pitchFamily="34" charset="0"/>
                <a:cs typeface="Arial" panose="020B0604020202020204" pitchFamily="34" charset="0"/>
              </a:rPr>
              <a:t> </a:t>
            </a:r>
            <a:r>
              <a:rPr lang="en-US" sz="1600" dirty="0">
                <a:latin typeface="Arial" panose="020B0604020202020204" pitchFamily="34" charset="0"/>
                <a:ea typeface="Tahoma" panose="020B0604030504040204" pitchFamily="34" charset="0"/>
                <a:cs typeface="Arial" panose="020B0604020202020204" pitchFamily="34" charset="0"/>
              </a:rPr>
              <a:t>Reviews</a:t>
            </a:r>
            <a:endParaRPr lang="en-US" dirty="0">
              <a:latin typeface="Arial" panose="020B0604020202020204" pitchFamily="34" charset="0"/>
              <a:ea typeface="Tahoma" panose="020B060403050404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0F4AE54B-1A89-4D24-9CF2-8920CD69D919}"/>
              </a:ext>
            </a:extLst>
          </p:cNvPr>
          <p:cNvSpPr/>
          <p:nvPr/>
        </p:nvSpPr>
        <p:spPr>
          <a:xfrm>
            <a:off x="1084442" y="2585425"/>
            <a:ext cx="1369484" cy="35462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Inspections</a:t>
            </a:r>
            <a:endParaRPr lang="en-US" dirty="0">
              <a:latin typeface="Arial" panose="020B0604020202020204" pitchFamily="34" charset="0"/>
              <a:ea typeface="Tahoma" panose="020B060403050404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16C982AE-93DF-474A-B0BB-27EC7263EBC5}"/>
              </a:ext>
            </a:extLst>
          </p:cNvPr>
          <p:cNvSpPr/>
          <p:nvPr/>
        </p:nvSpPr>
        <p:spPr>
          <a:xfrm>
            <a:off x="3373619" y="475180"/>
            <a:ext cx="1557867" cy="35462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Static Analysis</a:t>
            </a:r>
          </a:p>
        </p:txBody>
      </p:sp>
      <p:sp>
        <p:nvSpPr>
          <p:cNvPr id="8" name="Rectangle 7">
            <a:extLst>
              <a:ext uri="{FF2B5EF4-FFF2-40B4-BE49-F238E27FC236}">
                <a16:creationId xmlns:a16="http://schemas.microsoft.com/office/drawing/2014/main" id="{A660EC49-6B59-4FF1-9CCF-4E582DBF69F7}"/>
              </a:ext>
            </a:extLst>
          </p:cNvPr>
          <p:cNvSpPr/>
          <p:nvPr/>
        </p:nvSpPr>
        <p:spPr>
          <a:xfrm>
            <a:off x="3747917" y="1012646"/>
            <a:ext cx="1557866" cy="339653"/>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Data Flow</a:t>
            </a:r>
          </a:p>
        </p:txBody>
      </p:sp>
      <p:sp>
        <p:nvSpPr>
          <p:cNvPr id="9" name="Rectangle 8">
            <a:extLst>
              <a:ext uri="{FF2B5EF4-FFF2-40B4-BE49-F238E27FC236}">
                <a16:creationId xmlns:a16="http://schemas.microsoft.com/office/drawing/2014/main" id="{4F0C7478-A75E-427D-95FB-CA9271907803}"/>
              </a:ext>
            </a:extLst>
          </p:cNvPr>
          <p:cNvSpPr/>
          <p:nvPr/>
        </p:nvSpPr>
        <p:spPr>
          <a:xfrm>
            <a:off x="2923825" y="1510615"/>
            <a:ext cx="1360311" cy="35462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Control Flow</a:t>
            </a:r>
          </a:p>
        </p:txBody>
      </p:sp>
      <p:sp>
        <p:nvSpPr>
          <p:cNvPr id="11" name="Rectangle 10">
            <a:extLst>
              <a:ext uri="{FF2B5EF4-FFF2-40B4-BE49-F238E27FC236}">
                <a16:creationId xmlns:a16="http://schemas.microsoft.com/office/drawing/2014/main" id="{3EC28F0A-F6A8-4C40-BE3E-A5C71837361C}"/>
              </a:ext>
            </a:extLst>
          </p:cNvPr>
          <p:cNvSpPr/>
          <p:nvPr/>
        </p:nvSpPr>
        <p:spPr>
          <a:xfrm>
            <a:off x="1809049" y="228707"/>
            <a:ext cx="1289755" cy="354622"/>
          </a:xfrm>
          <a:prstGeom prst="rect">
            <a:avLst/>
          </a:prstGeom>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rial" panose="020B0604020202020204" pitchFamily="34" charset="0"/>
                <a:ea typeface="Tahoma" panose="020B0604030504040204" pitchFamily="34" charset="0"/>
                <a:cs typeface="Arial" panose="020B0604020202020204" pitchFamily="34" charset="0"/>
              </a:rPr>
              <a:t>Static</a:t>
            </a:r>
          </a:p>
        </p:txBody>
      </p:sp>
      <p:sp>
        <p:nvSpPr>
          <p:cNvPr id="14" name="Rectangle 13">
            <a:extLst>
              <a:ext uri="{FF2B5EF4-FFF2-40B4-BE49-F238E27FC236}">
                <a16:creationId xmlns:a16="http://schemas.microsoft.com/office/drawing/2014/main" id="{C3E60318-9B0B-4067-944C-67B36F309A30}"/>
              </a:ext>
            </a:extLst>
          </p:cNvPr>
          <p:cNvSpPr/>
          <p:nvPr/>
        </p:nvSpPr>
        <p:spPr>
          <a:xfrm>
            <a:off x="5536879" y="3404790"/>
            <a:ext cx="1716608" cy="354623"/>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Error Guessing</a:t>
            </a:r>
          </a:p>
        </p:txBody>
      </p:sp>
      <p:sp>
        <p:nvSpPr>
          <p:cNvPr id="15" name="Rectangle 14">
            <a:extLst>
              <a:ext uri="{FF2B5EF4-FFF2-40B4-BE49-F238E27FC236}">
                <a16:creationId xmlns:a16="http://schemas.microsoft.com/office/drawing/2014/main" id="{AA205504-66DF-425A-8C4B-7BEEE46BB6D9}"/>
              </a:ext>
            </a:extLst>
          </p:cNvPr>
          <p:cNvSpPr/>
          <p:nvPr/>
        </p:nvSpPr>
        <p:spPr>
          <a:xfrm>
            <a:off x="6170450" y="2762735"/>
            <a:ext cx="2125130" cy="35462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Experience-based</a:t>
            </a:r>
          </a:p>
        </p:txBody>
      </p:sp>
      <p:sp>
        <p:nvSpPr>
          <p:cNvPr id="16" name="Rectangle 15">
            <a:extLst>
              <a:ext uri="{FF2B5EF4-FFF2-40B4-BE49-F238E27FC236}">
                <a16:creationId xmlns:a16="http://schemas.microsoft.com/office/drawing/2014/main" id="{EA3D43EE-A524-494A-B209-5E9F717C779C}"/>
              </a:ext>
            </a:extLst>
          </p:cNvPr>
          <p:cNvSpPr/>
          <p:nvPr/>
        </p:nvSpPr>
        <p:spPr>
          <a:xfrm>
            <a:off x="8880562" y="2762735"/>
            <a:ext cx="2888108" cy="33965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Specification-based</a:t>
            </a:r>
          </a:p>
        </p:txBody>
      </p:sp>
      <p:sp>
        <p:nvSpPr>
          <p:cNvPr id="17" name="Rectangle 16">
            <a:extLst>
              <a:ext uri="{FF2B5EF4-FFF2-40B4-BE49-F238E27FC236}">
                <a16:creationId xmlns:a16="http://schemas.microsoft.com/office/drawing/2014/main" id="{F127112D-9148-4E99-AC14-7FE02A4D4D2D}"/>
              </a:ext>
            </a:extLst>
          </p:cNvPr>
          <p:cNvSpPr/>
          <p:nvPr/>
        </p:nvSpPr>
        <p:spPr>
          <a:xfrm>
            <a:off x="10218562" y="3329284"/>
            <a:ext cx="1862665" cy="50563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Equivalence Class Partitioning</a:t>
            </a:r>
          </a:p>
        </p:txBody>
      </p:sp>
      <p:sp>
        <p:nvSpPr>
          <p:cNvPr id="18" name="Rectangle 17">
            <a:extLst>
              <a:ext uri="{FF2B5EF4-FFF2-40B4-BE49-F238E27FC236}">
                <a16:creationId xmlns:a16="http://schemas.microsoft.com/office/drawing/2014/main" id="{C1162083-A7FD-4BD9-8D13-A3546C707701}"/>
              </a:ext>
            </a:extLst>
          </p:cNvPr>
          <p:cNvSpPr/>
          <p:nvPr/>
        </p:nvSpPr>
        <p:spPr>
          <a:xfrm>
            <a:off x="9808960" y="4108964"/>
            <a:ext cx="1557866" cy="50563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Boundary Value Analysis</a:t>
            </a:r>
          </a:p>
        </p:txBody>
      </p:sp>
      <p:sp>
        <p:nvSpPr>
          <p:cNvPr id="19" name="Rectangle 18">
            <a:extLst>
              <a:ext uri="{FF2B5EF4-FFF2-40B4-BE49-F238E27FC236}">
                <a16:creationId xmlns:a16="http://schemas.microsoft.com/office/drawing/2014/main" id="{3331794A-7378-4295-A459-D42927EA6CB5}"/>
              </a:ext>
            </a:extLst>
          </p:cNvPr>
          <p:cNvSpPr/>
          <p:nvPr/>
        </p:nvSpPr>
        <p:spPr>
          <a:xfrm>
            <a:off x="9386001" y="4810632"/>
            <a:ext cx="1557866" cy="33965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Decision tables</a:t>
            </a:r>
          </a:p>
        </p:txBody>
      </p:sp>
      <p:sp>
        <p:nvSpPr>
          <p:cNvPr id="20" name="Rectangle 19">
            <a:extLst>
              <a:ext uri="{FF2B5EF4-FFF2-40B4-BE49-F238E27FC236}">
                <a16:creationId xmlns:a16="http://schemas.microsoft.com/office/drawing/2014/main" id="{0C8094EB-0101-4221-BD31-5D17D9C98C87}"/>
              </a:ext>
            </a:extLst>
          </p:cNvPr>
          <p:cNvSpPr/>
          <p:nvPr/>
        </p:nvSpPr>
        <p:spPr>
          <a:xfrm>
            <a:off x="8943619" y="5402962"/>
            <a:ext cx="1862665" cy="33016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State Transition</a:t>
            </a:r>
          </a:p>
        </p:txBody>
      </p:sp>
      <p:sp>
        <p:nvSpPr>
          <p:cNvPr id="21" name="Rectangle 20">
            <a:extLst>
              <a:ext uri="{FF2B5EF4-FFF2-40B4-BE49-F238E27FC236}">
                <a16:creationId xmlns:a16="http://schemas.microsoft.com/office/drawing/2014/main" id="{A67385C1-90AD-4193-9659-55F8AE35F652}"/>
              </a:ext>
            </a:extLst>
          </p:cNvPr>
          <p:cNvSpPr/>
          <p:nvPr/>
        </p:nvSpPr>
        <p:spPr>
          <a:xfrm>
            <a:off x="8454668" y="5985801"/>
            <a:ext cx="1862666" cy="35462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Use case testing</a:t>
            </a:r>
          </a:p>
        </p:txBody>
      </p:sp>
      <p:sp>
        <p:nvSpPr>
          <p:cNvPr id="22" name="Rectangle 21">
            <a:extLst>
              <a:ext uri="{FF2B5EF4-FFF2-40B4-BE49-F238E27FC236}">
                <a16:creationId xmlns:a16="http://schemas.microsoft.com/office/drawing/2014/main" id="{D60F9860-00D3-4996-A641-55C63542B3DA}"/>
              </a:ext>
            </a:extLst>
          </p:cNvPr>
          <p:cNvSpPr/>
          <p:nvPr/>
        </p:nvSpPr>
        <p:spPr>
          <a:xfrm>
            <a:off x="6278060" y="4140403"/>
            <a:ext cx="1950854" cy="35462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Exploratory testing</a:t>
            </a:r>
          </a:p>
        </p:txBody>
      </p:sp>
      <p:sp>
        <p:nvSpPr>
          <p:cNvPr id="23" name="Rectangle 22">
            <a:extLst>
              <a:ext uri="{FF2B5EF4-FFF2-40B4-BE49-F238E27FC236}">
                <a16:creationId xmlns:a16="http://schemas.microsoft.com/office/drawing/2014/main" id="{E86205F3-8B0A-42AB-8118-CEFBF03E3ABB}"/>
              </a:ext>
            </a:extLst>
          </p:cNvPr>
          <p:cNvSpPr/>
          <p:nvPr/>
        </p:nvSpPr>
        <p:spPr>
          <a:xfrm>
            <a:off x="2222865" y="3278767"/>
            <a:ext cx="1862666" cy="35462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Structure-based</a:t>
            </a:r>
          </a:p>
        </p:txBody>
      </p:sp>
      <p:sp>
        <p:nvSpPr>
          <p:cNvPr id="24" name="Rectangle 23">
            <a:extLst>
              <a:ext uri="{FF2B5EF4-FFF2-40B4-BE49-F238E27FC236}">
                <a16:creationId xmlns:a16="http://schemas.microsoft.com/office/drawing/2014/main" id="{DBB51451-3C47-4384-8A18-5CAF66284AD9}"/>
              </a:ext>
            </a:extLst>
          </p:cNvPr>
          <p:cNvSpPr/>
          <p:nvPr/>
        </p:nvSpPr>
        <p:spPr>
          <a:xfrm>
            <a:off x="769430" y="4015211"/>
            <a:ext cx="1525762" cy="35462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Statement</a:t>
            </a:r>
          </a:p>
        </p:txBody>
      </p:sp>
      <p:sp>
        <p:nvSpPr>
          <p:cNvPr id="25" name="Rectangle 24">
            <a:extLst>
              <a:ext uri="{FF2B5EF4-FFF2-40B4-BE49-F238E27FC236}">
                <a16:creationId xmlns:a16="http://schemas.microsoft.com/office/drawing/2014/main" id="{C95E41C2-1966-4AAA-9E55-BB0D9A102242}"/>
              </a:ext>
            </a:extLst>
          </p:cNvPr>
          <p:cNvSpPr/>
          <p:nvPr/>
        </p:nvSpPr>
        <p:spPr>
          <a:xfrm>
            <a:off x="1248133" y="4592642"/>
            <a:ext cx="1412872" cy="35462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Decision</a:t>
            </a:r>
          </a:p>
        </p:txBody>
      </p:sp>
      <p:sp>
        <p:nvSpPr>
          <p:cNvPr id="26" name="Rectangle 25">
            <a:extLst>
              <a:ext uri="{FF2B5EF4-FFF2-40B4-BE49-F238E27FC236}">
                <a16:creationId xmlns:a16="http://schemas.microsoft.com/office/drawing/2014/main" id="{3CE425F2-2135-4574-AD2C-BC370EB19248}"/>
              </a:ext>
            </a:extLst>
          </p:cNvPr>
          <p:cNvSpPr/>
          <p:nvPr/>
        </p:nvSpPr>
        <p:spPr>
          <a:xfrm>
            <a:off x="1674283" y="5170074"/>
            <a:ext cx="1611488" cy="35462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Condition</a:t>
            </a:r>
          </a:p>
        </p:txBody>
      </p:sp>
      <p:sp>
        <p:nvSpPr>
          <p:cNvPr id="27" name="Rectangle 26">
            <a:extLst>
              <a:ext uri="{FF2B5EF4-FFF2-40B4-BE49-F238E27FC236}">
                <a16:creationId xmlns:a16="http://schemas.microsoft.com/office/drawing/2014/main" id="{1A989D51-23E4-4E0B-BDB9-42DD9C952583}"/>
              </a:ext>
            </a:extLst>
          </p:cNvPr>
          <p:cNvSpPr/>
          <p:nvPr/>
        </p:nvSpPr>
        <p:spPr>
          <a:xfrm>
            <a:off x="2731570" y="5831316"/>
            <a:ext cx="1862666" cy="35462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Multiple Condition</a:t>
            </a:r>
          </a:p>
        </p:txBody>
      </p:sp>
      <p:sp>
        <p:nvSpPr>
          <p:cNvPr id="28" name="Rectangle 27">
            <a:extLst>
              <a:ext uri="{FF2B5EF4-FFF2-40B4-BE49-F238E27FC236}">
                <a16:creationId xmlns:a16="http://schemas.microsoft.com/office/drawing/2014/main" id="{B405FD6D-A2D4-4C7C-A38F-D95BF9AC942E}"/>
              </a:ext>
            </a:extLst>
          </p:cNvPr>
          <p:cNvSpPr/>
          <p:nvPr/>
        </p:nvSpPr>
        <p:spPr>
          <a:xfrm>
            <a:off x="3933487" y="4108964"/>
            <a:ext cx="1862666" cy="35462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Path</a:t>
            </a:r>
          </a:p>
        </p:txBody>
      </p:sp>
      <p:sp>
        <p:nvSpPr>
          <p:cNvPr id="29" name="Rectangle 28">
            <a:extLst>
              <a:ext uri="{FF2B5EF4-FFF2-40B4-BE49-F238E27FC236}">
                <a16:creationId xmlns:a16="http://schemas.microsoft.com/office/drawing/2014/main" id="{6D1551F6-9DEA-4345-AD66-C71491A82055}"/>
              </a:ext>
            </a:extLst>
          </p:cNvPr>
          <p:cNvSpPr/>
          <p:nvPr/>
        </p:nvSpPr>
        <p:spPr>
          <a:xfrm>
            <a:off x="3735678" y="4897955"/>
            <a:ext cx="1862666" cy="35462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LCSAJ</a:t>
            </a:r>
          </a:p>
        </p:txBody>
      </p:sp>
      <p:sp>
        <p:nvSpPr>
          <p:cNvPr id="30" name="Rectangle 29">
            <a:extLst>
              <a:ext uri="{FF2B5EF4-FFF2-40B4-BE49-F238E27FC236}">
                <a16:creationId xmlns:a16="http://schemas.microsoft.com/office/drawing/2014/main" id="{D7520E62-8360-4BC2-ADD1-6604DAE4B6CC}"/>
              </a:ext>
            </a:extLst>
          </p:cNvPr>
          <p:cNvSpPr/>
          <p:nvPr/>
        </p:nvSpPr>
        <p:spPr>
          <a:xfrm>
            <a:off x="7814736" y="272205"/>
            <a:ext cx="1862666" cy="354622"/>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Dynamic</a:t>
            </a:r>
          </a:p>
        </p:txBody>
      </p:sp>
      <p:sp>
        <p:nvSpPr>
          <p:cNvPr id="50" name="Oval 49">
            <a:extLst>
              <a:ext uri="{FF2B5EF4-FFF2-40B4-BE49-F238E27FC236}">
                <a16:creationId xmlns:a16="http://schemas.microsoft.com/office/drawing/2014/main" id="{D54DF03B-5585-4382-A864-FD2D4F63365A}"/>
              </a:ext>
            </a:extLst>
          </p:cNvPr>
          <p:cNvSpPr/>
          <p:nvPr/>
        </p:nvSpPr>
        <p:spPr>
          <a:xfrm>
            <a:off x="378947" y="3822068"/>
            <a:ext cx="2113568" cy="68468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5E55CAB-4178-4C73-AC0F-0923E9F9FEAE}"/>
              </a:ext>
            </a:extLst>
          </p:cNvPr>
          <p:cNvSpPr/>
          <p:nvPr/>
        </p:nvSpPr>
        <p:spPr>
          <a:xfrm>
            <a:off x="856880" y="4478463"/>
            <a:ext cx="2350143" cy="58436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5756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0"/>
                                        </p:tgtEl>
                                      </p:cBhvr>
                                    </p:animEffect>
                                    <p:set>
                                      <p:cBhvr>
                                        <p:cTn id="7" dur="1" fill="hold">
                                          <p:stCondLst>
                                            <p:cond delay="499"/>
                                          </p:stCondLst>
                                        </p:cTn>
                                        <p:tgtEl>
                                          <p:spTgt spid="50"/>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5CD4F-076B-47B4-B30D-55E1B69F64AD}"/>
              </a:ext>
            </a:extLst>
          </p:cNvPr>
          <p:cNvSpPr>
            <a:spLocks noGrp="1"/>
          </p:cNvSpPr>
          <p:nvPr>
            <p:ph type="title"/>
          </p:nvPr>
        </p:nvSpPr>
        <p:spPr/>
        <p:txBody>
          <a:bodyPr/>
          <a:lstStyle/>
          <a:p>
            <a:r>
              <a:rPr lang="en-US" dirty="0"/>
              <a:t>Decision Coverage</a:t>
            </a:r>
          </a:p>
        </p:txBody>
      </p:sp>
      <p:sp>
        <p:nvSpPr>
          <p:cNvPr id="6" name="Content Placeholder 5">
            <a:extLst>
              <a:ext uri="{FF2B5EF4-FFF2-40B4-BE49-F238E27FC236}">
                <a16:creationId xmlns:a16="http://schemas.microsoft.com/office/drawing/2014/main" id="{28B2CC09-735D-45F0-A762-1E4935CD9464}"/>
              </a:ext>
            </a:extLst>
          </p:cNvPr>
          <p:cNvSpPr>
            <a:spLocks noGrp="1"/>
          </p:cNvSpPr>
          <p:nvPr>
            <p:ph idx="1"/>
          </p:nvPr>
        </p:nvSpPr>
        <p:spPr>
          <a:xfrm>
            <a:off x="5000425" y="3659315"/>
            <a:ext cx="6897049" cy="2104149"/>
          </a:xfrm>
          <a:ln>
            <a:noFill/>
          </a:ln>
        </p:spPr>
        <p:txBody>
          <a:bodyPr>
            <a:normAutofit/>
          </a:bodyPr>
          <a:lstStyle/>
          <a:p>
            <a:pPr marL="0" indent="0">
              <a:buNone/>
            </a:pPr>
            <a:r>
              <a:rPr lang="en-US" sz="2000" dirty="0"/>
              <a:t>Test 1.4: A = 20, B = 25	</a:t>
            </a:r>
            <a:r>
              <a:rPr lang="en-US" sz="2000" i="1" dirty="0"/>
              <a:t>Statements covered?  </a:t>
            </a:r>
            <a:r>
              <a:rPr lang="en-US" sz="2000" dirty="0"/>
              <a:t>100%</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889EF4-3428-45BD-89C4-8C1F96D8CBB9}"/>
                  </a:ext>
                </a:extLst>
              </p:cNvPr>
              <p:cNvSpPr txBox="1"/>
              <p:nvPr/>
            </p:nvSpPr>
            <p:spPr>
              <a:xfrm>
                <a:off x="2006885" y="1690688"/>
                <a:ext cx="8178229" cy="671787"/>
              </a:xfrm>
              <a:prstGeom prst="rect">
                <a:avLst/>
              </a:prstGeom>
              <a:noFill/>
            </p:spPr>
            <p:txBody>
              <a:bodyPr wrap="square" rtlCol="0">
                <a:spAutoFit/>
              </a:bodyPr>
              <a:lstStyle/>
              <a:p>
                <a14:m>
                  <m:oMath xmlns:m="http://schemas.openxmlformats.org/officeDocument/2006/math">
                    <m:r>
                      <a:rPr lang="en-US" sz="2400" b="0" i="1" smtClean="0">
                        <a:latin typeface="Cambria Math" panose="02040503050406030204" pitchFamily="18" charset="0"/>
                      </a:rPr>
                      <m:t>𝐶𝑜𝑣𝑒𝑟𝑎𝑔𝑒</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𝑁𝑢𝑚𝑏𝑒𝑟</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𝑑𝑒𝑐𝑖𝑠𝑖𝑜𝑛</m:t>
                        </m:r>
                        <m:r>
                          <a:rPr lang="en-US" sz="2400" b="0" i="1" smtClean="0">
                            <a:latin typeface="Cambria Math" panose="02040503050406030204" pitchFamily="18" charset="0"/>
                          </a:rPr>
                          <m:t> </m:t>
                        </m:r>
                        <m:r>
                          <a:rPr lang="en-US" sz="2400" b="0" i="1" smtClean="0">
                            <a:latin typeface="Cambria Math" panose="02040503050406030204" pitchFamily="18" charset="0"/>
                          </a:rPr>
                          <m:t>𝑜𝑢𝑡𝑐𝑜𝑚𝑒𝑠</m:t>
                        </m:r>
                        <m:r>
                          <a:rPr lang="en-US" sz="2400" b="0" i="1" smtClean="0">
                            <a:latin typeface="Cambria Math" panose="02040503050406030204" pitchFamily="18" charset="0"/>
                          </a:rPr>
                          <m:t> </m:t>
                        </m:r>
                        <m:r>
                          <a:rPr lang="en-US" sz="2400" b="0" i="1" smtClean="0">
                            <a:latin typeface="Cambria Math" panose="02040503050406030204" pitchFamily="18" charset="0"/>
                          </a:rPr>
                          <m:t>𝑒𝑥𝑒𝑟𝑐𝑖𝑠𝑒𝑑</m:t>
                        </m:r>
                      </m:num>
                      <m:den>
                        <m:r>
                          <a:rPr lang="en-US" sz="2400" b="0" i="1" smtClean="0">
                            <a:latin typeface="Cambria Math" panose="02040503050406030204" pitchFamily="18" charset="0"/>
                          </a:rPr>
                          <m:t>𝑇𝑜𝑡𝑎𝑙</m:t>
                        </m:r>
                        <m:r>
                          <a:rPr lang="en-US" sz="2400" b="0" i="1" smtClean="0">
                            <a:latin typeface="Cambria Math" panose="02040503050406030204" pitchFamily="18" charset="0"/>
                          </a:rPr>
                          <m:t> </m:t>
                        </m:r>
                        <m:r>
                          <a:rPr lang="en-US" sz="2400" b="0" i="1" smtClean="0">
                            <a:latin typeface="Cambria Math" panose="02040503050406030204" pitchFamily="18" charset="0"/>
                          </a:rPr>
                          <m:t>𝑛𝑢𝑚𝑏𝑒𝑟</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𝑑𝑒𝑐𝑖𝑠𝑖𝑜𝑛</m:t>
                        </m:r>
                        <m:r>
                          <a:rPr lang="en-US" sz="2400" b="0" i="1" smtClean="0">
                            <a:latin typeface="Cambria Math" panose="02040503050406030204" pitchFamily="18" charset="0"/>
                          </a:rPr>
                          <m:t> </m:t>
                        </m:r>
                        <m:r>
                          <a:rPr lang="en-US" sz="2400" b="0" i="1" smtClean="0">
                            <a:latin typeface="Cambria Math" panose="02040503050406030204" pitchFamily="18" charset="0"/>
                          </a:rPr>
                          <m:t>𝑜𝑢𝑡𝑐𝑜𝑚𝑒𝑠</m:t>
                        </m:r>
                      </m:den>
                    </m:f>
                  </m:oMath>
                </a14:m>
                <a:r>
                  <a:rPr lang="en-US" sz="2400" dirty="0"/>
                  <a:t> </a:t>
                </a:r>
                <a14:m>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 100%</m:t>
                    </m:r>
                  </m:oMath>
                </a14:m>
                <a:endParaRPr lang="en-US" sz="2400" dirty="0"/>
              </a:p>
            </p:txBody>
          </p:sp>
        </mc:Choice>
        <mc:Fallback xmlns="">
          <p:sp>
            <p:nvSpPr>
              <p:cNvPr id="4" name="TextBox 3">
                <a:extLst>
                  <a:ext uri="{FF2B5EF4-FFF2-40B4-BE49-F238E27FC236}">
                    <a16:creationId xmlns:a16="http://schemas.microsoft.com/office/drawing/2014/main" id="{D5889EF4-3428-45BD-89C4-8C1F96D8CBB9}"/>
                  </a:ext>
                </a:extLst>
              </p:cNvPr>
              <p:cNvSpPr txBox="1">
                <a:spLocks noRot="1" noChangeAspect="1" noMove="1" noResize="1" noEditPoints="1" noAdjustHandles="1" noChangeArrowheads="1" noChangeShapeType="1" noTextEdit="1"/>
              </p:cNvSpPr>
              <p:nvPr/>
            </p:nvSpPr>
            <p:spPr>
              <a:xfrm>
                <a:off x="2006885" y="1690688"/>
                <a:ext cx="8178229" cy="671787"/>
              </a:xfrm>
              <a:prstGeom prst="rect">
                <a:avLst/>
              </a:prstGeom>
              <a:blipFill>
                <a:blip r:embed="rId2"/>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4DFE32E4-7BED-443E-BC05-75EC14C0B274}"/>
              </a:ext>
            </a:extLst>
          </p:cNvPr>
          <p:cNvSpPr txBox="1"/>
          <p:nvPr/>
        </p:nvSpPr>
        <p:spPr>
          <a:xfrm>
            <a:off x="914398" y="3557228"/>
            <a:ext cx="3700052" cy="2308324"/>
          </a:xfrm>
          <a:prstGeom prst="rect">
            <a:avLst/>
          </a:prstGeom>
          <a:noFill/>
          <a:ln>
            <a:solidFill>
              <a:schemeClr val="tx1"/>
            </a:solidFill>
          </a:ln>
        </p:spPr>
        <p:txBody>
          <a:bodyPr wrap="none" rtlCol="0">
            <a:spAutoFit/>
          </a:bodyPr>
          <a:lstStyle/>
          <a:p>
            <a:r>
              <a:rPr lang="en-US" sz="2400" dirty="0">
                <a:latin typeface="Courier New" panose="02070309020205020404" pitchFamily="49" charset="0"/>
                <a:cs typeface="Courier New" panose="02070309020205020404" pitchFamily="49" charset="0"/>
              </a:rPr>
              <a:t>1 READ A</a:t>
            </a:r>
          </a:p>
          <a:p>
            <a:r>
              <a:rPr lang="en-US" sz="2400" dirty="0">
                <a:latin typeface="Courier New" panose="02070309020205020404" pitchFamily="49" charset="0"/>
                <a:cs typeface="Courier New" panose="02070309020205020404" pitchFamily="49" charset="0"/>
              </a:rPr>
              <a:t>2 READ B</a:t>
            </a:r>
          </a:p>
          <a:p>
            <a:r>
              <a:rPr lang="en-US" sz="2400" dirty="0">
                <a:latin typeface="Courier New" panose="02070309020205020404" pitchFamily="49" charset="0"/>
                <a:cs typeface="Courier New" panose="02070309020205020404" pitchFamily="49" charset="0"/>
              </a:rPr>
              <a:t>3 C = A + 2 * B</a:t>
            </a:r>
          </a:p>
          <a:p>
            <a:r>
              <a:rPr lang="en-US" sz="2400" dirty="0">
                <a:latin typeface="Courier New" panose="02070309020205020404" pitchFamily="49" charset="0"/>
                <a:cs typeface="Courier New" panose="02070309020205020404" pitchFamily="49" charset="0"/>
              </a:rPr>
              <a:t>4 IF C &gt; 50 THEN</a:t>
            </a:r>
          </a:p>
          <a:p>
            <a:pPr marL="342900" indent="-342900">
              <a:buAutoNum type="arabicPlain" startAt="5"/>
            </a:pPr>
            <a:r>
              <a:rPr lang="en-US" sz="2400" dirty="0">
                <a:latin typeface="Courier New" panose="02070309020205020404" pitchFamily="49" charset="0"/>
                <a:cs typeface="Courier New" panose="02070309020205020404" pitchFamily="49" charset="0"/>
              </a:rPr>
              <a:t>  PRINT ‘Large C’</a:t>
            </a:r>
          </a:p>
          <a:p>
            <a:pPr algn="ctr"/>
            <a:r>
              <a:rPr lang="en-US" sz="2400" dirty="0">
                <a:latin typeface="Courier New" panose="02070309020205020404" pitchFamily="49" charset="0"/>
                <a:cs typeface="Courier New" panose="02070309020205020404" pitchFamily="49" charset="0"/>
              </a:rPr>
              <a:t>6 ENDIF			</a:t>
            </a:r>
          </a:p>
        </p:txBody>
      </p:sp>
      <p:sp>
        <p:nvSpPr>
          <p:cNvPr id="3" name="TextBox 2">
            <a:extLst>
              <a:ext uri="{FF2B5EF4-FFF2-40B4-BE49-F238E27FC236}">
                <a16:creationId xmlns:a16="http://schemas.microsoft.com/office/drawing/2014/main" id="{CC1F9F20-99CA-471D-9776-2F2611554627}"/>
              </a:ext>
            </a:extLst>
          </p:cNvPr>
          <p:cNvSpPr txBox="1"/>
          <p:nvPr/>
        </p:nvSpPr>
        <p:spPr>
          <a:xfrm>
            <a:off x="2157574" y="2529776"/>
            <a:ext cx="7187930" cy="369332"/>
          </a:xfrm>
          <a:prstGeom prst="rect">
            <a:avLst/>
          </a:prstGeom>
          <a:solidFill>
            <a:schemeClr val="bg1">
              <a:lumMod val="75000"/>
            </a:schemeClr>
          </a:solidFill>
        </p:spPr>
        <p:txBody>
          <a:bodyPr wrap="none" rtlCol="0">
            <a:spAutoFit/>
          </a:bodyPr>
          <a:lstStyle/>
          <a:p>
            <a:r>
              <a:rPr lang="en-US" dirty="0"/>
              <a:t>…where </a:t>
            </a:r>
            <a:r>
              <a:rPr lang="en-US" i="1" dirty="0"/>
              <a:t>decision outcome </a:t>
            </a:r>
            <a:r>
              <a:rPr lang="en-US" dirty="0"/>
              <a:t>is the result of an </a:t>
            </a:r>
            <a:r>
              <a:rPr lang="en-US" b="1" dirty="0"/>
              <a:t>if, </a:t>
            </a:r>
            <a:r>
              <a:rPr lang="en-US" dirty="0"/>
              <a:t>a </a:t>
            </a:r>
            <a:r>
              <a:rPr lang="en-US" b="1" dirty="0"/>
              <a:t>loop, </a:t>
            </a:r>
            <a:r>
              <a:rPr lang="en-US" dirty="0"/>
              <a:t>or a </a:t>
            </a:r>
            <a:r>
              <a:rPr lang="en-US" b="1" dirty="0"/>
              <a:t>case </a:t>
            </a:r>
            <a:r>
              <a:rPr lang="en-US" dirty="0"/>
              <a:t>statement.</a:t>
            </a:r>
          </a:p>
        </p:txBody>
      </p:sp>
    </p:spTree>
    <p:extLst>
      <p:ext uri="{BB962C8B-B14F-4D97-AF65-F5344CB8AC3E}">
        <p14:creationId xmlns:p14="http://schemas.microsoft.com/office/powerpoint/2010/main" val="3452380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90282-3D59-49F4-B72F-67A4C3ECED43}"/>
              </a:ext>
            </a:extLst>
          </p:cNvPr>
          <p:cNvSpPr>
            <a:spLocks noGrp="1"/>
          </p:cNvSpPr>
          <p:nvPr>
            <p:ph type="title"/>
          </p:nvPr>
        </p:nvSpPr>
        <p:spPr/>
        <p:txBody>
          <a:bodyPr/>
          <a:lstStyle/>
          <a:p>
            <a:r>
              <a:rPr lang="en-US" dirty="0"/>
              <a:t>Decision Coverage</a:t>
            </a:r>
          </a:p>
        </p:txBody>
      </p:sp>
      <p:sp>
        <p:nvSpPr>
          <p:cNvPr id="4" name="Rectangle 3">
            <a:extLst>
              <a:ext uri="{FF2B5EF4-FFF2-40B4-BE49-F238E27FC236}">
                <a16:creationId xmlns:a16="http://schemas.microsoft.com/office/drawing/2014/main" id="{C18E5CE0-4D36-40D0-9DCF-D8E7139AFD4B}"/>
              </a:ext>
            </a:extLst>
          </p:cNvPr>
          <p:cNvSpPr/>
          <p:nvPr/>
        </p:nvSpPr>
        <p:spPr>
          <a:xfrm>
            <a:off x="4577137" y="1474342"/>
            <a:ext cx="1417833" cy="606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a:t>
            </a:r>
          </a:p>
        </p:txBody>
      </p:sp>
      <p:sp>
        <p:nvSpPr>
          <p:cNvPr id="5" name="Rectangle 4">
            <a:extLst>
              <a:ext uri="{FF2B5EF4-FFF2-40B4-BE49-F238E27FC236}">
                <a16:creationId xmlns:a16="http://schemas.microsoft.com/office/drawing/2014/main" id="{BFF90F94-2D37-4637-9F00-3C768AC3F794}"/>
              </a:ext>
            </a:extLst>
          </p:cNvPr>
          <p:cNvSpPr/>
          <p:nvPr/>
        </p:nvSpPr>
        <p:spPr>
          <a:xfrm>
            <a:off x="4577137" y="2385317"/>
            <a:ext cx="1417833" cy="606175"/>
          </a:xfrm>
          <a:prstGeom prst="rect">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 = A+2*B</a:t>
            </a:r>
          </a:p>
        </p:txBody>
      </p:sp>
      <p:sp>
        <p:nvSpPr>
          <p:cNvPr id="7" name="Flowchart: Decision 6">
            <a:extLst>
              <a:ext uri="{FF2B5EF4-FFF2-40B4-BE49-F238E27FC236}">
                <a16:creationId xmlns:a16="http://schemas.microsoft.com/office/drawing/2014/main" id="{1407167C-D7E0-4458-8696-45D47915DED2}"/>
              </a:ext>
            </a:extLst>
          </p:cNvPr>
          <p:cNvSpPr/>
          <p:nvPr/>
        </p:nvSpPr>
        <p:spPr>
          <a:xfrm>
            <a:off x="4428161" y="3385336"/>
            <a:ext cx="1715785" cy="962346"/>
          </a:xfrm>
          <a:prstGeom prst="flowChartDecision">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 &gt; 50</a:t>
            </a:r>
            <a:endParaRPr lang="en-US" dirty="0"/>
          </a:p>
        </p:txBody>
      </p:sp>
      <p:sp>
        <p:nvSpPr>
          <p:cNvPr id="8" name="Rectangle 7">
            <a:extLst>
              <a:ext uri="{FF2B5EF4-FFF2-40B4-BE49-F238E27FC236}">
                <a16:creationId xmlns:a16="http://schemas.microsoft.com/office/drawing/2014/main" id="{A121416C-CED6-4CF0-83F9-B6FA6A68EA4A}"/>
              </a:ext>
            </a:extLst>
          </p:cNvPr>
          <p:cNvSpPr/>
          <p:nvPr/>
        </p:nvSpPr>
        <p:spPr>
          <a:xfrm>
            <a:off x="6832314" y="3563421"/>
            <a:ext cx="1417833" cy="606175"/>
          </a:xfrm>
          <a:prstGeom prst="rect">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Print</a:t>
            </a:r>
          </a:p>
        </p:txBody>
      </p:sp>
      <p:sp>
        <p:nvSpPr>
          <p:cNvPr id="9" name="Rectangle 8">
            <a:extLst>
              <a:ext uri="{FF2B5EF4-FFF2-40B4-BE49-F238E27FC236}">
                <a16:creationId xmlns:a16="http://schemas.microsoft.com/office/drawing/2014/main" id="{85FC15E4-CD9D-49EB-8062-DC3885D65AF5}"/>
              </a:ext>
            </a:extLst>
          </p:cNvPr>
          <p:cNvSpPr/>
          <p:nvPr/>
        </p:nvSpPr>
        <p:spPr>
          <a:xfrm>
            <a:off x="4577137" y="4950433"/>
            <a:ext cx="1417833" cy="606175"/>
          </a:xfrm>
          <a:prstGeom prst="rect">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EndIf</a:t>
            </a:r>
            <a:endParaRPr lang="en-US" dirty="0"/>
          </a:p>
        </p:txBody>
      </p:sp>
      <p:cxnSp>
        <p:nvCxnSpPr>
          <p:cNvPr id="11" name="Straight Arrow Connector 10">
            <a:extLst>
              <a:ext uri="{FF2B5EF4-FFF2-40B4-BE49-F238E27FC236}">
                <a16:creationId xmlns:a16="http://schemas.microsoft.com/office/drawing/2014/main" id="{4DB04A1A-D365-49CE-B75E-7F56BAA95404}"/>
              </a:ext>
            </a:extLst>
          </p:cNvPr>
          <p:cNvCxnSpPr>
            <a:stCxn id="4" idx="2"/>
            <a:endCxn id="5" idx="0"/>
          </p:cNvCxnSpPr>
          <p:nvPr/>
        </p:nvCxnSpPr>
        <p:spPr>
          <a:xfrm>
            <a:off x="5286054" y="2080517"/>
            <a:ext cx="0" cy="304800"/>
          </a:xfrm>
          <a:prstGeom prst="straightConnector1">
            <a:avLst/>
          </a:prstGeom>
          <a:ln w="28575">
            <a:tailEnd type="triangle"/>
          </a:ln>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E1F5E29-2109-4ABE-8A8A-D4FAA89107D4}"/>
              </a:ext>
            </a:extLst>
          </p:cNvPr>
          <p:cNvCxnSpPr>
            <a:stCxn id="5" idx="2"/>
            <a:endCxn id="7" idx="0"/>
          </p:cNvCxnSpPr>
          <p:nvPr/>
        </p:nvCxnSpPr>
        <p:spPr>
          <a:xfrm>
            <a:off x="5286054" y="2991492"/>
            <a:ext cx="0" cy="393844"/>
          </a:xfrm>
          <a:prstGeom prst="straightConnector1">
            <a:avLst/>
          </a:prstGeom>
          <a:ln w="28575">
            <a:tailEnd type="triangle"/>
          </a:ln>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BBA6082-BC2E-4719-9B05-35778D05221A}"/>
              </a:ext>
            </a:extLst>
          </p:cNvPr>
          <p:cNvCxnSpPr>
            <a:stCxn id="7" idx="3"/>
            <a:endCxn id="8" idx="1"/>
          </p:cNvCxnSpPr>
          <p:nvPr/>
        </p:nvCxnSpPr>
        <p:spPr>
          <a:xfrm>
            <a:off x="6143946" y="3866509"/>
            <a:ext cx="688368" cy="0"/>
          </a:xfrm>
          <a:prstGeom prst="straightConnector1">
            <a:avLst/>
          </a:prstGeom>
          <a:ln w="28575">
            <a:tailEnd type="triangle"/>
          </a:ln>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816EB82-7F27-4F2F-84E4-88D2F61EB50E}"/>
              </a:ext>
            </a:extLst>
          </p:cNvPr>
          <p:cNvCxnSpPr>
            <a:stCxn id="7" idx="2"/>
            <a:endCxn id="9" idx="0"/>
          </p:cNvCxnSpPr>
          <p:nvPr/>
        </p:nvCxnSpPr>
        <p:spPr>
          <a:xfrm>
            <a:off x="5286054" y="4347682"/>
            <a:ext cx="0" cy="602751"/>
          </a:xfrm>
          <a:prstGeom prst="straightConnector1">
            <a:avLst/>
          </a:prstGeom>
          <a:ln w="28575">
            <a:tailEnd type="triangle"/>
          </a:ln>
          <a:effectLst/>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86BB4AE8-E25E-43B9-B6FB-C4CE0DF6DFB9}"/>
              </a:ext>
            </a:extLst>
          </p:cNvPr>
          <p:cNvCxnSpPr>
            <a:cxnSpLocks/>
            <a:stCxn id="8" idx="2"/>
          </p:cNvCxnSpPr>
          <p:nvPr/>
        </p:nvCxnSpPr>
        <p:spPr>
          <a:xfrm rot="5400000">
            <a:off x="6173912" y="3281737"/>
            <a:ext cx="479461" cy="2255179"/>
          </a:xfrm>
          <a:prstGeom prst="bentConnector2">
            <a:avLst/>
          </a:prstGeom>
          <a:ln w="28575">
            <a:tailEnd type="triangle"/>
          </a:ln>
          <a:effectLst/>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D678B48-D711-4609-9858-4106046A8528}"/>
              </a:ext>
            </a:extLst>
          </p:cNvPr>
          <p:cNvSpPr txBox="1"/>
          <p:nvPr/>
        </p:nvSpPr>
        <p:spPr>
          <a:xfrm>
            <a:off x="448139" y="2180491"/>
            <a:ext cx="3700052" cy="2308324"/>
          </a:xfrm>
          <a:prstGeom prst="rect">
            <a:avLst/>
          </a:prstGeom>
          <a:noFill/>
          <a:ln>
            <a:solidFill>
              <a:schemeClr val="tx1"/>
            </a:solidFill>
          </a:ln>
        </p:spPr>
        <p:txBody>
          <a:bodyPr wrap="none" rtlCol="0">
            <a:spAutoFit/>
          </a:bodyPr>
          <a:lstStyle/>
          <a:p>
            <a:r>
              <a:rPr lang="en-US" sz="2400" dirty="0">
                <a:latin typeface="Courier New" panose="02070309020205020404" pitchFamily="49" charset="0"/>
                <a:cs typeface="Courier New" panose="02070309020205020404" pitchFamily="49" charset="0"/>
              </a:rPr>
              <a:t>1 READ A</a:t>
            </a:r>
          </a:p>
          <a:p>
            <a:r>
              <a:rPr lang="en-US" sz="2400" dirty="0">
                <a:latin typeface="Courier New" panose="02070309020205020404" pitchFamily="49" charset="0"/>
                <a:cs typeface="Courier New" panose="02070309020205020404" pitchFamily="49" charset="0"/>
              </a:rPr>
              <a:t>2 READ B</a:t>
            </a:r>
          </a:p>
          <a:p>
            <a:r>
              <a:rPr lang="en-US" sz="2400" dirty="0">
                <a:latin typeface="Courier New" panose="02070309020205020404" pitchFamily="49" charset="0"/>
                <a:cs typeface="Courier New" panose="02070309020205020404" pitchFamily="49" charset="0"/>
              </a:rPr>
              <a:t>3 C = A + 2 * B</a:t>
            </a:r>
          </a:p>
          <a:p>
            <a:r>
              <a:rPr lang="en-US" sz="2400" dirty="0">
                <a:latin typeface="Courier New" panose="02070309020205020404" pitchFamily="49" charset="0"/>
                <a:cs typeface="Courier New" panose="02070309020205020404" pitchFamily="49" charset="0"/>
              </a:rPr>
              <a:t>4 IF C &gt; 50 THEN</a:t>
            </a:r>
          </a:p>
          <a:p>
            <a:pPr marL="342900" indent="-342900">
              <a:buAutoNum type="arabicPlain" startAt="5"/>
            </a:pPr>
            <a:r>
              <a:rPr lang="en-US" sz="2400" dirty="0">
                <a:latin typeface="Courier New" panose="02070309020205020404" pitchFamily="49" charset="0"/>
                <a:cs typeface="Courier New" panose="02070309020205020404" pitchFamily="49" charset="0"/>
              </a:rPr>
              <a:t>  PRINT ‘Large C’</a:t>
            </a:r>
          </a:p>
          <a:p>
            <a:pPr algn="ctr"/>
            <a:r>
              <a:rPr lang="en-US" sz="2400" dirty="0">
                <a:latin typeface="Courier New" panose="02070309020205020404" pitchFamily="49" charset="0"/>
                <a:cs typeface="Courier New" panose="02070309020205020404" pitchFamily="49" charset="0"/>
              </a:rPr>
              <a:t>6 ENDIF			</a:t>
            </a:r>
          </a:p>
        </p:txBody>
      </p:sp>
      <p:sp>
        <p:nvSpPr>
          <p:cNvPr id="22" name="Rectangle 21">
            <a:extLst>
              <a:ext uri="{FF2B5EF4-FFF2-40B4-BE49-F238E27FC236}">
                <a16:creationId xmlns:a16="http://schemas.microsoft.com/office/drawing/2014/main" id="{A84DEE10-112A-43DB-8F19-1E55CA3F3190}"/>
              </a:ext>
            </a:extLst>
          </p:cNvPr>
          <p:cNvSpPr/>
          <p:nvPr/>
        </p:nvSpPr>
        <p:spPr>
          <a:xfrm>
            <a:off x="8411656" y="2316933"/>
            <a:ext cx="3522054" cy="1938992"/>
          </a:xfrm>
          <a:prstGeom prst="rect">
            <a:avLst/>
          </a:prstGeom>
        </p:spPr>
        <p:txBody>
          <a:bodyPr wrap="none">
            <a:spAutoFit/>
          </a:bodyPr>
          <a:lstStyle/>
          <a:p>
            <a:r>
              <a:rPr lang="en-US" sz="2400" dirty="0"/>
              <a:t>Test 1.1: A = 20, B = 25</a:t>
            </a:r>
          </a:p>
          <a:p>
            <a:r>
              <a:rPr lang="en-US" sz="2400" i="1" dirty="0"/>
              <a:t>Statement coverage: 100%</a:t>
            </a:r>
          </a:p>
          <a:p>
            <a:r>
              <a:rPr lang="en-US" sz="2400" i="1" dirty="0"/>
              <a:t>Decision coverage: ?</a:t>
            </a:r>
          </a:p>
          <a:p>
            <a:endParaRPr lang="en-US" sz="2400" i="1" dirty="0"/>
          </a:p>
          <a:p>
            <a:endParaRPr lang="en-US" sz="2400" i="1" dirty="0"/>
          </a:p>
        </p:txBody>
      </p:sp>
    </p:spTree>
    <p:extLst>
      <p:ext uri="{BB962C8B-B14F-4D97-AF65-F5344CB8AC3E}">
        <p14:creationId xmlns:p14="http://schemas.microsoft.com/office/powerpoint/2010/main" val="342435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2">
                                            <p:txEl>
                                              <p:pRg st="1" end="1"/>
                                            </p:txEl>
                                          </p:spTgt>
                                        </p:tgtEl>
                                        <p:attrNameLst>
                                          <p:attrName>style.visibility</p:attrName>
                                        </p:attrNameLst>
                                      </p:cBhvr>
                                      <p:to>
                                        <p:strVal val="visible"/>
                                      </p:to>
                                    </p:set>
                                    <p:animEffect transition="in" filter="fade">
                                      <p:cBhvr>
                                        <p:cTn id="10" dur="500"/>
                                        <p:tgtEl>
                                          <p:spTgt spid="2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xEl>
                                              <p:pRg st="2" end="2"/>
                                            </p:txEl>
                                          </p:spTgt>
                                        </p:tgtEl>
                                        <p:attrNameLst>
                                          <p:attrName>style.visibility</p:attrName>
                                        </p:attrNameLst>
                                      </p:cBhvr>
                                      <p:to>
                                        <p:strVal val="visible"/>
                                      </p:to>
                                    </p:set>
                                    <p:animEffect transition="in" filter="fade">
                                      <p:cBhvr>
                                        <p:cTn id="13" dur="500"/>
                                        <p:tgtEl>
                                          <p:spTgt spid="2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90282-3D59-49F4-B72F-67A4C3ECED43}"/>
              </a:ext>
            </a:extLst>
          </p:cNvPr>
          <p:cNvSpPr>
            <a:spLocks noGrp="1"/>
          </p:cNvSpPr>
          <p:nvPr>
            <p:ph type="title"/>
          </p:nvPr>
        </p:nvSpPr>
        <p:spPr/>
        <p:txBody>
          <a:bodyPr/>
          <a:lstStyle/>
          <a:p>
            <a:r>
              <a:rPr lang="en-US" dirty="0"/>
              <a:t>Decision Coverage</a:t>
            </a:r>
          </a:p>
        </p:txBody>
      </p:sp>
      <p:sp>
        <p:nvSpPr>
          <p:cNvPr id="4" name="Rectangle 3">
            <a:extLst>
              <a:ext uri="{FF2B5EF4-FFF2-40B4-BE49-F238E27FC236}">
                <a16:creationId xmlns:a16="http://schemas.microsoft.com/office/drawing/2014/main" id="{C18E5CE0-4D36-40D0-9DCF-D8E7139AFD4B}"/>
              </a:ext>
            </a:extLst>
          </p:cNvPr>
          <p:cNvSpPr/>
          <p:nvPr/>
        </p:nvSpPr>
        <p:spPr>
          <a:xfrm>
            <a:off x="4577137" y="1474342"/>
            <a:ext cx="1417833" cy="606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a:t>
            </a:r>
          </a:p>
        </p:txBody>
      </p:sp>
      <p:sp>
        <p:nvSpPr>
          <p:cNvPr id="5" name="Rectangle 4">
            <a:extLst>
              <a:ext uri="{FF2B5EF4-FFF2-40B4-BE49-F238E27FC236}">
                <a16:creationId xmlns:a16="http://schemas.microsoft.com/office/drawing/2014/main" id="{BFF90F94-2D37-4637-9F00-3C768AC3F794}"/>
              </a:ext>
            </a:extLst>
          </p:cNvPr>
          <p:cNvSpPr/>
          <p:nvPr/>
        </p:nvSpPr>
        <p:spPr>
          <a:xfrm>
            <a:off x="4577137" y="2385317"/>
            <a:ext cx="1417833" cy="606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 = A+2*B</a:t>
            </a:r>
          </a:p>
        </p:txBody>
      </p:sp>
      <p:sp>
        <p:nvSpPr>
          <p:cNvPr id="7" name="Flowchart: Decision 6">
            <a:extLst>
              <a:ext uri="{FF2B5EF4-FFF2-40B4-BE49-F238E27FC236}">
                <a16:creationId xmlns:a16="http://schemas.microsoft.com/office/drawing/2014/main" id="{1407167C-D7E0-4458-8696-45D47915DED2}"/>
              </a:ext>
            </a:extLst>
          </p:cNvPr>
          <p:cNvSpPr/>
          <p:nvPr/>
        </p:nvSpPr>
        <p:spPr>
          <a:xfrm>
            <a:off x="4428161" y="3385336"/>
            <a:ext cx="1715785" cy="962346"/>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 &gt; 50</a:t>
            </a:r>
            <a:endParaRPr lang="en-US" dirty="0"/>
          </a:p>
        </p:txBody>
      </p:sp>
      <p:sp>
        <p:nvSpPr>
          <p:cNvPr id="8" name="Rectangle 7">
            <a:extLst>
              <a:ext uri="{FF2B5EF4-FFF2-40B4-BE49-F238E27FC236}">
                <a16:creationId xmlns:a16="http://schemas.microsoft.com/office/drawing/2014/main" id="{A121416C-CED6-4CF0-83F9-B6FA6A68EA4A}"/>
              </a:ext>
            </a:extLst>
          </p:cNvPr>
          <p:cNvSpPr/>
          <p:nvPr/>
        </p:nvSpPr>
        <p:spPr>
          <a:xfrm>
            <a:off x="6832314" y="3563421"/>
            <a:ext cx="1417833" cy="606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Print</a:t>
            </a:r>
          </a:p>
        </p:txBody>
      </p:sp>
      <p:sp>
        <p:nvSpPr>
          <p:cNvPr id="9" name="Rectangle 8">
            <a:extLst>
              <a:ext uri="{FF2B5EF4-FFF2-40B4-BE49-F238E27FC236}">
                <a16:creationId xmlns:a16="http://schemas.microsoft.com/office/drawing/2014/main" id="{85FC15E4-CD9D-49EB-8062-DC3885D65AF5}"/>
              </a:ext>
            </a:extLst>
          </p:cNvPr>
          <p:cNvSpPr/>
          <p:nvPr/>
        </p:nvSpPr>
        <p:spPr>
          <a:xfrm>
            <a:off x="4577137" y="4950433"/>
            <a:ext cx="1417833" cy="606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EndIf</a:t>
            </a:r>
            <a:endParaRPr lang="en-US" dirty="0"/>
          </a:p>
        </p:txBody>
      </p:sp>
      <p:cxnSp>
        <p:nvCxnSpPr>
          <p:cNvPr id="11" name="Straight Arrow Connector 10">
            <a:extLst>
              <a:ext uri="{FF2B5EF4-FFF2-40B4-BE49-F238E27FC236}">
                <a16:creationId xmlns:a16="http://schemas.microsoft.com/office/drawing/2014/main" id="{4DB04A1A-D365-49CE-B75E-7F56BAA95404}"/>
              </a:ext>
            </a:extLst>
          </p:cNvPr>
          <p:cNvCxnSpPr>
            <a:stCxn id="4" idx="2"/>
            <a:endCxn id="5" idx="0"/>
          </p:cNvCxnSpPr>
          <p:nvPr/>
        </p:nvCxnSpPr>
        <p:spPr>
          <a:xfrm>
            <a:off x="5286054" y="2080517"/>
            <a:ext cx="0" cy="304800"/>
          </a:xfrm>
          <a:prstGeom prst="straightConnector1">
            <a:avLst/>
          </a:prstGeom>
          <a:ln w="28575">
            <a:tailEnd type="triangle"/>
          </a:ln>
          <a:effectLst>
            <a:glow rad="228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E1F5E29-2109-4ABE-8A8A-D4FAA89107D4}"/>
              </a:ext>
            </a:extLst>
          </p:cNvPr>
          <p:cNvCxnSpPr>
            <a:stCxn id="5" idx="2"/>
            <a:endCxn id="7" idx="0"/>
          </p:cNvCxnSpPr>
          <p:nvPr/>
        </p:nvCxnSpPr>
        <p:spPr>
          <a:xfrm>
            <a:off x="5286054" y="2991492"/>
            <a:ext cx="0" cy="393844"/>
          </a:xfrm>
          <a:prstGeom prst="straightConnector1">
            <a:avLst/>
          </a:prstGeom>
          <a:ln w="28575">
            <a:tailEnd type="triangle"/>
          </a:ln>
          <a:effectLst>
            <a:glow rad="228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BBA6082-BC2E-4719-9B05-35778D05221A}"/>
              </a:ext>
            </a:extLst>
          </p:cNvPr>
          <p:cNvCxnSpPr>
            <a:stCxn id="7" idx="3"/>
            <a:endCxn id="8" idx="1"/>
          </p:cNvCxnSpPr>
          <p:nvPr/>
        </p:nvCxnSpPr>
        <p:spPr>
          <a:xfrm>
            <a:off x="6143946" y="3866509"/>
            <a:ext cx="688368" cy="0"/>
          </a:xfrm>
          <a:prstGeom prst="straightConnector1">
            <a:avLst/>
          </a:prstGeom>
          <a:ln w="28575">
            <a:tailEnd type="triangle"/>
          </a:ln>
          <a:effectLst>
            <a:glow rad="228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816EB82-7F27-4F2F-84E4-88D2F61EB50E}"/>
              </a:ext>
            </a:extLst>
          </p:cNvPr>
          <p:cNvCxnSpPr>
            <a:stCxn id="7" idx="2"/>
            <a:endCxn id="9" idx="0"/>
          </p:cNvCxnSpPr>
          <p:nvPr/>
        </p:nvCxnSpPr>
        <p:spPr>
          <a:xfrm>
            <a:off x="5286054" y="4347682"/>
            <a:ext cx="0" cy="602751"/>
          </a:xfrm>
          <a:prstGeom prst="straightConnector1">
            <a:avLst/>
          </a:prstGeom>
          <a:ln w="28575">
            <a:tailEnd type="triangle"/>
          </a:ln>
          <a:effectLst>
            <a:glow rad="101600">
              <a:srgbClr val="FF0000">
                <a:alpha val="60000"/>
              </a:srgbClr>
            </a:glow>
          </a:effectLst>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86BB4AE8-E25E-43B9-B6FB-C4CE0DF6DFB9}"/>
              </a:ext>
            </a:extLst>
          </p:cNvPr>
          <p:cNvCxnSpPr>
            <a:cxnSpLocks/>
            <a:stCxn id="8" idx="2"/>
          </p:cNvCxnSpPr>
          <p:nvPr/>
        </p:nvCxnSpPr>
        <p:spPr>
          <a:xfrm rot="5400000">
            <a:off x="6173912" y="3281737"/>
            <a:ext cx="479461" cy="2255179"/>
          </a:xfrm>
          <a:prstGeom prst="bentConnector2">
            <a:avLst/>
          </a:prstGeom>
          <a:ln w="28575">
            <a:tailEnd type="triangle"/>
          </a:ln>
          <a:effectLst>
            <a:glow rad="228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D678B48-D711-4609-9858-4106046A8528}"/>
              </a:ext>
            </a:extLst>
          </p:cNvPr>
          <p:cNvSpPr txBox="1"/>
          <p:nvPr/>
        </p:nvSpPr>
        <p:spPr>
          <a:xfrm>
            <a:off x="448139" y="2180491"/>
            <a:ext cx="3700052" cy="2308324"/>
          </a:xfrm>
          <a:prstGeom prst="rect">
            <a:avLst/>
          </a:prstGeom>
          <a:noFill/>
          <a:ln>
            <a:solidFill>
              <a:schemeClr val="tx1"/>
            </a:solidFill>
          </a:ln>
        </p:spPr>
        <p:txBody>
          <a:bodyPr wrap="none" rtlCol="0">
            <a:spAutoFit/>
          </a:bodyPr>
          <a:lstStyle/>
          <a:p>
            <a:r>
              <a:rPr lang="en-US" sz="2400" dirty="0">
                <a:latin typeface="Courier New" panose="02070309020205020404" pitchFamily="49" charset="0"/>
                <a:cs typeface="Courier New" panose="02070309020205020404" pitchFamily="49" charset="0"/>
              </a:rPr>
              <a:t>1 READ A</a:t>
            </a:r>
          </a:p>
          <a:p>
            <a:r>
              <a:rPr lang="en-US" sz="2400" dirty="0">
                <a:latin typeface="Courier New" panose="02070309020205020404" pitchFamily="49" charset="0"/>
                <a:cs typeface="Courier New" panose="02070309020205020404" pitchFamily="49" charset="0"/>
              </a:rPr>
              <a:t>2 READ B</a:t>
            </a:r>
          </a:p>
          <a:p>
            <a:r>
              <a:rPr lang="en-US" sz="2400" dirty="0">
                <a:latin typeface="Courier New" panose="02070309020205020404" pitchFamily="49" charset="0"/>
                <a:cs typeface="Courier New" panose="02070309020205020404" pitchFamily="49" charset="0"/>
              </a:rPr>
              <a:t>3 C = A + 2 * B</a:t>
            </a:r>
          </a:p>
          <a:p>
            <a:r>
              <a:rPr lang="en-US" sz="2400" dirty="0">
                <a:latin typeface="Courier New" panose="02070309020205020404" pitchFamily="49" charset="0"/>
                <a:cs typeface="Courier New" panose="02070309020205020404" pitchFamily="49" charset="0"/>
              </a:rPr>
              <a:t>4 IF C &gt; 50 THEN</a:t>
            </a:r>
          </a:p>
          <a:p>
            <a:pPr marL="342900" indent="-342900">
              <a:buAutoNum type="arabicPlain" startAt="5"/>
            </a:pPr>
            <a:r>
              <a:rPr lang="en-US" sz="2400" dirty="0">
                <a:latin typeface="Courier New" panose="02070309020205020404" pitchFamily="49" charset="0"/>
                <a:cs typeface="Courier New" panose="02070309020205020404" pitchFamily="49" charset="0"/>
              </a:rPr>
              <a:t>  PRINT ‘Large C’</a:t>
            </a:r>
          </a:p>
          <a:p>
            <a:pPr algn="ctr"/>
            <a:r>
              <a:rPr lang="en-US" sz="2400" dirty="0">
                <a:latin typeface="Courier New" panose="02070309020205020404" pitchFamily="49" charset="0"/>
                <a:cs typeface="Courier New" panose="02070309020205020404" pitchFamily="49" charset="0"/>
              </a:rPr>
              <a:t>6 ENDIF			</a:t>
            </a:r>
          </a:p>
        </p:txBody>
      </p:sp>
      <p:sp>
        <p:nvSpPr>
          <p:cNvPr id="16" name="Rectangle 15">
            <a:extLst>
              <a:ext uri="{FF2B5EF4-FFF2-40B4-BE49-F238E27FC236}">
                <a16:creationId xmlns:a16="http://schemas.microsoft.com/office/drawing/2014/main" id="{0BAE01E5-DA5C-45CE-B58A-4BE07AA139AD}"/>
              </a:ext>
            </a:extLst>
          </p:cNvPr>
          <p:cNvSpPr/>
          <p:nvPr/>
        </p:nvSpPr>
        <p:spPr>
          <a:xfrm>
            <a:off x="8411656" y="2316933"/>
            <a:ext cx="3522054" cy="1938992"/>
          </a:xfrm>
          <a:prstGeom prst="rect">
            <a:avLst/>
          </a:prstGeom>
        </p:spPr>
        <p:txBody>
          <a:bodyPr wrap="none">
            <a:spAutoFit/>
          </a:bodyPr>
          <a:lstStyle/>
          <a:p>
            <a:r>
              <a:rPr lang="en-US" sz="2400" dirty="0"/>
              <a:t>Test 1.1: A = 20, B = 25</a:t>
            </a:r>
          </a:p>
          <a:p>
            <a:r>
              <a:rPr lang="en-US" sz="2400" i="1" dirty="0"/>
              <a:t>Statement coverage: 100%</a:t>
            </a:r>
          </a:p>
          <a:p>
            <a:r>
              <a:rPr lang="en-US" sz="2400" i="1" dirty="0"/>
              <a:t>Decision coverage: </a:t>
            </a:r>
            <a:r>
              <a:rPr lang="en-US" sz="2400" b="1" i="1" dirty="0">
                <a:solidFill>
                  <a:srgbClr val="FF0000"/>
                </a:solidFill>
              </a:rPr>
              <a:t>50%</a:t>
            </a:r>
          </a:p>
          <a:p>
            <a:endParaRPr lang="en-US" sz="2400" i="1" dirty="0"/>
          </a:p>
          <a:p>
            <a:endParaRPr lang="en-US" sz="2400" i="1" dirty="0"/>
          </a:p>
        </p:txBody>
      </p:sp>
    </p:spTree>
    <p:extLst>
      <p:ext uri="{BB962C8B-B14F-4D97-AF65-F5344CB8AC3E}">
        <p14:creationId xmlns:p14="http://schemas.microsoft.com/office/powerpoint/2010/main" val="41346168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59FAC-11E4-4F33-9800-6FD810DF39D0}"/>
              </a:ext>
            </a:extLst>
          </p:cNvPr>
          <p:cNvSpPr>
            <a:spLocks noGrp="1"/>
          </p:cNvSpPr>
          <p:nvPr>
            <p:ph type="title"/>
          </p:nvPr>
        </p:nvSpPr>
        <p:spPr/>
        <p:txBody>
          <a:bodyPr/>
          <a:lstStyle/>
          <a:p>
            <a:r>
              <a:rPr lang="en-US" dirty="0"/>
              <a:t>How defects are introduced</a:t>
            </a:r>
          </a:p>
        </p:txBody>
      </p:sp>
      <p:pic>
        <p:nvPicPr>
          <p:cNvPr id="4" name="Picture 3">
            <a:extLst>
              <a:ext uri="{FF2B5EF4-FFF2-40B4-BE49-F238E27FC236}">
                <a16:creationId xmlns:a16="http://schemas.microsoft.com/office/drawing/2014/main" id="{720DF5C0-FDDE-42D0-8395-143F23E30CA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26123" y="2009603"/>
            <a:ext cx="1320506" cy="1313664"/>
          </a:xfrm>
          <a:prstGeom prst="rect">
            <a:avLst/>
          </a:prstGeom>
        </p:spPr>
      </p:pic>
      <p:pic>
        <p:nvPicPr>
          <p:cNvPr id="2050" name="Picture 2" descr="Image result for programmer free clip art">
            <a:extLst>
              <a:ext uri="{FF2B5EF4-FFF2-40B4-BE49-F238E27FC236}">
                <a16:creationId xmlns:a16="http://schemas.microsoft.com/office/drawing/2014/main" id="{F8363432-040A-4E5C-8286-8A0CE27D1F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4080" y="1914744"/>
            <a:ext cx="1838325" cy="14459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programmer free clip art">
            <a:extLst>
              <a:ext uri="{FF2B5EF4-FFF2-40B4-BE49-F238E27FC236}">
                <a16:creationId xmlns:a16="http://schemas.microsoft.com/office/drawing/2014/main" id="{03B97D10-E83F-4188-8DC7-B9AEB02DD2F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94667" l="0" r="99556">
                        <a14:foregroundMark x1="8000" y1="55111" x2="8000" y2="55111"/>
                        <a14:foregroundMark x1="12444" y1="8444" x2="99111" y2="17778"/>
                        <a14:foregroundMark x1="99111" y1="17778" x2="18222" y2="18222"/>
                        <a14:foregroundMark x1="18222" y1="18222" x2="60444" y2="23111"/>
                        <a14:foregroundMark x1="60444" y1="23111" x2="31111" y2="24000"/>
                        <a14:foregroundMark x1="31111" y1="24000" x2="4000" y2="38222"/>
                        <a14:foregroundMark x1="4000" y1="38222" x2="9778" y2="49778"/>
                        <a14:foregroundMark x1="889" y1="2667" x2="5333" y2="55556"/>
                        <a14:foregroundMark x1="5333" y1="55556" x2="17333" y2="82667"/>
                        <a14:foregroundMark x1="17333" y1="82667" x2="72000" y2="74222"/>
                        <a14:foregroundMark x1="72000" y1="74222" x2="87556" y2="46667"/>
                        <a14:foregroundMark x1="87556" y1="46667" x2="90667" y2="18222"/>
                        <a14:foregroundMark x1="90667" y1="18222" x2="65333" y2="6667"/>
                        <a14:foregroundMark x1="65333" y1="6667" x2="21333" y2="0"/>
                        <a14:foregroundMark x1="21333" y1="0" x2="0" y2="5333"/>
                        <a14:foregroundMark x1="90222" y1="1778" x2="98222" y2="28000"/>
                        <a14:foregroundMark x1="98222" y1="28000" x2="96889" y2="84000"/>
                        <a14:foregroundMark x1="96889" y1="84000" x2="95111" y2="2667"/>
                        <a14:foregroundMark x1="95111" y1="2667" x2="97778" y2="2222"/>
                        <a14:foregroundMark x1="51111" y1="39556" x2="51111" y2="39556"/>
                        <a14:foregroundMark x1="40889" y1="36889" x2="52444" y2="60444"/>
                        <a14:foregroundMark x1="52444" y1="60444" x2="78222" y2="45333"/>
                        <a14:foregroundMark x1="78222" y1="45333" x2="65778" y2="21778"/>
                        <a14:foregroundMark x1="65778" y1="21778" x2="39111" y2="25333"/>
                        <a14:foregroundMark x1="39111" y1="25333" x2="43111" y2="47111"/>
                        <a14:foregroundMark x1="44000" y1="31556" x2="55111" y2="55111"/>
                        <a14:foregroundMark x1="55111" y1="55111" x2="64889" y2="31111"/>
                        <a14:foregroundMark x1="64889" y1="31111" x2="39556" y2="35111"/>
                        <a14:foregroundMark x1="39556" y1="35111" x2="40444" y2="39111"/>
                        <a14:foregroundMark x1="0" y1="79556" x2="6229" y2="83868"/>
                        <a14:foregroundMark x1="67903" y1="83587" x2="58667" y2="75556"/>
                        <a14:foregroundMark x1="58667" y1="75556" x2="444" y2="80000"/>
                        <a14:foregroundMark x1="6222" y1="78222" x2="15954" y2="83169"/>
                        <a14:foregroundMark x1="66827" y1="83523" x2="60889" y2="80444"/>
                        <a14:foregroundMark x1="60889" y1="80444" x2="7556" y2="79556"/>
                        <a14:foregroundMark x1="7556" y1="79556" x2="6222" y2="77778"/>
                        <a14:foregroundMark x1="80113" y1="84273" x2="95111" y2="84000"/>
                        <a14:backgroundMark x1="7556" y1="93333" x2="87111" y2="94667"/>
                        <a14:backgroundMark x1="2667" y1="91111" x2="59556" y2="92000"/>
                        <a14:backgroundMark x1="59556" y1="92000" x2="86222" y2="90667"/>
                        <a14:backgroundMark x1="86222" y1="90667" x2="4889" y2="90222"/>
                        <a14:backgroundMark x1="4889" y1="90222" x2="32000" y2="88000"/>
                        <a14:backgroundMark x1="32000" y1="88000" x2="99111" y2="92000"/>
                        <a14:backgroundMark x1="1333" y1="87556" x2="1333" y2="86667"/>
                        <a14:backgroundMark x1="6667" y1="89333" x2="2222" y2="89333"/>
                      </a14:backgroundRemoval>
                    </a14:imgEffect>
                  </a14:imgLayer>
                </a14:imgProps>
              </a:ext>
              <a:ext uri="{28A0092B-C50C-407E-A947-70E740481C1C}">
                <a14:useLocalDpi xmlns:a14="http://schemas.microsoft.com/office/drawing/2010/main" val="0"/>
              </a:ext>
            </a:extLst>
          </a:blip>
          <a:srcRect/>
          <a:stretch>
            <a:fillRect/>
          </a:stretch>
        </p:blipFill>
        <p:spPr bwMode="auto">
          <a:xfrm>
            <a:off x="4610822" y="1742510"/>
            <a:ext cx="18383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obile application">
            <a:extLst>
              <a:ext uri="{FF2B5EF4-FFF2-40B4-BE49-F238E27FC236}">
                <a16:creationId xmlns:a16="http://schemas.microsoft.com/office/drawing/2014/main" id="{046BF232-2766-49A2-AD71-4C03D29402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04506" y="4869983"/>
            <a:ext cx="2657475" cy="1724025"/>
          </a:xfrm>
          <a:prstGeom prst="rect">
            <a:avLst/>
          </a:prstGeom>
          <a:noFill/>
          <a:extLst>
            <a:ext uri="{909E8E84-426E-40DD-AFC4-6F175D3DCCD1}">
              <a14:hiddenFill xmlns:a14="http://schemas.microsoft.com/office/drawing/2010/main">
                <a:solidFill>
                  <a:srgbClr val="FFFFFF"/>
                </a:solidFill>
              </a14:hiddenFill>
            </a:ext>
          </a:extLst>
        </p:spPr>
      </p:pic>
      <p:sp>
        <p:nvSpPr>
          <p:cNvPr id="6" name="Arrow: Down 5">
            <a:extLst>
              <a:ext uri="{FF2B5EF4-FFF2-40B4-BE49-F238E27FC236}">
                <a16:creationId xmlns:a16="http://schemas.microsoft.com/office/drawing/2014/main" id="{3DB2962C-2A3B-4ADD-AB13-6F43F8745CC6}"/>
              </a:ext>
            </a:extLst>
          </p:cNvPr>
          <p:cNvSpPr/>
          <p:nvPr/>
        </p:nvSpPr>
        <p:spPr>
          <a:xfrm>
            <a:off x="9489478" y="3670569"/>
            <a:ext cx="509954" cy="109024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0" name="Picture 12" descr="Image result for software design">
            <a:extLst>
              <a:ext uri="{FF2B5EF4-FFF2-40B4-BE49-F238E27FC236}">
                <a16:creationId xmlns:a16="http://schemas.microsoft.com/office/drawing/2014/main" id="{81EB626C-7C68-47B5-8DD5-A36E9D2206A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25059" y="4838356"/>
            <a:ext cx="2609850" cy="17526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software requirements">
            <a:extLst>
              <a:ext uri="{FF2B5EF4-FFF2-40B4-BE49-F238E27FC236}">
                <a16:creationId xmlns:a16="http://schemas.microsoft.com/office/drawing/2014/main" id="{E409B9A7-B4E2-4223-8FF0-BD0CC5A9E9B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0108676">
            <a:off x="939306" y="4950263"/>
            <a:ext cx="1068248" cy="1509112"/>
          </a:xfrm>
          <a:prstGeom prst="rect">
            <a:avLst/>
          </a:prstGeom>
          <a:noFill/>
          <a:extLst>
            <a:ext uri="{909E8E84-426E-40DD-AFC4-6F175D3DCCD1}">
              <a14:hiddenFill xmlns:a14="http://schemas.microsoft.com/office/drawing/2010/main">
                <a:solidFill>
                  <a:srgbClr val="FFFFFF"/>
                </a:solidFill>
              </a14:hiddenFill>
            </a:ext>
          </a:extLst>
        </p:spPr>
      </p:pic>
      <p:sp>
        <p:nvSpPr>
          <p:cNvPr id="29" name="Arrow: Down 28">
            <a:extLst>
              <a:ext uri="{FF2B5EF4-FFF2-40B4-BE49-F238E27FC236}">
                <a16:creationId xmlns:a16="http://schemas.microsoft.com/office/drawing/2014/main" id="{F8AF6A12-9F24-4119-8136-794CA6D9CA30}"/>
              </a:ext>
            </a:extLst>
          </p:cNvPr>
          <p:cNvSpPr/>
          <p:nvPr/>
        </p:nvSpPr>
        <p:spPr>
          <a:xfrm>
            <a:off x="5262797" y="3667517"/>
            <a:ext cx="509954" cy="109024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C97DB49-DB5B-4B95-9478-6C666109D3F7}"/>
              </a:ext>
            </a:extLst>
          </p:cNvPr>
          <p:cNvSpPr txBox="1"/>
          <p:nvPr/>
        </p:nvSpPr>
        <p:spPr>
          <a:xfrm>
            <a:off x="1884599" y="5998635"/>
            <a:ext cx="1603624"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dirty="0"/>
              <a:t>Requirements</a:t>
            </a:r>
          </a:p>
          <a:p>
            <a:r>
              <a:rPr lang="en-US" dirty="0"/>
              <a:t>Specification</a:t>
            </a:r>
          </a:p>
        </p:txBody>
      </p:sp>
      <p:sp>
        <p:nvSpPr>
          <p:cNvPr id="35" name="TextBox 34">
            <a:extLst>
              <a:ext uri="{FF2B5EF4-FFF2-40B4-BE49-F238E27FC236}">
                <a16:creationId xmlns:a16="http://schemas.microsoft.com/office/drawing/2014/main" id="{6D14E2EB-186A-4B46-8722-342D730DD6B8}"/>
              </a:ext>
            </a:extLst>
          </p:cNvPr>
          <p:cNvSpPr txBox="1"/>
          <p:nvPr/>
        </p:nvSpPr>
        <p:spPr>
          <a:xfrm>
            <a:off x="6573620" y="6025218"/>
            <a:ext cx="1603624"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dirty="0"/>
              <a:t>App Design</a:t>
            </a:r>
          </a:p>
        </p:txBody>
      </p:sp>
      <p:sp>
        <p:nvSpPr>
          <p:cNvPr id="36" name="TextBox 35">
            <a:extLst>
              <a:ext uri="{FF2B5EF4-FFF2-40B4-BE49-F238E27FC236}">
                <a16:creationId xmlns:a16="http://schemas.microsoft.com/office/drawing/2014/main" id="{426C4A10-CA28-4DC3-A222-47AD4B17F9C9}"/>
              </a:ext>
            </a:extLst>
          </p:cNvPr>
          <p:cNvSpPr txBox="1"/>
          <p:nvPr/>
        </p:nvSpPr>
        <p:spPr>
          <a:xfrm>
            <a:off x="10182592" y="5972925"/>
            <a:ext cx="1063101"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dirty="0"/>
              <a:t>Software</a:t>
            </a:r>
          </a:p>
        </p:txBody>
      </p:sp>
      <p:sp>
        <p:nvSpPr>
          <p:cNvPr id="37" name="TextBox 36">
            <a:extLst>
              <a:ext uri="{FF2B5EF4-FFF2-40B4-BE49-F238E27FC236}">
                <a16:creationId xmlns:a16="http://schemas.microsoft.com/office/drawing/2014/main" id="{9BEBEA14-7D74-4332-97E8-9475C864AC51}"/>
              </a:ext>
            </a:extLst>
          </p:cNvPr>
          <p:cNvSpPr txBox="1"/>
          <p:nvPr/>
        </p:nvSpPr>
        <p:spPr>
          <a:xfrm>
            <a:off x="1815011" y="2978403"/>
            <a:ext cx="998527"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dirty="0"/>
              <a:t>Analyst</a:t>
            </a:r>
          </a:p>
        </p:txBody>
      </p:sp>
      <p:sp>
        <p:nvSpPr>
          <p:cNvPr id="38" name="TextBox 37">
            <a:extLst>
              <a:ext uri="{FF2B5EF4-FFF2-40B4-BE49-F238E27FC236}">
                <a16:creationId xmlns:a16="http://schemas.microsoft.com/office/drawing/2014/main" id="{45F7CAAE-0694-4FF5-AF5A-CD9B6BC86D61}"/>
              </a:ext>
            </a:extLst>
          </p:cNvPr>
          <p:cNvSpPr txBox="1"/>
          <p:nvPr/>
        </p:nvSpPr>
        <p:spPr>
          <a:xfrm>
            <a:off x="5960742" y="2689170"/>
            <a:ext cx="1130855"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dirty="0"/>
              <a:t>Designer</a:t>
            </a:r>
          </a:p>
        </p:txBody>
      </p:sp>
      <p:sp>
        <p:nvSpPr>
          <p:cNvPr id="39" name="TextBox 38">
            <a:extLst>
              <a:ext uri="{FF2B5EF4-FFF2-40B4-BE49-F238E27FC236}">
                <a16:creationId xmlns:a16="http://schemas.microsoft.com/office/drawing/2014/main" id="{02966986-30A2-4C82-A01A-D5BE8C839678}"/>
              </a:ext>
            </a:extLst>
          </p:cNvPr>
          <p:cNvSpPr txBox="1"/>
          <p:nvPr/>
        </p:nvSpPr>
        <p:spPr>
          <a:xfrm>
            <a:off x="10284507" y="2862744"/>
            <a:ext cx="1318846"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dirty="0"/>
              <a:t>Developer</a:t>
            </a:r>
          </a:p>
        </p:txBody>
      </p:sp>
      <p:sp>
        <p:nvSpPr>
          <p:cNvPr id="52" name="Arrow: Down 51">
            <a:extLst>
              <a:ext uri="{FF2B5EF4-FFF2-40B4-BE49-F238E27FC236}">
                <a16:creationId xmlns:a16="http://schemas.microsoft.com/office/drawing/2014/main" id="{938F9255-E796-4873-A887-9CA2372E6540}"/>
              </a:ext>
            </a:extLst>
          </p:cNvPr>
          <p:cNvSpPr/>
          <p:nvPr/>
        </p:nvSpPr>
        <p:spPr>
          <a:xfrm>
            <a:off x="1374645" y="3457732"/>
            <a:ext cx="509954" cy="109024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row: Down 52">
            <a:extLst>
              <a:ext uri="{FF2B5EF4-FFF2-40B4-BE49-F238E27FC236}">
                <a16:creationId xmlns:a16="http://schemas.microsoft.com/office/drawing/2014/main" id="{811599D6-BDFE-4FF7-B98D-3F16868F3C46}"/>
              </a:ext>
            </a:extLst>
          </p:cNvPr>
          <p:cNvSpPr/>
          <p:nvPr/>
        </p:nvSpPr>
        <p:spPr>
          <a:xfrm rot="12407184">
            <a:off x="3454144" y="2994894"/>
            <a:ext cx="509954" cy="2761419"/>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Down 53">
            <a:extLst>
              <a:ext uri="{FF2B5EF4-FFF2-40B4-BE49-F238E27FC236}">
                <a16:creationId xmlns:a16="http://schemas.microsoft.com/office/drawing/2014/main" id="{D230B159-ED4B-445E-BC56-10CFBA5050BB}"/>
              </a:ext>
            </a:extLst>
          </p:cNvPr>
          <p:cNvSpPr/>
          <p:nvPr/>
        </p:nvSpPr>
        <p:spPr>
          <a:xfrm rot="12407184">
            <a:off x="7788042" y="3061747"/>
            <a:ext cx="509954" cy="2761419"/>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5005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up)">
                                      <p:cBhvr>
                                        <p:cTn id="7" dur="500"/>
                                        <p:tgtEl>
                                          <p:spTgt spid="5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62"/>
                                        </p:tgtEl>
                                        <p:attrNameLst>
                                          <p:attrName>style.visibility</p:attrName>
                                        </p:attrNameLst>
                                      </p:cBhvr>
                                      <p:to>
                                        <p:strVal val="visible"/>
                                      </p:to>
                                    </p:set>
                                    <p:animEffect transition="in" filter="fade">
                                      <p:cBhvr>
                                        <p:cTn id="11" dur="500"/>
                                        <p:tgtEl>
                                          <p:spTgt spid="206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wipe(down)">
                                      <p:cBhvr>
                                        <p:cTn id="19" dur="500"/>
                                        <p:tgtEl>
                                          <p:spTgt spid="5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up)">
                                      <p:cBhvr>
                                        <p:cTn id="24" dur="500"/>
                                        <p:tgtEl>
                                          <p:spTgt spid="29"/>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2060"/>
                                        </p:tgtEl>
                                        <p:attrNameLst>
                                          <p:attrName>style.visibility</p:attrName>
                                        </p:attrNameLst>
                                      </p:cBhvr>
                                      <p:to>
                                        <p:strVal val="visible"/>
                                      </p:to>
                                    </p:set>
                                    <p:animEffect transition="in" filter="fade">
                                      <p:cBhvr>
                                        <p:cTn id="28" dur="500"/>
                                        <p:tgtEl>
                                          <p:spTgt spid="206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wipe(down)">
                                      <p:cBhvr>
                                        <p:cTn id="36" dur="500"/>
                                        <p:tgtEl>
                                          <p:spTgt spid="5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up)">
                                      <p:cBhvr>
                                        <p:cTn id="41" dur="500"/>
                                        <p:tgtEl>
                                          <p:spTgt spid="6"/>
                                        </p:tgtEl>
                                      </p:cBhvr>
                                    </p:animEffec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2058"/>
                                        </p:tgtEl>
                                        <p:attrNameLst>
                                          <p:attrName>style.visibility</p:attrName>
                                        </p:attrNameLst>
                                      </p:cBhvr>
                                      <p:to>
                                        <p:strVal val="visible"/>
                                      </p:to>
                                    </p:set>
                                    <p:animEffect transition="in" filter="fade">
                                      <p:cBhvr>
                                        <p:cTn id="45" dur="500"/>
                                        <p:tgtEl>
                                          <p:spTgt spid="205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fade">
                                      <p:cBhvr>
                                        <p:cTn id="4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 grpId="0" animBg="1"/>
      <p:bldP spid="9" grpId="0" animBg="1"/>
      <p:bldP spid="35" grpId="0" animBg="1"/>
      <p:bldP spid="36" grpId="0" animBg="1"/>
      <p:bldP spid="52" grpId="0" animBg="1"/>
      <p:bldP spid="53" grpId="0" animBg="1"/>
      <p:bldP spid="54" grpId="0" animBg="1"/>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90282-3D59-49F4-B72F-67A4C3ECED43}"/>
              </a:ext>
            </a:extLst>
          </p:cNvPr>
          <p:cNvSpPr>
            <a:spLocks noGrp="1"/>
          </p:cNvSpPr>
          <p:nvPr>
            <p:ph type="title"/>
          </p:nvPr>
        </p:nvSpPr>
        <p:spPr/>
        <p:txBody>
          <a:bodyPr/>
          <a:lstStyle/>
          <a:p>
            <a:r>
              <a:rPr lang="en-US" dirty="0"/>
              <a:t>Decision Coverage</a:t>
            </a:r>
          </a:p>
        </p:txBody>
      </p:sp>
      <p:sp>
        <p:nvSpPr>
          <p:cNvPr id="4" name="Rectangle 3">
            <a:extLst>
              <a:ext uri="{FF2B5EF4-FFF2-40B4-BE49-F238E27FC236}">
                <a16:creationId xmlns:a16="http://schemas.microsoft.com/office/drawing/2014/main" id="{C18E5CE0-4D36-40D0-9DCF-D8E7139AFD4B}"/>
              </a:ext>
            </a:extLst>
          </p:cNvPr>
          <p:cNvSpPr/>
          <p:nvPr/>
        </p:nvSpPr>
        <p:spPr>
          <a:xfrm>
            <a:off x="4577137" y="1474342"/>
            <a:ext cx="1417833" cy="606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a:t>
            </a:r>
          </a:p>
        </p:txBody>
      </p:sp>
      <p:sp>
        <p:nvSpPr>
          <p:cNvPr id="5" name="Rectangle 4">
            <a:extLst>
              <a:ext uri="{FF2B5EF4-FFF2-40B4-BE49-F238E27FC236}">
                <a16:creationId xmlns:a16="http://schemas.microsoft.com/office/drawing/2014/main" id="{BFF90F94-2D37-4637-9F00-3C768AC3F794}"/>
              </a:ext>
            </a:extLst>
          </p:cNvPr>
          <p:cNvSpPr/>
          <p:nvPr/>
        </p:nvSpPr>
        <p:spPr>
          <a:xfrm>
            <a:off x="4577137" y="2385317"/>
            <a:ext cx="1417833" cy="606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 = A+2*B</a:t>
            </a:r>
          </a:p>
        </p:txBody>
      </p:sp>
      <p:sp>
        <p:nvSpPr>
          <p:cNvPr id="7" name="Flowchart: Decision 6">
            <a:extLst>
              <a:ext uri="{FF2B5EF4-FFF2-40B4-BE49-F238E27FC236}">
                <a16:creationId xmlns:a16="http://schemas.microsoft.com/office/drawing/2014/main" id="{1407167C-D7E0-4458-8696-45D47915DED2}"/>
              </a:ext>
            </a:extLst>
          </p:cNvPr>
          <p:cNvSpPr/>
          <p:nvPr/>
        </p:nvSpPr>
        <p:spPr>
          <a:xfrm>
            <a:off x="4428161" y="3385336"/>
            <a:ext cx="1715785" cy="962346"/>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 &gt; 50</a:t>
            </a:r>
            <a:endParaRPr lang="en-US" dirty="0"/>
          </a:p>
        </p:txBody>
      </p:sp>
      <p:sp>
        <p:nvSpPr>
          <p:cNvPr id="8" name="Rectangle 7">
            <a:extLst>
              <a:ext uri="{FF2B5EF4-FFF2-40B4-BE49-F238E27FC236}">
                <a16:creationId xmlns:a16="http://schemas.microsoft.com/office/drawing/2014/main" id="{A121416C-CED6-4CF0-83F9-B6FA6A68EA4A}"/>
              </a:ext>
            </a:extLst>
          </p:cNvPr>
          <p:cNvSpPr/>
          <p:nvPr/>
        </p:nvSpPr>
        <p:spPr>
          <a:xfrm>
            <a:off x="6832314" y="3563421"/>
            <a:ext cx="1417833" cy="606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Print</a:t>
            </a:r>
          </a:p>
        </p:txBody>
      </p:sp>
      <p:sp>
        <p:nvSpPr>
          <p:cNvPr id="9" name="Rectangle 8">
            <a:extLst>
              <a:ext uri="{FF2B5EF4-FFF2-40B4-BE49-F238E27FC236}">
                <a16:creationId xmlns:a16="http://schemas.microsoft.com/office/drawing/2014/main" id="{85FC15E4-CD9D-49EB-8062-DC3885D65AF5}"/>
              </a:ext>
            </a:extLst>
          </p:cNvPr>
          <p:cNvSpPr/>
          <p:nvPr/>
        </p:nvSpPr>
        <p:spPr>
          <a:xfrm>
            <a:off x="4577137" y="4950433"/>
            <a:ext cx="1417833" cy="606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EndIf</a:t>
            </a:r>
            <a:endParaRPr lang="en-US" dirty="0"/>
          </a:p>
        </p:txBody>
      </p:sp>
      <p:cxnSp>
        <p:nvCxnSpPr>
          <p:cNvPr id="11" name="Straight Arrow Connector 10">
            <a:extLst>
              <a:ext uri="{FF2B5EF4-FFF2-40B4-BE49-F238E27FC236}">
                <a16:creationId xmlns:a16="http://schemas.microsoft.com/office/drawing/2014/main" id="{4DB04A1A-D365-49CE-B75E-7F56BAA95404}"/>
              </a:ext>
            </a:extLst>
          </p:cNvPr>
          <p:cNvCxnSpPr>
            <a:stCxn id="4" idx="2"/>
            <a:endCxn id="5" idx="0"/>
          </p:cNvCxnSpPr>
          <p:nvPr/>
        </p:nvCxnSpPr>
        <p:spPr>
          <a:xfrm>
            <a:off x="5286054" y="2080517"/>
            <a:ext cx="0" cy="304800"/>
          </a:xfrm>
          <a:prstGeom prst="straightConnector1">
            <a:avLst/>
          </a:prstGeom>
          <a:ln w="28575">
            <a:tailEnd type="triangle"/>
          </a:ln>
          <a:effectLst>
            <a:glow rad="228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E1F5E29-2109-4ABE-8A8A-D4FAA89107D4}"/>
              </a:ext>
            </a:extLst>
          </p:cNvPr>
          <p:cNvCxnSpPr>
            <a:stCxn id="5" idx="2"/>
            <a:endCxn id="7" idx="0"/>
          </p:cNvCxnSpPr>
          <p:nvPr/>
        </p:nvCxnSpPr>
        <p:spPr>
          <a:xfrm>
            <a:off x="5286054" y="2991492"/>
            <a:ext cx="0" cy="393844"/>
          </a:xfrm>
          <a:prstGeom prst="straightConnector1">
            <a:avLst/>
          </a:prstGeom>
          <a:ln w="28575">
            <a:tailEnd type="triangle"/>
          </a:ln>
          <a:effectLst>
            <a:glow rad="228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BBA6082-BC2E-4719-9B05-35778D05221A}"/>
              </a:ext>
            </a:extLst>
          </p:cNvPr>
          <p:cNvCxnSpPr>
            <a:stCxn id="7" idx="3"/>
            <a:endCxn id="8" idx="1"/>
          </p:cNvCxnSpPr>
          <p:nvPr/>
        </p:nvCxnSpPr>
        <p:spPr>
          <a:xfrm>
            <a:off x="6143946" y="3866509"/>
            <a:ext cx="688368" cy="0"/>
          </a:xfrm>
          <a:prstGeom prst="straightConnector1">
            <a:avLst/>
          </a:prstGeom>
          <a:ln w="28575">
            <a:tailEnd type="triangle"/>
          </a:ln>
          <a:effectLst>
            <a:glow rad="228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816EB82-7F27-4F2F-84E4-88D2F61EB50E}"/>
              </a:ext>
            </a:extLst>
          </p:cNvPr>
          <p:cNvCxnSpPr>
            <a:stCxn id="7" idx="2"/>
            <a:endCxn id="9" idx="0"/>
          </p:cNvCxnSpPr>
          <p:nvPr/>
        </p:nvCxnSpPr>
        <p:spPr>
          <a:xfrm>
            <a:off x="5286054" y="4347682"/>
            <a:ext cx="0" cy="602751"/>
          </a:xfrm>
          <a:prstGeom prst="straightConnector1">
            <a:avLst/>
          </a:prstGeom>
          <a:ln w="28575">
            <a:tailEnd type="triangle"/>
          </a:ln>
          <a:effectLst>
            <a:glow rad="228600">
              <a:srgbClr val="FF0000">
                <a:alpha val="40000"/>
              </a:srgbClr>
            </a:glow>
          </a:effectLst>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86BB4AE8-E25E-43B9-B6FB-C4CE0DF6DFB9}"/>
              </a:ext>
            </a:extLst>
          </p:cNvPr>
          <p:cNvCxnSpPr>
            <a:cxnSpLocks/>
            <a:stCxn id="8" idx="2"/>
          </p:cNvCxnSpPr>
          <p:nvPr/>
        </p:nvCxnSpPr>
        <p:spPr>
          <a:xfrm rot="5400000">
            <a:off x="6173912" y="3281737"/>
            <a:ext cx="479461" cy="2255179"/>
          </a:xfrm>
          <a:prstGeom prst="bentConnector2">
            <a:avLst/>
          </a:prstGeom>
          <a:ln w="28575">
            <a:tailEnd type="triangle"/>
          </a:ln>
          <a:effectLst>
            <a:glow rad="228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D678B48-D711-4609-9858-4106046A8528}"/>
              </a:ext>
            </a:extLst>
          </p:cNvPr>
          <p:cNvSpPr txBox="1"/>
          <p:nvPr/>
        </p:nvSpPr>
        <p:spPr>
          <a:xfrm>
            <a:off x="448139" y="2180491"/>
            <a:ext cx="3700052" cy="2308324"/>
          </a:xfrm>
          <a:prstGeom prst="rect">
            <a:avLst/>
          </a:prstGeom>
          <a:noFill/>
          <a:ln>
            <a:solidFill>
              <a:schemeClr val="tx1"/>
            </a:solidFill>
          </a:ln>
        </p:spPr>
        <p:txBody>
          <a:bodyPr wrap="none" rtlCol="0">
            <a:spAutoFit/>
          </a:bodyPr>
          <a:lstStyle/>
          <a:p>
            <a:r>
              <a:rPr lang="en-US" sz="2400" dirty="0">
                <a:latin typeface="Courier New" panose="02070309020205020404" pitchFamily="49" charset="0"/>
                <a:cs typeface="Courier New" panose="02070309020205020404" pitchFamily="49" charset="0"/>
              </a:rPr>
              <a:t>1 READ A</a:t>
            </a:r>
          </a:p>
          <a:p>
            <a:r>
              <a:rPr lang="en-US" sz="2400" dirty="0">
                <a:latin typeface="Courier New" panose="02070309020205020404" pitchFamily="49" charset="0"/>
                <a:cs typeface="Courier New" panose="02070309020205020404" pitchFamily="49" charset="0"/>
              </a:rPr>
              <a:t>2 READ B</a:t>
            </a:r>
          </a:p>
          <a:p>
            <a:r>
              <a:rPr lang="en-US" sz="2400" dirty="0">
                <a:latin typeface="Courier New" panose="02070309020205020404" pitchFamily="49" charset="0"/>
                <a:cs typeface="Courier New" panose="02070309020205020404" pitchFamily="49" charset="0"/>
              </a:rPr>
              <a:t>3 C = A + 2 * B</a:t>
            </a:r>
          </a:p>
          <a:p>
            <a:r>
              <a:rPr lang="en-US" sz="2400" dirty="0">
                <a:latin typeface="Courier New" panose="02070309020205020404" pitchFamily="49" charset="0"/>
                <a:cs typeface="Courier New" panose="02070309020205020404" pitchFamily="49" charset="0"/>
              </a:rPr>
              <a:t>4 IF C &gt; 50 THEN</a:t>
            </a:r>
          </a:p>
          <a:p>
            <a:pPr marL="342900" indent="-342900">
              <a:buAutoNum type="arabicPlain" startAt="5"/>
            </a:pPr>
            <a:r>
              <a:rPr lang="en-US" sz="2400" dirty="0">
                <a:latin typeface="Courier New" panose="02070309020205020404" pitchFamily="49" charset="0"/>
                <a:cs typeface="Courier New" panose="02070309020205020404" pitchFamily="49" charset="0"/>
              </a:rPr>
              <a:t>  PRINT ‘Large C’</a:t>
            </a:r>
          </a:p>
          <a:p>
            <a:pPr algn="ctr"/>
            <a:r>
              <a:rPr lang="en-US" sz="2400" dirty="0">
                <a:latin typeface="Courier New" panose="02070309020205020404" pitchFamily="49" charset="0"/>
                <a:cs typeface="Courier New" panose="02070309020205020404" pitchFamily="49" charset="0"/>
              </a:rPr>
              <a:t>6 ENDIF			</a:t>
            </a:r>
          </a:p>
        </p:txBody>
      </p:sp>
      <p:sp>
        <p:nvSpPr>
          <p:cNvPr id="16" name="Rectangle 15">
            <a:extLst>
              <a:ext uri="{FF2B5EF4-FFF2-40B4-BE49-F238E27FC236}">
                <a16:creationId xmlns:a16="http://schemas.microsoft.com/office/drawing/2014/main" id="{0BAE01E5-DA5C-45CE-B58A-4BE07AA139AD}"/>
              </a:ext>
            </a:extLst>
          </p:cNvPr>
          <p:cNvSpPr/>
          <p:nvPr/>
        </p:nvSpPr>
        <p:spPr>
          <a:xfrm>
            <a:off x="8411656" y="2316933"/>
            <a:ext cx="3640740" cy="2308324"/>
          </a:xfrm>
          <a:prstGeom prst="rect">
            <a:avLst/>
          </a:prstGeom>
        </p:spPr>
        <p:txBody>
          <a:bodyPr wrap="none">
            <a:spAutoFit/>
          </a:bodyPr>
          <a:lstStyle/>
          <a:p>
            <a:r>
              <a:rPr lang="en-US" sz="2400" dirty="0"/>
              <a:t>Test 1.1: A = 20, B = 25</a:t>
            </a:r>
          </a:p>
          <a:p>
            <a:r>
              <a:rPr lang="en-US" sz="2400" dirty="0"/>
              <a:t>Test 1.2: A = 20, B = 10</a:t>
            </a:r>
          </a:p>
          <a:p>
            <a:r>
              <a:rPr lang="en-US" sz="2400" b="1" i="1" dirty="0"/>
              <a:t>For Test Set:</a:t>
            </a:r>
          </a:p>
          <a:p>
            <a:r>
              <a:rPr lang="en-US" sz="2400" i="1" dirty="0"/>
              <a:t>Statement coverage: 	100%</a:t>
            </a:r>
          </a:p>
          <a:p>
            <a:r>
              <a:rPr lang="en-US" sz="2400" i="1" dirty="0"/>
              <a:t>Decision coverage: 	</a:t>
            </a:r>
            <a:r>
              <a:rPr lang="en-US" sz="2400" b="1" i="1" dirty="0"/>
              <a:t>100%</a:t>
            </a:r>
          </a:p>
          <a:p>
            <a:endParaRPr lang="en-US" sz="2400" i="1" dirty="0"/>
          </a:p>
        </p:txBody>
      </p:sp>
      <p:cxnSp>
        <p:nvCxnSpPr>
          <p:cNvPr id="18" name="Straight Arrow Connector 17">
            <a:extLst>
              <a:ext uri="{FF2B5EF4-FFF2-40B4-BE49-F238E27FC236}">
                <a16:creationId xmlns:a16="http://schemas.microsoft.com/office/drawing/2014/main" id="{C8366076-E25D-48EA-B180-1F78268E55DB}"/>
              </a:ext>
            </a:extLst>
          </p:cNvPr>
          <p:cNvCxnSpPr/>
          <p:nvPr/>
        </p:nvCxnSpPr>
        <p:spPr>
          <a:xfrm>
            <a:off x="5294615" y="4347681"/>
            <a:ext cx="0" cy="602751"/>
          </a:xfrm>
          <a:prstGeom prst="straightConnector1">
            <a:avLst/>
          </a:prstGeom>
          <a:ln w="28575">
            <a:tailEnd type="triangle"/>
          </a:ln>
          <a:effectLst>
            <a:glow rad="228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B1D7258-47AD-4923-BE4A-E043CE5B1F51}"/>
              </a:ext>
            </a:extLst>
          </p:cNvPr>
          <p:cNvSpPr txBox="1"/>
          <p:nvPr/>
        </p:nvSpPr>
        <p:spPr>
          <a:xfrm>
            <a:off x="1391478" y="5833639"/>
            <a:ext cx="8900129" cy="830997"/>
          </a:xfrm>
          <a:prstGeom prst="rect">
            <a:avLst/>
          </a:prstGeom>
          <a:solidFill>
            <a:schemeClr val="accent6">
              <a:lumMod val="40000"/>
              <a:lumOff val="60000"/>
            </a:schemeClr>
          </a:solidFill>
          <a:ln w="28575">
            <a:solidFill>
              <a:srgbClr val="00B050"/>
            </a:solidFill>
          </a:ln>
        </p:spPr>
        <p:txBody>
          <a:bodyPr wrap="none" rtlCol="0">
            <a:spAutoFit/>
          </a:bodyPr>
          <a:lstStyle/>
          <a:p>
            <a:r>
              <a:rPr lang="en-US" sz="2400" dirty="0"/>
              <a:t>100% Decision Coverage results in 100% Statement Coverage</a:t>
            </a:r>
          </a:p>
          <a:p>
            <a:r>
              <a:rPr lang="en-US" sz="2400" dirty="0"/>
              <a:t>100% Statement Coverage does </a:t>
            </a:r>
            <a:r>
              <a:rPr lang="en-US" sz="2400" b="1" dirty="0"/>
              <a:t>not </a:t>
            </a:r>
            <a:r>
              <a:rPr lang="en-US" sz="2400" dirty="0"/>
              <a:t>result in 100% Decision Coverage </a:t>
            </a:r>
          </a:p>
        </p:txBody>
      </p:sp>
    </p:spTree>
    <p:extLst>
      <p:ext uri="{BB962C8B-B14F-4D97-AF65-F5344CB8AC3E}">
        <p14:creationId xmlns:p14="http://schemas.microsoft.com/office/powerpoint/2010/main" val="878739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animEffect transition="in" filter="fade">
                                      <p:cBhvr>
                                        <p:cTn id="7" dur="500"/>
                                        <p:tgtEl>
                                          <p:spTgt spid="1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7"/>
                                        </p:tgtEl>
                                      </p:cBhvr>
                                    </p:animEffect>
                                    <p:set>
                                      <p:cBhvr>
                                        <p:cTn id="12" dur="1" fill="hold">
                                          <p:stCondLst>
                                            <p:cond delay="499"/>
                                          </p:stCondLst>
                                        </p:cTn>
                                        <p:tgtEl>
                                          <p:spTgt spid="17"/>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xEl>
                                              <p:pRg st="2" end="2"/>
                                            </p:txEl>
                                          </p:spTgt>
                                        </p:tgtEl>
                                        <p:attrNameLst>
                                          <p:attrName>style.visibility</p:attrName>
                                        </p:attrNameLst>
                                      </p:cBhvr>
                                      <p:to>
                                        <p:strVal val="visible"/>
                                      </p:to>
                                    </p:set>
                                    <p:animEffect transition="in" filter="fade">
                                      <p:cBhvr>
                                        <p:cTn id="18" dur="500"/>
                                        <p:tgtEl>
                                          <p:spTgt spid="16">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xEl>
                                              <p:pRg st="3" end="3"/>
                                            </p:txEl>
                                          </p:spTgt>
                                        </p:tgtEl>
                                        <p:attrNameLst>
                                          <p:attrName>style.visibility</p:attrName>
                                        </p:attrNameLst>
                                      </p:cBhvr>
                                      <p:to>
                                        <p:strVal val="visible"/>
                                      </p:to>
                                    </p:set>
                                    <p:animEffect transition="in" filter="fade">
                                      <p:cBhvr>
                                        <p:cTn id="21" dur="500"/>
                                        <p:tgtEl>
                                          <p:spTgt spid="16">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xEl>
                                              <p:pRg st="4" end="4"/>
                                            </p:txEl>
                                          </p:spTgt>
                                        </p:tgtEl>
                                        <p:attrNameLst>
                                          <p:attrName>style.visibility</p:attrName>
                                        </p:attrNameLst>
                                      </p:cBhvr>
                                      <p:to>
                                        <p:strVal val="visible"/>
                                      </p:to>
                                    </p:set>
                                    <p:animEffect transition="in" filter="fade">
                                      <p:cBhvr>
                                        <p:cTn id="24" dur="500"/>
                                        <p:tgtEl>
                                          <p:spTgt spid="16">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Straight Connector 58">
            <a:extLst>
              <a:ext uri="{FF2B5EF4-FFF2-40B4-BE49-F238E27FC236}">
                <a16:creationId xmlns:a16="http://schemas.microsoft.com/office/drawing/2014/main" id="{960073D9-1ABD-48D9-8F8C-C2F77C63EA9C}"/>
              </a:ext>
            </a:extLst>
          </p:cNvPr>
          <p:cNvCxnSpPr>
            <a:cxnSpLocks/>
          </p:cNvCxnSpPr>
          <p:nvPr/>
        </p:nvCxnSpPr>
        <p:spPr>
          <a:xfrm flipH="1">
            <a:off x="6294936" y="3055239"/>
            <a:ext cx="376179" cy="654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AF3AB4E-2C18-47DC-8321-F8A9971B6345}"/>
              </a:ext>
            </a:extLst>
          </p:cNvPr>
          <p:cNvCxnSpPr>
            <a:cxnSpLocks/>
          </p:cNvCxnSpPr>
          <p:nvPr/>
        </p:nvCxnSpPr>
        <p:spPr>
          <a:xfrm flipH="1">
            <a:off x="7670665" y="2895972"/>
            <a:ext cx="91916" cy="13903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BCAA537-D599-4E2F-A0F5-FF37CA85BDDB}"/>
              </a:ext>
            </a:extLst>
          </p:cNvPr>
          <p:cNvCxnSpPr>
            <a:cxnSpLocks/>
          </p:cNvCxnSpPr>
          <p:nvPr/>
        </p:nvCxnSpPr>
        <p:spPr>
          <a:xfrm flipH="1">
            <a:off x="8661244" y="2940047"/>
            <a:ext cx="492641" cy="30685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7B17B8-07C8-468A-83E7-05546FA5B73E}"/>
              </a:ext>
            </a:extLst>
          </p:cNvPr>
          <p:cNvCxnSpPr>
            <a:cxnSpLocks/>
          </p:cNvCxnSpPr>
          <p:nvPr/>
        </p:nvCxnSpPr>
        <p:spPr>
          <a:xfrm flipH="1">
            <a:off x="9127578" y="2895972"/>
            <a:ext cx="293874" cy="27271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B2E6169-FB6C-4864-A0AB-ED40B718EC90}"/>
              </a:ext>
            </a:extLst>
          </p:cNvPr>
          <p:cNvCxnSpPr>
            <a:cxnSpLocks/>
          </p:cNvCxnSpPr>
          <p:nvPr/>
        </p:nvCxnSpPr>
        <p:spPr>
          <a:xfrm flipH="1">
            <a:off x="9633317" y="2895972"/>
            <a:ext cx="44085" cy="20844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EA63CE1-0C5A-4766-AE17-610869E0A12D}"/>
              </a:ext>
            </a:extLst>
          </p:cNvPr>
          <p:cNvCxnSpPr>
            <a:cxnSpLocks/>
          </p:cNvCxnSpPr>
          <p:nvPr/>
        </p:nvCxnSpPr>
        <p:spPr>
          <a:xfrm>
            <a:off x="9991985" y="3023800"/>
            <a:ext cx="140407" cy="1272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7A5E39A-C952-4B89-96BB-92576DB7F079}"/>
              </a:ext>
            </a:extLst>
          </p:cNvPr>
          <p:cNvCxnSpPr>
            <a:cxnSpLocks/>
          </p:cNvCxnSpPr>
          <p:nvPr/>
        </p:nvCxnSpPr>
        <p:spPr>
          <a:xfrm>
            <a:off x="10697964" y="2919806"/>
            <a:ext cx="374723" cy="7135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B4D3C2F-ED63-4670-BCC0-BB4D5E4F62F9}"/>
              </a:ext>
            </a:extLst>
          </p:cNvPr>
          <p:cNvCxnSpPr>
            <a:cxnSpLocks/>
          </p:cNvCxnSpPr>
          <p:nvPr/>
        </p:nvCxnSpPr>
        <p:spPr>
          <a:xfrm flipH="1">
            <a:off x="3484618" y="388647"/>
            <a:ext cx="4497280" cy="2940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6107B4F-A16F-4703-9428-CDE4537A6AD4}"/>
              </a:ext>
            </a:extLst>
          </p:cNvPr>
          <p:cNvCxnSpPr>
            <a:cxnSpLocks/>
          </p:cNvCxnSpPr>
          <p:nvPr/>
        </p:nvCxnSpPr>
        <p:spPr>
          <a:xfrm flipH="1">
            <a:off x="7167386" y="541047"/>
            <a:ext cx="966912" cy="24827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6B244D1-155F-4FDF-8CD6-DBD3BA35BB5F}"/>
              </a:ext>
            </a:extLst>
          </p:cNvPr>
          <p:cNvCxnSpPr>
            <a:cxnSpLocks/>
          </p:cNvCxnSpPr>
          <p:nvPr/>
        </p:nvCxnSpPr>
        <p:spPr>
          <a:xfrm>
            <a:off x="9131234" y="583329"/>
            <a:ext cx="1193518" cy="23440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F627F83-2607-43D6-8438-7CDD1565E75F}"/>
              </a:ext>
            </a:extLst>
          </p:cNvPr>
          <p:cNvCxnSpPr>
            <a:cxnSpLocks/>
          </p:cNvCxnSpPr>
          <p:nvPr/>
        </p:nvCxnSpPr>
        <p:spPr>
          <a:xfrm flipH="1">
            <a:off x="1655747" y="3511221"/>
            <a:ext cx="752410" cy="629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C7B8ED9-6B16-45D3-B709-ED9CFD6CA0F3}"/>
              </a:ext>
            </a:extLst>
          </p:cNvPr>
          <p:cNvCxnSpPr>
            <a:cxnSpLocks/>
          </p:cNvCxnSpPr>
          <p:nvPr/>
        </p:nvCxnSpPr>
        <p:spPr>
          <a:xfrm flipH="1">
            <a:off x="2271673" y="3509709"/>
            <a:ext cx="505426" cy="11988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F27562E-9A92-4EBB-8523-D4D498B2E9B5}"/>
              </a:ext>
            </a:extLst>
          </p:cNvPr>
          <p:cNvCxnSpPr>
            <a:cxnSpLocks/>
          </p:cNvCxnSpPr>
          <p:nvPr/>
        </p:nvCxnSpPr>
        <p:spPr>
          <a:xfrm flipH="1">
            <a:off x="2765341" y="3509709"/>
            <a:ext cx="218334" cy="16728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4EA04C8-DC60-4068-AA95-276A32791F22}"/>
              </a:ext>
            </a:extLst>
          </p:cNvPr>
          <p:cNvCxnSpPr>
            <a:cxnSpLocks/>
          </p:cNvCxnSpPr>
          <p:nvPr/>
        </p:nvCxnSpPr>
        <p:spPr>
          <a:xfrm>
            <a:off x="3256501" y="3525240"/>
            <a:ext cx="334652" cy="24605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5C0142B-3741-42AF-A03D-9CD30045280F}"/>
              </a:ext>
            </a:extLst>
          </p:cNvPr>
          <p:cNvCxnSpPr>
            <a:cxnSpLocks/>
          </p:cNvCxnSpPr>
          <p:nvPr/>
        </p:nvCxnSpPr>
        <p:spPr>
          <a:xfrm>
            <a:off x="3285771" y="3481742"/>
            <a:ext cx="794563" cy="1498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1BF71D8-A68A-4CC0-B56A-0BC8A7079119}"/>
              </a:ext>
            </a:extLst>
          </p:cNvPr>
          <p:cNvCxnSpPr>
            <a:cxnSpLocks/>
          </p:cNvCxnSpPr>
          <p:nvPr/>
        </p:nvCxnSpPr>
        <p:spPr>
          <a:xfrm>
            <a:off x="3688489" y="3416024"/>
            <a:ext cx="873752" cy="8702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E3C810-F7AE-4910-9654-0D3341030E67}"/>
              </a:ext>
            </a:extLst>
          </p:cNvPr>
          <p:cNvCxnSpPr/>
          <p:nvPr/>
        </p:nvCxnSpPr>
        <p:spPr>
          <a:xfrm>
            <a:off x="2923825" y="406018"/>
            <a:ext cx="1009662" cy="2208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E81625C-D156-488C-9931-1BA4FE4A4BC8}"/>
              </a:ext>
            </a:extLst>
          </p:cNvPr>
          <p:cNvCxnSpPr>
            <a:cxnSpLocks/>
          </p:cNvCxnSpPr>
          <p:nvPr/>
        </p:nvCxnSpPr>
        <p:spPr>
          <a:xfrm flipH="1">
            <a:off x="3966894" y="728566"/>
            <a:ext cx="51688" cy="453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9186EEE-D1BC-4702-A547-EA7D2A1E7F9A}"/>
              </a:ext>
            </a:extLst>
          </p:cNvPr>
          <p:cNvCxnSpPr>
            <a:cxnSpLocks/>
          </p:cNvCxnSpPr>
          <p:nvPr/>
        </p:nvCxnSpPr>
        <p:spPr>
          <a:xfrm flipH="1">
            <a:off x="3428656" y="728566"/>
            <a:ext cx="234247" cy="8978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D906931-8D15-4B1F-93FD-A84C77D78BBB}"/>
              </a:ext>
            </a:extLst>
          </p:cNvPr>
          <p:cNvCxnSpPr>
            <a:cxnSpLocks/>
          </p:cNvCxnSpPr>
          <p:nvPr/>
        </p:nvCxnSpPr>
        <p:spPr>
          <a:xfrm flipH="1">
            <a:off x="1431267" y="406018"/>
            <a:ext cx="611941" cy="4532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9A6CAD-06C5-4A2F-A5B1-33549CDC6F1C}"/>
              </a:ext>
            </a:extLst>
          </p:cNvPr>
          <p:cNvCxnSpPr>
            <a:cxnSpLocks/>
          </p:cNvCxnSpPr>
          <p:nvPr/>
        </p:nvCxnSpPr>
        <p:spPr>
          <a:xfrm flipH="1">
            <a:off x="1733383" y="501338"/>
            <a:ext cx="368924" cy="9526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5206E18-DFF0-4C84-977D-0587A7453C84}"/>
              </a:ext>
            </a:extLst>
          </p:cNvPr>
          <p:cNvCxnSpPr>
            <a:cxnSpLocks/>
          </p:cNvCxnSpPr>
          <p:nvPr/>
        </p:nvCxnSpPr>
        <p:spPr>
          <a:xfrm flipH="1">
            <a:off x="1980810" y="501338"/>
            <a:ext cx="297978" cy="14289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A903929-E1C5-400D-A1C8-C737BB7A3AC1}"/>
              </a:ext>
            </a:extLst>
          </p:cNvPr>
          <p:cNvCxnSpPr>
            <a:cxnSpLocks/>
            <a:stCxn id="11" idx="2"/>
          </p:cNvCxnSpPr>
          <p:nvPr/>
        </p:nvCxnSpPr>
        <p:spPr>
          <a:xfrm flipH="1">
            <a:off x="2305863" y="583329"/>
            <a:ext cx="148064" cy="20866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4596959-B0C0-49AD-920A-77CC5B76628F}"/>
              </a:ext>
            </a:extLst>
          </p:cNvPr>
          <p:cNvSpPr/>
          <p:nvPr/>
        </p:nvSpPr>
        <p:spPr>
          <a:xfrm>
            <a:off x="384527" y="583329"/>
            <a:ext cx="1289756" cy="51223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Informal</a:t>
            </a:r>
          </a:p>
          <a:p>
            <a:pPr algn="ctr"/>
            <a:r>
              <a:rPr lang="en-US" sz="1600" dirty="0">
                <a:latin typeface="Arial" panose="020B0604020202020204" pitchFamily="34" charset="0"/>
                <a:ea typeface="Tahoma" panose="020B0604030504040204" pitchFamily="34" charset="0"/>
                <a:cs typeface="Arial" panose="020B0604020202020204" pitchFamily="34" charset="0"/>
              </a:rPr>
              <a:t>Reviews</a:t>
            </a:r>
          </a:p>
        </p:txBody>
      </p:sp>
      <p:sp>
        <p:nvSpPr>
          <p:cNvPr id="4" name="Rectangle 3">
            <a:extLst>
              <a:ext uri="{FF2B5EF4-FFF2-40B4-BE49-F238E27FC236}">
                <a16:creationId xmlns:a16="http://schemas.microsoft.com/office/drawing/2014/main" id="{81815C05-28C3-4D83-AC15-AB895C489981}"/>
              </a:ext>
            </a:extLst>
          </p:cNvPr>
          <p:cNvSpPr/>
          <p:nvPr/>
        </p:nvSpPr>
        <p:spPr>
          <a:xfrm>
            <a:off x="416809" y="1276671"/>
            <a:ext cx="1514482" cy="35462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Walkthroughs</a:t>
            </a:r>
            <a:endParaRPr lang="en-US" dirty="0">
              <a:latin typeface="Arial" panose="020B0604020202020204" pitchFamily="34" charset="0"/>
              <a:ea typeface="Tahoma" panose="020B060403050404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743E5AF-354B-4DA2-9AF3-4C8369C1228D}"/>
              </a:ext>
            </a:extLst>
          </p:cNvPr>
          <p:cNvSpPr/>
          <p:nvPr/>
        </p:nvSpPr>
        <p:spPr>
          <a:xfrm>
            <a:off x="706265" y="1841742"/>
            <a:ext cx="1369483" cy="51223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Technical</a:t>
            </a:r>
            <a:r>
              <a:rPr lang="en-US" dirty="0">
                <a:latin typeface="Arial" panose="020B0604020202020204" pitchFamily="34" charset="0"/>
                <a:ea typeface="Tahoma" panose="020B0604030504040204" pitchFamily="34" charset="0"/>
                <a:cs typeface="Arial" panose="020B0604020202020204" pitchFamily="34" charset="0"/>
              </a:rPr>
              <a:t> </a:t>
            </a:r>
            <a:r>
              <a:rPr lang="en-US" sz="1600" dirty="0">
                <a:latin typeface="Arial" panose="020B0604020202020204" pitchFamily="34" charset="0"/>
                <a:ea typeface="Tahoma" panose="020B0604030504040204" pitchFamily="34" charset="0"/>
                <a:cs typeface="Arial" panose="020B0604020202020204" pitchFamily="34" charset="0"/>
              </a:rPr>
              <a:t>Reviews</a:t>
            </a:r>
            <a:endParaRPr lang="en-US" dirty="0">
              <a:latin typeface="Arial" panose="020B0604020202020204" pitchFamily="34" charset="0"/>
              <a:ea typeface="Tahoma" panose="020B060403050404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0F4AE54B-1A89-4D24-9CF2-8920CD69D919}"/>
              </a:ext>
            </a:extLst>
          </p:cNvPr>
          <p:cNvSpPr/>
          <p:nvPr/>
        </p:nvSpPr>
        <p:spPr>
          <a:xfrm>
            <a:off x="1084442" y="2585425"/>
            <a:ext cx="1369484" cy="35462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Inspections</a:t>
            </a:r>
            <a:endParaRPr lang="en-US" dirty="0">
              <a:latin typeface="Arial" panose="020B0604020202020204" pitchFamily="34" charset="0"/>
              <a:ea typeface="Tahoma" panose="020B060403050404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16C982AE-93DF-474A-B0BB-27EC7263EBC5}"/>
              </a:ext>
            </a:extLst>
          </p:cNvPr>
          <p:cNvSpPr/>
          <p:nvPr/>
        </p:nvSpPr>
        <p:spPr>
          <a:xfrm>
            <a:off x="3373619" y="475180"/>
            <a:ext cx="1557867" cy="35462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Static Analysis</a:t>
            </a:r>
          </a:p>
        </p:txBody>
      </p:sp>
      <p:sp>
        <p:nvSpPr>
          <p:cNvPr id="8" name="Rectangle 7">
            <a:extLst>
              <a:ext uri="{FF2B5EF4-FFF2-40B4-BE49-F238E27FC236}">
                <a16:creationId xmlns:a16="http://schemas.microsoft.com/office/drawing/2014/main" id="{A660EC49-6B59-4FF1-9CCF-4E582DBF69F7}"/>
              </a:ext>
            </a:extLst>
          </p:cNvPr>
          <p:cNvSpPr/>
          <p:nvPr/>
        </p:nvSpPr>
        <p:spPr>
          <a:xfrm>
            <a:off x="3747917" y="1012646"/>
            <a:ext cx="1557866" cy="339653"/>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Data Flow</a:t>
            </a:r>
          </a:p>
        </p:txBody>
      </p:sp>
      <p:sp>
        <p:nvSpPr>
          <p:cNvPr id="9" name="Rectangle 8">
            <a:extLst>
              <a:ext uri="{FF2B5EF4-FFF2-40B4-BE49-F238E27FC236}">
                <a16:creationId xmlns:a16="http://schemas.microsoft.com/office/drawing/2014/main" id="{4F0C7478-A75E-427D-95FB-CA9271907803}"/>
              </a:ext>
            </a:extLst>
          </p:cNvPr>
          <p:cNvSpPr/>
          <p:nvPr/>
        </p:nvSpPr>
        <p:spPr>
          <a:xfrm>
            <a:off x="2923825" y="1510615"/>
            <a:ext cx="1360311" cy="35462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Control Flow</a:t>
            </a:r>
          </a:p>
        </p:txBody>
      </p:sp>
      <p:sp>
        <p:nvSpPr>
          <p:cNvPr id="11" name="Rectangle 10">
            <a:extLst>
              <a:ext uri="{FF2B5EF4-FFF2-40B4-BE49-F238E27FC236}">
                <a16:creationId xmlns:a16="http://schemas.microsoft.com/office/drawing/2014/main" id="{3EC28F0A-F6A8-4C40-BE3E-A5C71837361C}"/>
              </a:ext>
            </a:extLst>
          </p:cNvPr>
          <p:cNvSpPr/>
          <p:nvPr/>
        </p:nvSpPr>
        <p:spPr>
          <a:xfrm>
            <a:off x="1809049" y="228707"/>
            <a:ext cx="1289755" cy="354622"/>
          </a:xfrm>
          <a:prstGeom prst="rect">
            <a:avLst/>
          </a:prstGeom>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rial" panose="020B0604020202020204" pitchFamily="34" charset="0"/>
                <a:ea typeface="Tahoma" panose="020B0604030504040204" pitchFamily="34" charset="0"/>
                <a:cs typeface="Arial" panose="020B0604020202020204" pitchFamily="34" charset="0"/>
              </a:rPr>
              <a:t>Static</a:t>
            </a:r>
          </a:p>
        </p:txBody>
      </p:sp>
      <p:sp>
        <p:nvSpPr>
          <p:cNvPr id="14" name="Rectangle 13">
            <a:extLst>
              <a:ext uri="{FF2B5EF4-FFF2-40B4-BE49-F238E27FC236}">
                <a16:creationId xmlns:a16="http://schemas.microsoft.com/office/drawing/2014/main" id="{C3E60318-9B0B-4067-944C-67B36F309A30}"/>
              </a:ext>
            </a:extLst>
          </p:cNvPr>
          <p:cNvSpPr/>
          <p:nvPr/>
        </p:nvSpPr>
        <p:spPr>
          <a:xfrm>
            <a:off x="5536879" y="3404790"/>
            <a:ext cx="1716608" cy="354623"/>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Error Guessing</a:t>
            </a:r>
          </a:p>
        </p:txBody>
      </p:sp>
      <p:sp>
        <p:nvSpPr>
          <p:cNvPr id="15" name="Rectangle 14">
            <a:extLst>
              <a:ext uri="{FF2B5EF4-FFF2-40B4-BE49-F238E27FC236}">
                <a16:creationId xmlns:a16="http://schemas.microsoft.com/office/drawing/2014/main" id="{AA205504-66DF-425A-8C4B-7BEEE46BB6D9}"/>
              </a:ext>
            </a:extLst>
          </p:cNvPr>
          <p:cNvSpPr/>
          <p:nvPr/>
        </p:nvSpPr>
        <p:spPr>
          <a:xfrm>
            <a:off x="6170450" y="2762735"/>
            <a:ext cx="2125130" cy="35462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Experience-based</a:t>
            </a:r>
          </a:p>
        </p:txBody>
      </p:sp>
      <p:sp>
        <p:nvSpPr>
          <p:cNvPr id="16" name="Rectangle 15">
            <a:extLst>
              <a:ext uri="{FF2B5EF4-FFF2-40B4-BE49-F238E27FC236}">
                <a16:creationId xmlns:a16="http://schemas.microsoft.com/office/drawing/2014/main" id="{EA3D43EE-A524-494A-B209-5E9F717C779C}"/>
              </a:ext>
            </a:extLst>
          </p:cNvPr>
          <p:cNvSpPr/>
          <p:nvPr/>
        </p:nvSpPr>
        <p:spPr>
          <a:xfrm>
            <a:off x="8880562" y="2762735"/>
            <a:ext cx="2888108" cy="33965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Specification-based</a:t>
            </a:r>
          </a:p>
        </p:txBody>
      </p:sp>
      <p:sp>
        <p:nvSpPr>
          <p:cNvPr id="17" name="Rectangle 16">
            <a:extLst>
              <a:ext uri="{FF2B5EF4-FFF2-40B4-BE49-F238E27FC236}">
                <a16:creationId xmlns:a16="http://schemas.microsoft.com/office/drawing/2014/main" id="{F127112D-9148-4E99-AC14-7FE02A4D4D2D}"/>
              </a:ext>
            </a:extLst>
          </p:cNvPr>
          <p:cNvSpPr/>
          <p:nvPr/>
        </p:nvSpPr>
        <p:spPr>
          <a:xfrm>
            <a:off x="10218562" y="3329284"/>
            <a:ext cx="1862665" cy="50563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Equivalence Class Partitioning</a:t>
            </a:r>
          </a:p>
        </p:txBody>
      </p:sp>
      <p:sp>
        <p:nvSpPr>
          <p:cNvPr id="18" name="Rectangle 17">
            <a:extLst>
              <a:ext uri="{FF2B5EF4-FFF2-40B4-BE49-F238E27FC236}">
                <a16:creationId xmlns:a16="http://schemas.microsoft.com/office/drawing/2014/main" id="{C1162083-A7FD-4BD9-8D13-A3546C707701}"/>
              </a:ext>
            </a:extLst>
          </p:cNvPr>
          <p:cNvSpPr/>
          <p:nvPr/>
        </p:nvSpPr>
        <p:spPr>
          <a:xfrm>
            <a:off x="9808960" y="4108964"/>
            <a:ext cx="1557866" cy="50563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Boundary Value Analysis</a:t>
            </a:r>
          </a:p>
        </p:txBody>
      </p:sp>
      <p:sp>
        <p:nvSpPr>
          <p:cNvPr id="19" name="Rectangle 18">
            <a:extLst>
              <a:ext uri="{FF2B5EF4-FFF2-40B4-BE49-F238E27FC236}">
                <a16:creationId xmlns:a16="http://schemas.microsoft.com/office/drawing/2014/main" id="{3331794A-7378-4295-A459-D42927EA6CB5}"/>
              </a:ext>
            </a:extLst>
          </p:cNvPr>
          <p:cNvSpPr/>
          <p:nvPr/>
        </p:nvSpPr>
        <p:spPr>
          <a:xfrm>
            <a:off x="9386001" y="4810632"/>
            <a:ext cx="1557866" cy="33965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Decision tables</a:t>
            </a:r>
          </a:p>
        </p:txBody>
      </p:sp>
      <p:sp>
        <p:nvSpPr>
          <p:cNvPr id="20" name="Rectangle 19">
            <a:extLst>
              <a:ext uri="{FF2B5EF4-FFF2-40B4-BE49-F238E27FC236}">
                <a16:creationId xmlns:a16="http://schemas.microsoft.com/office/drawing/2014/main" id="{0C8094EB-0101-4221-BD31-5D17D9C98C87}"/>
              </a:ext>
            </a:extLst>
          </p:cNvPr>
          <p:cNvSpPr/>
          <p:nvPr/>
        </p:nvSpPr>
        <p:spPr>
          <a:xfrm>
            <a:off x="8943619" y="5402962"/>
            <a:ext cx="1862665" cy="33016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State Transition</a:t>
            </a:r>
          </a:p>
        </p:txBody>
      </p:sp>
      <p:sp>
        <p:nvSpPr>
          <p:cNvPr id="21" name="Rectangle 20">
            <a:extLst>
              <a:ext uri="{FF2B5EF4-FFF2-40B4-BE49-F238E27FC236}">
                <a16:creationId xmlns:a16="http://schemas.microsoft.com/office/drawing/2014/main" id="{A67385C1-90AD-4193-9659-55F8AE35F652}"/>
              </a:ext>
            </a:extLst>
          </p:cNvPr>
          <p:cNvSpPr/>
          <p:nvPr/>
        </p:nvSpPr>
        <p:spPr>
          <a:xfrm>
            <a:off x="8454668" y="5985801"/>
            <a:ext cx="1862666" cy="35462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Use case testing</a:t>
            </a:r>
          </a:p>
        </p:txBody>
      </p:sp>
      <p:sp>
        <p:nvSpPr>
          <p:cNvPr id="22" name="Rectangle 21">
            <a:extLst>
              <a:ext uri="{FF2B5EF4-FFF2-40B4-BE49-F238E27FC236}">
                <a16:creationId xmlns:a16="http://schemas.microsoft.com/office/drawing/2014/main" id="{D60F9860-00D3-4996-A641-55C63542B3DA}"/>
              </a:ext>
            </a:extLst>
          </p:cNvPr>
          <p:cNvSpPr/>
          <p:nvPr/>
        </p:nvSpPr>
        <p:spPr>
          <a:xfrm>
            <a:off x="6278060" y="4140403"/>
            <a:ext cx="1950854" cy="35462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Exploratory testing</a:t>
            </a:r>
          </a:p>
        </p:txBody>
      </p:sp>
      <p:sp>
        <p:nvSpPr>
          <p:cNvPr id="23" name="Rectangle 22">
            <a:extLst>
              <a:ext uri="{FF2B5EF4-FFF2-40B4-BE49-F238E27FC236}">
                <a16:creationId xmlns:a16="http://schemas.microsoft.com/office/drawing/2014/main" id="{E86205F3-8B0A-42AB-8118-CEFBF03E3ABB}"/>
              </a:ext>
            </a:extLst>
          </p:cNvPr>
          <p:cNvSpPr/>
          <p:nvPr/>
        </p:nvSpPr>
        <p:spPr>
          <a:xfrm>
            <a:off x="2222865" y="3278767"/>
            <a:ext cx="1862666" cy="35462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Structure-based</a:t>
            </a:r>
          </a:p>
        </p:txBody>
      </p:sp>
      <p:sp>
        <p:nvSpPr>
          <p:cNvPr id="24" name="Rectangle 23">
            <a:extLst>
              <a:ext uri="{FF2B5EF4-FFF2-40B4-BE49-F238E27FC236}">
                <a16:creationId xmlns:a16="http://schemas.microsoft.com/office/drawing/2014/main" id="{DBB51451-3C47-4384-8A18-5CAF66284AD9}"/>
              </a:ext>
            </a:extLst>
          </p:cNvPr>
          <p:cNvSpPr/>
          <p:nvPr/>
        </p:nvSpPr>
        <p:spPr>
          <a:xfrm>
            <a:off x="769430" y="4015211"/>
            <a:ext cx="1525762" cy="35462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Statement</a:t>
            </a:r>
          </a:p>
        </p:txBody>
      </p:sp>
      <p:sp>
        <p:nvSpPr>
          <p:cNvPr id="25" name="Rectangle 24">
            <a:extLst>
              <a:ext uri="{FF2B5EF4-FFF2-40B4-BE49-F238E27FC236}">
                <a16:creationId xmlns:a16="http://schemas.microsoft.com/office/drawing/2014/main" id="{C95E41C2-1966-4AAA-9E55-BB0D9A102242}"/>
              </a:ext>
            </a:extLst>
          </p:cNvPr>
          <p:cNvSpPr/>
          <p:nvPr/>
        </p:nvSpPr>
        <p:spPr>
          <a:xfrm>
            <a:off x="1248133" y="4592642"/>
            <a:ext cx="1412872" cy="35462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Decision</a:t>
            </a:r>
          </a:p>
        </p:txBody>
      </p:sp>
      <p:sp>
        <p:nvSpPr>
          <p:cNvPr id="26" name="Rectangle 25">
            <a:extLst>
              <a:ext uri="{FF2B5EF4-FFF2-40B4-BE49-F238E27FC236}">
                <a16:creationId xmlns:a16="http://schemas.microsoft.com/office/drawing/2014/main" id="{3CE425F2-2135-4574-AD2C-BC370EB19248}"/>
              </a:ext>
            </a:extLst>
          </p:cNvPr>
          <p:cNvSpPr/>
          <p:nvPr/>
        </p:nvSpPr>
        <p:spPr>
          <a:xfrm>
            <a:off x="1674283" y="5170074"/>
            <a:ext cx="1611488" cy="35462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Condition</a:t>
            </a:r>
          </a:p>
        </p:txBody>
      </p:sp>
      <p:sp>
        <p:nvSpPr>
          <p:cNvPr id="27" name="Rectangle 26">
            <a:extLst>
              <a:ext uri="{FF2B5EF4-FFF2-40B4-BE49-F238E27FC236}">
                <a16:creationId xmlns:a16="http://schemas.microsoft.com/office/drawing/2014/main" id="{1A989D51-23E4-4E0B-BDB9-42DD9C952583}"/>
              </a:ext>
            </a:extLst>
          </p:cNvPr>
          <p:cNvSpPr/>
          <p:nvPr/>
        </p:nvSpPr>
        <p:spPr>
          <a:xfrm>
            <a:off x="2731570" y="5831316"/>
            <a:ext cx="1862666" cy="35462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Multiple Condition</a:t>
            </a:r>
          </a:p>
        </p:txBody>
      </p:sp>
      <p:sp>
        <p:nvSpPr>
          <p:cNvPr id="28" name="Rectangle 27">
            <a:extLst>
              <a:ext uri="{FF2B5EF4-FFF2-40B4-BE49-F238E27FC236}">
                <a16:creationId xmlns:a16="http://schemas.microsoft.com/office/drawing/2014/main" id="{B405FD6D-A2D4-4C7C-A38F-D95BF9AC942E}"/>
              </a:ext>
            </a:extLst>
          </p:cNvPr>
          <p:cNvSpPr/>
          <p:nvPr/>
        </p:nvSpPr>
        <p:spPr>
          <a:xfrm>
            <a:off x="3933487" y="4108964"/>
            <a:ext cx="1862666" cy="35462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Path</a:t>
            </a:r>
          </a:p>
        </p:txBody>
      </p:sp>
      <p:sp>
        <p:nvSpPr>
          <p:cNvPr id="29" name="Rectangle 28">
            <a:extLst>
              <a:ext uri="{FF2B5EF4-FFF2-40B4-BE49-F238E27FC236}">
                <a16:creationId xmlns:a16="http://schemas.microsoft.com/office/drawing/2014/main" id="{6D1551F6-9DEA-4345-AD66-C71491A82055}"/>
              </a:ext>
            </a:extLst>
          </p:cNvPr>
          <p:cNvSpPr/>
          <p:nvPr/>
        </p:nvSpPr>
        <p:spPr>
          <a:xfrm>
            <a:off x="3735678" y="4897955"/>
            <a:ext cx="1862666" cy="35462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LCSAJ</a:t>
            </a:r>
          </a:p>
        </p:txBody>
      </p:sp>
      <p:sp>
        <p:nvSpPr>
          <p:cNvPr id="30" name="Rectangle 29">
            <a:extLst>
              <a:ext uri="{FF2B5EF4-FFF2-40B4-BE49-F238E27FC236}">
                <a16:creationId xmlns:a16="http://schemas.microsoft.com/office/drawing/2014/main" id="{D7520E62-8360-4BC2-ADD1-6604DAE4B6CC}"/>
              </a:ext>
            </a:extLst>
          </p:cNvPr>
          <p:cNvSpPr/>
          <p:nvPr/>
        </p:nvSpPr>
        <p:spPr>
          <a:xfrm>
            <a:off x="7814736" y="272205"/>
            <a:ext cx="1862666" cy="354622"/>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Dynamic</a:t>
            </a:r>
          </a:p>
        </p:txBody>
      </p:sp>
      <p:sp>
        <p:nvSpPr>
          <p:cNvPr id="50" name="Oval 49">
            <a:extLst>
              <a:ext uri="{FF2B5EF4-FFF2-40B4-BE49-F238E27FC236}">
                <a16:creationId xmlns:a16="http://schemas.microsoft.com/office/drawing/2014/main" id="{D54DF03B-5585-4382-A864-FD2D4F63365A}"/>
              </a:ext>
            </a:extLst>
          </p:cNvPr>
          <p:cNvSpPr/>
          <p:nvPr/>
        </p:nvSpPr>
        <p:spPr>
          <a:xfrm>
            <a:off x="940087" y="4458995"/>
            <a:ext cx="2113568" cy="68468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5E55CAB-4178-4C73-AC0F-0923E9F9FEAE}"/>
              </a:ext>
            </a:extLst>
          </p:cNvPr>
          <p:cNvSpPr/>
          <p:nvPr/>
        </p:nvSpPr>
        <p:spPr>
          <a:xfrm>
            <a:off x="1485933" y="5073243"/>
            <a:ext cx="3658823" cy="140380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8697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0"/>
                                        </p:tgtEl>
                                      </p:cBhvr>
                                    </p:animEffect>
                                    <p:set>
                                      <p:cBhvr>
                                        <p:cTn id="7" dur="1" fill="hold">
                                          <p:stCondLst>
                                            <p:cond delay="499"/>
                                          </p:stCondLst>
                                        </p:cTn>
                                        <p:tgtEl>
                                          <p:spTgt spid="50"/>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EF5D9-EAD0-42DE-AE2F-0E620D07ABFA}"/>
              </a:ext>
            </a:extLst>
          </p:cNvPr>
          <p:cNvSpPr>
            <a:spLocks noGrp="1"/>
          </p:cNvSpPr>
          <p:nvPr>
            <p:ph type="title"/>
          </p:nvPr>
        </p:nvSpPr>
        <p:spPr/>
        <p:txBody>
          <a:bodyPr/>
          <a:lstStyle/>
          <a:p>
            <a:r>
              <a:rPr lang="en-US" dirty="0"/>
              <a:t>Other Structure-Based Techniques</a:t>
            </a:r>
          </a:p>
        </p:txBody>
      </p:sp>
      <p:sp>
        <p:nvSpPr>
          <p:cNvPr id="3" name="Content Placeholder 2">
            <a:extLst>
              <a:ext uri="{FF2B5EF4-FFF2-40B4-BE49-F238E27FC236}">
                <a16:creationId xmlns:a16="http://schemas.microsoft.com/office/drawing/2014/main" id="{8BDB9721-D818-4387-9E7F-E424127DBE7B}"/>
              </a:ext>
            </a:extLst>
          </p:cNvPr>
          <p:cNvSpPr>
            <a:spLocks noGrp="1"/>
          </p:cNvSpPr>
          <p:nvPr>
            <p:ph idx="1"/>
          </p:nvPr>
        </p:nvSpPr>
        <p:spPr/>
        <p:txBody>
          <a:bodyPr/>
          <a:lstStyle/>
          <a:p>
            <a:r>
              <a:rPr lang="en-US" b="1" dirty="0"/>
              <a:t>Condition Coverage </a:t>
            </a:r>
            <a:r>
              <a:rPr lang="en-US" dirty="0"/>
              <a:t>reports true and false outcome of each condition</a:t>
            </a:r>
          </a:p>
          <a:p>
            <a:pPr lvl="1"/>
            <a:r>
              <a:rPr lang="en-US" b="1" dirty="0"/>
              <a:t>Example: </a:t>
            </a:r>
            <a:r>
              <a:rPr lang="en-US" dirty="0">
                <a:latin typeface="Consolas" panose="020B0609020204030204" pitchFamily="49" charset="0"/>
              </a:rPr>
              <a:t>if((A||B) &amp;&amp; C) </a:t>
            </a:r>
            <a:r>
              <a:rPr lang="en-US" dirty="0"/>
              <a:t>Requires 3 tests (</a:t>
            </a:r>
            <a:r>
              <a:rPr lang="en-US" i="1" dirty="0"/>
              <a:t>number of conditions</a:t>
            </a:r>
            <a:r>
              <a:rPr lang="en-US" dirty="0"/>
              <a:t>):</a:t>
            </a:r>
          </a:p>
          <a:p>
            <a:pPr marL="914400" lvl="2" indent="0">
              <a:buNone/>
            </a:pPr>
            <a:r>
              <a:rPr lang="en-US" dirty="0"/>
              <a:t>A == true / B == </a:t>
            </a:r>
            <a:r>
              <a:rPr lang="en-US" i="1" dirty="0"/>
              <a:t>not evaluated </a:t>
            </a:r>
            <a:r>
              <a:rPr lang="en-US" dirty="0"/>
              <a:t>/ C == false</a:t>
            </a:r>
          </a:p>
          <a:p>
            <a:pPr marL="914400" lvl="2" indent="0">
              <a:buNone/>
            </a:pPr>
            <a:r>
              <a:rPr lang="en-US" dirty="0"/>
              <a:t>A == false / B == true</a:t>
            </a:r>
            <a:r>
              <a:rPr lang="en-US" i="1" dirty="0"/>
              <a:t> </a:t>
            </a:r>
            <a:r>
              <a:rPr lang="en-US" dirty="0"/>
              <a:t>/ C == true </a:t>
            </a:r>
          </a:p>
          <a:p>
            <a:pPr marL="914400" lvl="2" indent="0">
              <a:buNone/>
            </a:pPr>
            <a:r>
              <a:rPr lang="en-US" dirty="0"/>
              <a:t>A == false / B == false / C == </a:t>
            </a:r>
            <a:r>
              <a:rPr lang="en-US" i="1" dirty="0"/>
              <a:t>not evaluated</a:t>
            </a:r>
          </a:p>
          <a:p>
            <a:pPr lvl="2"/>
            <a:endParaRPr lang="en-US" dirty="0"/>
          </a:p>
          <a:p>
            <a:r>
              <a:rPr lang="en-US" b="1" dirty="0"/>
              <a:t>Multiple Condition Coverage </a:t>
            </a:r>
            <a:r>
              <a:rPr lang="en-US" dirty="0"/>
              <a:t>all possible combinations of outcomes </a:t>
            </a:r>
          </a:p>
          <a:p>
            <a:pPr lvl="1"/>
            <a:r>
              <a:rPr lang="en-US" dirty="0"/>
              <a:t>Complete decision table</a:t>
            </a:r>
          </a:p>
          <a:p>
            <a:pPr lvl="1"/>
            <a:r>
              <a:rPr lang="en-US" b="1" dirty="0"/>
              <a:t>Example: </a:t>
            </a:r>
            <a:r>
              <a:rPr lang="en-US" dirty="0"/>
              <a:t>above expression requires 8 tests (</a:t>
            </a:r>
            <a:r>
              <a:rPr lang="en-US" i="1" dirty="0"/>
              <a:t>2 </a:t>
            </a:r>
            <a:r>
              <a:rPr lang="en-US" i="1" baseline="30000" dirty="0"/>
              <a:t>number of conditions</a:t>
            </a:r>
            <a:r>
              <a:rPr lang="en-US" b="1" i="1" dirty="0"/>
              <a:t> </a:t>
            </a:r>
            <a:r>
              <a:rPr lang="en-US" dirty="0"/>
              <a:t>)*</a:t>
            </a:r>
          </a:p>
          <a:p>
            <a:pPr marL="914400" lvl="2" indent="0">
              <a:buNone/>
            </a:pPr>
            <a:r>
              <a:rPr lang="en-US" dirty="0"/>
              <a:t>*With no short circuits</a:t>
            </a:r>
          </a:p>
        </p:txBody>
      </p:sp>
    </p:spTree>
    <p:extLst>
      <p:ext uri="{BB962C8B-B14F-4D97-AF65-F5344CB8AC3E}">
        <p14:creationId xmlns:p14="http://schemas.microsoft.com/office/powerpoint/2010/main" val="335392917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C7AE3-F6C0-4E70-9CF8-C2F8781C89CC}"/>
              </a:ext>
            </a:extLst>
          </p:cNvPr>
          <p:cNvSpPr>
            <a:spLocks noGrp="1"/>
          </p:cNvSpPr>
          <p:nvPr>
            <p:ph type="title"/>
          </p:nvPr>
        </p:nvSpPr>
        <p:spPr/>
        <p:txBody>
          <a:bodyPr/>
          <a:lstStyle/>
          <a:p>
            <a:r>
              <a:rPr lang="en-US" dirty="0"/>
              <a:t>Code Coverage Exploration – Back to </a:t>
            </a:r>
            <a:r>
              <a:rPr lang="en-US" sz="3600" dirty="0" err="1">
                <a:latin typeface="Consolas" panose="020B0609020204030204" pitchFamily="49" charset="0"/>
              </a:rPr>
              <a:t>NextDate</a:t>
            </a:r>
            <a:r>
              <a:rPr lang="en-US" sz="3600" dirty="0">
                <a:latin typeface="Consolas" panose="020B0609020204030204" pitchFamily="49" charset="0"/>
              </a:rPr>
              <a:t>()</a:t>
            </a:r>
            <a:endParaRPr lang="en-US" dirty="0">
              <a:latin typeface="Consolas" panose="020B0609020204030204" pitchFamily="49" charset="0"/>
            </a:endParaRPr>
          </a:p>
        </p:txBody>
      </p:sp>
      <p:sp>
        <p:nvSpPr>
          <p:cNvPr id="3" name="Content Placeholder 2">
            <a:extLst>
              <a:ext uri="{FF2B5EF4-FFF2-40B4-BE49-F238E27FC236}">
                <a16:creationId xmlns:a16="http://schemas.microsoft.com/office/drawing/2014/main" id="{1D1960CA-436E-4A9F-AD8A-5BB6E6859B60}"/>
              </a:ext>
            </a:extLst>
          </p:cNvPr>
          <p:cNvSpPr>
            <a:spLocks noGrp="1"/>
          </p:cNvSpPr>
          <p:nvPr>
            <p:ph idx="1"/>
          </p:nvPr>
        </p:nvSpPr>
        <p:spPr/>
        <p:txBody>
          <a:bodyPr/>
          <a:lstStyle/>
          <a:p>
            <a:r>
              <a:rPr lang="en-US" dirty="0"/>
              <a:t>Use “Analyze Code Coverage” to run tests.</a:t>
            </a:r>
          </a:p>
          <a:p>
            <a:r>
              <a:rPr lang="en-US" dirty="0"/>
              <a:t>Run only </a:t>
            </a:r>
            <a:r>
              <a:rPr lang="en-US" dirty="0" err="1"/>
              <a:t>NextDate_Should</a:t>
            </a:r>
            <a:r>
              <a:rPr lang="en-US" dirty="0"/>
              <a:t> tests.</a:t>
            </a:r>
          </a:p>
          <a:p>
            <a:pPr lvl="1"/>
            <a:r>
              <a:rPr lang="en-US" dirty="0"/>
              <a:t>Yellow coloring means the compound condition was partly executed</a:t>
            </a:r>
          </a:p>
          <a:p>
            <a:r>
              <a:rPr lang="en-US" dirty="0"/>
              <a:t>What if we broke up the compound condition in Leap Year?</a:t>
            </a:r>
          </a:p>
          <a:p>
            <a:pPr lvl="1"/>
            <a:r>
              <a:rPr lang="en-US" dirty="0"/>
              <a:t>You can determine precisely which condition is not executing</a:t>
            </a:r>
          </a:p>
          <a:p>
            <a:r>
              <a:rPr lang="en-US" dirty="0"/>
              <a:t>Happily, we have Leap Year tests to round off the rough spots.</a:t>
            </a:r>
          </a:p>
        </p:txBody>
      </p:sp>
    </p:spTree>
    <p:extLst>
      <p:ext uri="{BB962C8B-B14F-4D97-AF65-F5344CB8AC3E}">
        <p14:creationId xmlns:p14="http://schemas.microsoft.com/office/powerpoint/2010/main" val="217315835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Straight Connector 58">
            <a:extLst>
              <a:ext uri="{FF2B5EF4-FFF2-40B4-BE49-F238E27FC236}">
                <a16:creationId xmlns:a16="http://schemas.microsoft.com/office/drawing/2014/main" id="{960073D9-1ABD-48D9-8F8C-C2F77C63EA9C}"/>
              </a:ext>
            </a:extLst>
          </p:cNvPr>
          <p:cNvCxnSpPr>
            <a:cxnSpLocks/>
          </p:cNvCxnSpPr>
          <p:nvPr/>
        </p:nvCxnSpPr>
        <p:spPr>
          <a:xfrm flipH="1">
            <a:off x="6294936" y="3055239"/>
            <a:ext cx="376179" cy="654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AF3AB4E-2C18-47DC-8321-F8A9971B6345}"/>
              </a:ext>
            </a:extLst>
          </p:cNvPr>
          <p:cNvCxnSpPr>
            <a:cxnSpLocks/>
          </p:cNvCxnSpPr>
          <p:nvPr/>
        </p:nvCxnSpPr>
        <p:spPr>
          <a:xfrm flipH="1">
            <a:off x="7670665" y="2895972"/>
            <a:ext cx="91916" cy="13903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BCAA537-D599-4E2F-A0F5-FF37CA85BDDB}"/>
              </a:ext>
            </a:extLst>
          </p:cNvPr>
          <p:cNvCxnSpPr>
            <a:cxnSpLocks/>
          </p:cNvCxnSpPr>
          <p:nvPr/>
        </p:nvCxnSpPr>
        <p:spPr>
          <a:xfrm flipH="1">
            <a:off x="8661244" y="2940047"/>
            <a:ext cx="492641" cy="30685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7B17B8-07C8-468A-83E7-05546FA5B73E}"/>
              </a:ext>
            </a:extLst>
          </p:cNvPr>
          <p:cNvCxnSpPr>
            <a:cxnSpLocks/>
          </p:cNvCxnSpPr>
          <p:nvPr/>
        </p:nvCxnSpPr>
        <p:spPr>
          <a:xfrm flipH="1">
            <a:off x="9127578" y="2895972"/>
            <a:ext cx="293874" cy="27271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B2E6169-FB6C-4864-A0AB-ED40B718EC90}"/>
              </a:ext>
            </a:extLst>
          </p:cNvPr>
          <p:cNvCxnSpPr>
            <a:cxnSpLocks/>
          </p:cNvCxnSpPr>
          <p:nvPr/>
        </p:nvCxnSpPr>
        <p:spPr>
          <a:xfrm flipH="1">
            <a:off x="9633317" y="2895972"/>
            <a:ext cx="44085" cy="20844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EA63CE1-0C5A-4766-AE17-610869E0A12D}"/>
              </a:ext>
            </a:extLst>
          </p:cNvPr>
          <p:cNvCxnSpPr>
            <a:cxnSpLocks/>
          </p:cNvCxnSpPr>
          <p:nvPr/>
        </p:nvCxnSpPr>
        <p:spPr>
          <a:xfrm>
            <a:off x="9991985" y="3023800"/>
            <a:ext cx="140407" cy="1272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7A5E39A-C952-4B89-96BB-92576DB7F079}"/>
              </a:ext>
            </a:extLst>
          </p:cNvPr>
          <p:cNvCxnSpPr>
            <a:cxnSpLocks/>
          </p:cNvCxnSpPr>
          <p:nvPr/>
        </p:nvCxnSpPr>
        <p:spPr>
          <a:xfrm>
            <a:off x="10697964" y="2919806"/>
            <a:ext cx="374723" cy="7135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B4D3C2F-ED63-4670-BCC0-BB4D5E4F62F9}"/>
              </a:ext>
            </a:extLst>
          </p:cNvPr>
          <p:cNvCxnSpPr>
            <a:cxnSpLocks/>
          </p:cNvCxnSpPr>
          <p:nvPr/>
        </p:nvCxnSpPr>
        <p:spPr>
          <a:xfrm flipH="1">
            <a:off x="3484618" y="388647"/>
            <a:ext cx="4497280" cy="2940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6107B4F-A16F-4703-9428-CDE4537A6AD4}"/>
              </a:ext>
            </a:extLst>
          </p:cNvPr>
          <p:cNvCxnSpPr>
            <a:cxnSpLocks/>
          </p:cNvCxnSpPr>
          <p:nvPr/>
        </p:nvCxnSpPr>
        <p:spPr>
          <a:xfrm flipH="1">
            <a:off x="7167386" y="541047"/>
            <a:ext cx="966912" cy="24827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6B244D1-155F-4FDF-8CD6-DBD3BA35BB5F}"/>
              </a:ext>
            </a:extLst>
          </p:cNvPr>
          <p:cNvCxnSpPr>
            <a:cxnSpLocks/>
          </p:cNvCxnSpPr>
          <p:nvPr/>
        </p:nvCxnSpPr>
        <p:spPr>
          <a:xfrm>
            <a:off x="9131234" y="583329"/>
            <a:ext cx="1193518" cy="23440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F627F83-2607-43D6-8438-7CDD1565E75F}"/>
              </a:ext>
            </a:extLst>
          </p:cNvPr>
          <p:cNvCxnSpPr>
            <a:cxnSpLocks/>
          </p:cNvCxnSpPr>
          <p:nvPr/>
        </p:nvCxnSpPr>
        <p:spPr>
          <a:xfrm flipH="1">
            <a:off x="1655747" y="3511221"/>
            <a:ext cx="752410" cy="629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C7B8ED9-6B16-45D3-B709-ED9CFD6CA0F3}"/>
              </a:ext>
            </a:extLst>
          </p:cNvPr>
          <p:cNvCxnSpPr>
            <a:cxnSpLocks/>
          </p:cNvCxnSpPr>
          <p:nvPr/>
        </p:nvCxnSpPr>
        <p:spPr>
          <a:xfrm flipH="1">
            <a:off x="2271673" y="3509709"/>
            <a:ext cx="505426" cy="11988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F27562E-9A92-4EBB-8523-D4D498B2E9B5}"/>
              </a:ext>
            </a:extLst>
          </p:cNvPr>
          <p:cNvCxnSpPr>
            <a:cxnSpLocks/>
          </p:cNvCxnSpPr>
          <p:nvPr/>
        </p:nvCxnSpPr>
        <p:spPr>
          <a:xfrm flipH="1">
            <a:off x="2765341" y="3509709"/>
            <a:ext cx="218334" cy="16728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4EA04C8-DC60-4068-AA95-276A32791F22}"/>
              </a:ext>
            </a:extLst>
          </p:cNvPr>
          <p:cNvCxnSpPr>
            <a:cxnSpLocks/>
          </p:cNvCxnSpPr>
          <p:nvPr/>
        </p:nvCxnSpPr>
        <p:spPr>
          <a:xfrm>
            <a:off x="3256501" y="3525240"/>
            <a:ext cx="334652" cy="24605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5C0142B-3741-42AF-A03D-9CD30045280F}"/>
              </a:ext>
            </a:extLst>
          </p:cNvPr>
          <p:cNvCxnSpPr>
            <a:cxnSpLocks/>
          </p:cNvCxnSpPr>
          <p:nvPr/>
        </p:nvCxnSpPr>
        <p:spPr>
          <a:xfrm>
            <a:off x="3285771" y="3481742"/>
            <a:ext cx="794563" cy="1498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1BF71D8-A68A-4CC0-B56A-0BC8A7079119}"/>
              </a:ext>
            </a:extLst>
          </p:cNvPr>
          <p:cNvCxnSpPr>
            <a:cxnSpLocks/>
          </p:cNvCxnSpPr>
          <p:nvPr/>
        </p:nvCxnSpPr>
        <p:spPr>
          <a:xfrm>
            <a:off x="3688489" y="3416024"/>
            <a:ext cx="873752" cy="8702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E3C810-F7AE-4910-9654-0D3341030E67}"/>
              </a:ext>
            </a:extLst>
          </p:cNvPr>
          <p:cNvCxnSpPr/>
          <p:nvPr/>
        </p:nvCxnSpPr>
        <p:spPr>
          <a:xfrm>
            <a:off x="2923825" y="406018"/>
            <a:ext cx="1009662" cy="2208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E81625C-D156-488C-9931-1BA4FE4A4BC8}"/>
              </a:ext>
            </a:extLst>
          </p:cNvPr>
          <p:cNvCxnSpPr>
            <a:cxnSpLocks/>
          </p:cNvCxnSpPr>
          <p:nvPr/>
        </p:nvCxnSpPr>
        <p:spPr>
          <a:xfrm flipH="1">
            <a:off x="3966894" y="728566"/>
            <a:ext cx="51688" cy="453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9186EEE-D1BC-4702-A547-EA7D2A1E7F9A}"/>
              </a:ext>
            </a:extLst>
          </p:cNvPr>
          <p:cNvCxnSpPr>
            <a:cxnSpLocks/>
          </p:cNvCxnSpPr>
          <p:nvPr/>
        </p:nvCxnSpPr>
        <p:spPr>
          <a:xfrm flipH="1">
            <a:off x="3428656" y="728566"/>
            <a:ext cx="234247" cy="8978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D906931-8D15-4B1F-93FD-A84C77D78BBB}"/>
              </a:ext>
            </a:extLst>
          </p:cNvPr>
          <p:cNvCxnSpPr>
            <a:cxnSpLocks/>
          </p:cNvCxnSpPr>
          <p:nvPr/>
        </p:nvCxnSpPr>
        <p:spPr>
          <a:xfrm flipH="1">
            <a:off x="1431267" y="406018"/>
            <a:ext cx="611941" cy="4532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9A6CAD-06C5-4A2F-A5B1-33549CDC6F1C}"/>
              </a:ext>
            </a:extLst>
          </p:cNvPr>
          <p:cNvCxnSpPr>
            <a:cxnSpLocks/>
          </p:cNvCxnSpPr>
          <p:nvPr/>
        </p:nvCxnSpPr>
        <p:spPr>
          <a:xfrm flipH="1">
            <a:off x="1733383" y="501338"/>
            <a:ext cx="368924" cy="9526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5206E18-DFF0-4C84-977D-0587A7453C84}"/>
              </a:ext>
            </a:extLst>
          </p:cNvPr>
          <p:cNvCxnSpPr>
            <a:cxnSpLocks/>
          </p:cNvCxnSpPr>
          <p:nvPr/>
        </p:nvCxnSpPr>
        <p:spPr>
          <a:xfrm flipH="1">
            <a:off x="1980810" y="501338"/>
            <a:ext cx="297978" cy="14289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A903929-E1C5-400D-A1C8-C737BB7A3AC1}"/>
              </a:ext>
            </a:extLst>
          </p:cNvPr>
          <p:cNvCxnSpPr>
            <a:cxnSpLocks/>
            <a:stCxn id="11" idx="2"/>
          </p:cNvCxnSpPr>
          <p:nvPr/>
        </p:nvCxnSpPr>
        <p:spPr>
          <a:xfrm flipH="1">
            <a:off x="2305863" y="583329"/>
            <a:ext cx="148064" cy="20866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4596959-B0C0-49AD-920A-77CC5B76628F}"/>
              </a:ext>
            </a:extLst>
          </p:cNvPr>
          <p:cNvSpPr/>
          <p:nvPr/>
        </p:nvSpPr>
        <p:spPr>
          <a:xfrm>
            <a:off x="384527" y="583329"/>
            <a:ext cx="1289756" cy="51223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Informal</a:t>
            </a:r>
          </a:p>
          <a:p>
            <a:pPr algn="ctr"/>
            <a:r>
              <a:rPr lang="en-US" sz="1600" dirty="0">
                <a:latin typeface="Arial" panose="020B0604020202020204" pitchFamily="34" charset="0"/>
                <a:ea typeface="Tahoma" panose="020B0604030504040204" pitchFamily="34" charset="0"/>
                <a:cs typeface="Arial" panose="020B0604020202020204" pitchFamily="34" charset="0"/>
              </a:rPr>
              <a:t>Reviews</a:t>
            </a:r>
          </a:p>
        </p:txBody>
      </p:sp>
      <p:sp>
        <p:nvSpPr>
          <p:cNvPr id="4" name="Rectangle 3">
            <a:extLst>
              <a:ext uri="{FF2B5EF4-FFF2-40B4-BE49-F238E27FC236}">
                <a16:creationId xmlns:a16="http://schemas.microsoft.com/office/drawing/2014/main" id="{81815C05-28C3-4D83-AC15-AB895C489981}"/>
              </a:ext>
            </a:extLst>
          </p:cNvPr>
          <p:cNvSpPr/>
          <p:nvPr/>
        </p:nvSpPr>
        <p:spPr>
          <a:xfrm>
            <a:off x="416809" y="1276671"/>
            <a:ext cx="1514482" cy="35462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Walkthroughs</a:t>
            </a:r>
            <a:endParaRPr lang="en-US" dirty="0">
              <a:latin typeface="Arial" panose="020B0604020202020204" pitchFamily="34" charset="0"/>
              <a:ea typeface="Tahoma" panose="020B060403050404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743E5AF-354B-4DA2-9AF3-4C8369C1228D}"/>
              </a:ext>
            </a:extLst>
          </p:cNvPr>
          <p:cNvSpPr/>
          <p:nvPr/>
        </p:nvSpPr>
        <p:spPr>
          <a:xfrm>
            <a:off x="706265" y="1841742"/>
            <a:ext cx="1369483" cy="51223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Technical</a:t>
            </a:r>
            <a:r>
              <a:rPr lang="en-US" dirty="0">
                <a:latin typeface="Arial" panose="020B0604020202020204" pitchFamily="34" charset="0"/>
                <a:ea typeface="Tahoma" panose="020B0604030504040204" pitchFamily="34" charset="0"/>
                <a:cs typeface="Arial" panose="020B0604020202020204" pitchFamily="34" charset="0"/>
              </a:rPr>
              <a:t> </a:t>
            </a:r>
            <a:r>
              <a:rPr lang="en-US" sz="1600" dirty="0">
                <a:latin typeface="Arial" panose="020B0604020202020204" pitchFamily="34" charset="0"/>
                <a:ea typeface="Tahoma" panose="020B0604030504040204" pitchFamily="34" charset="0"/>
                <a:cs typeface="Arial" panose="020B0604020202020204" pitchFamily="34" charset="0"/>
              </a:rPr>
              <a:t>Reviews</a:t>
            </a:r>
            <a:endParaRPr lang="en-US" dirty="0">
              <a:latin typeface="Arial" panose="020B0604020202020204" pitchFamily="34" charset="0"/>
              <a:ea typeface="Tahoma" panose="020B060403050404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0F4AE54B-1A89-4D24-9CF2-8920CD69D919}"/>
              </a:ext>
            </a:extLst>
          </p:cNvPr>
          <p:cNvSpPr/>
          <p:nvPr/>
        </p:nvSpPr>
        <p:spPr>
          <a:xfrm>
            <a:off x="1084442" y="2585425"/>
            <a:ext cx="1369484" cy="35462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Inspections</a:t>
            </a:r>
            <a:endParaRPr lang="en-US" dirty="0">
              <a:latin typeface="Arial" panose="020B0604020202020204" pitchFamily="34" charset="0"/>
              <a:ea typeface="Tahoma" panose="020B060403050404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16C982AE-93DF-474A-B0BB-27EC7263EBC5}"/>
              </a:ext>
            </a:extLst>
          </p:cNvPr>
          <p:cNvSpPr/>
          <p:nvPr/>
        </p:nvSpPr>
        <p:spPr>
          <a:xfrm>
            <a:off x="3373619" y="475180"/>
            <a:ext cx="1557867" cy="35462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Static Analysis</a:t>
            </a:r>
          </a:p>
        </p:txBody>
      </p:sp>
      <p:sp>
        <p:nvSpPr>
          <p:cNvPr id="8" name="Rectangle 7">
            <a:extLst>
              <a:ext uri="{FF2B5EF4-FFF2-40B4-BE49-F238E27FC236}">
                <a16:creationId xmlns:a16="http://schemas.microsoft.com/office/drawing/2014/main" id="{A660EC49-6B59-4FF1-9CCF-4E582DBF69F7}"/>
              </a:ext>
            </a:extLst>
          </p:cNvPr>
          <p:cNvSpPr/>
          <p:nvPr/>
        </p:nvSpPr>
        <p:spPr>
          <a:xfrm>
            <a:off x="3747917" y="1012646"/>
            <a:ext cx="1557866" cy="339653"/>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Data Flow</a:t>
            </a:r>
          </a:p>
        </p:txBody>
      </p:sp>
      <p:sp>
        <p:nvSpPr>
          <p:cNvPr id="9" name="Rectangle 8">
            <a:extLst>
              <a:ext uri="{FF2B5EF4-FFF2-40B4-BE49-F238E27FC236}">
                <a16:creationId xmlns:a16="http://schemas.microsoft.com/office/drawing/2014/main" id="{4F0C7478-A75E-427D-95FB-CA9271907803}"/>
              </a:ext>
            </a:extLst>
          </p:cNvPr>
          <p:cNvSpPr/>
          <p:nvPr/>
        </p:nvSpPr>
        <p:spPr>
          <a:xfrm>
            <a:off x="2923825" y="1510615"/>
            <a:ext cx="1360311" cy="35462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Control Flow</a:t>
            </a:r>
          </a:p>
        </p:txBody>
      </p:sp>
      <p:sp>
        <p:nvSpPr>
          <p:cNvPr id="11" name="Rectangle 10">
            <a:extLst>
              <a:ext uri="{FF2B5EF4-FFF2-40B4-BE49-F238E27FC236}">
                <a16:creationId xmlns:a16="http://schemas.microsoft.com/office/drawing/2014/main" id="{3EC28F0A-F6A8-4C40-BE3E-A5C71837361C}"/>
              </a:ext>
            </a:extLst>
          </p:cNvPr>
          <p:cNvSpPr/>
          <p:nvPr/>
        </p:nvSpPr>
        <p:spPr>
          <a:xfrm>
            <a:off x="1809049" y="228707"/>
            <a:ext cx="1289755" cy="354622"/>
          </a:xfrm>
          <a:prstGeom prst="rect">
            <a:avLst/>
          </a:prstGeom>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rial" panose="020B0604020202020204" pitchFamily="34" charset="0"/>
                <a:ea typeface="Tahoma" panose="020B0604030504040204" pitchFamily="34" charset="0"/>
                <a:cs typeface="Arial" panose="020B0604020202020204" pitchFamily="34" charset="0"/>
              </a:rPr>
              <a:t>Static</a:t>
            </a:r>
          </a:p>
        </p:txBody>
      </p:sp>
      <p:sp>
        <p:nvSpPr>
          <p:cNvPr id="14" name="Rectangle 13">
            <a:extLst>
              <a:ext uri="{FF2B5EF4-FFF2-40B4-BE49-F238E27FC236}">
                <a16:creationId xmlns:a16="http://schemas.microsoft.com/office/drawing/2014/main" id="{C3E60318-9B0B-4067-944C-67B36F309A30}"/>
              </a:ext>
            </a:extLst>
          </p:cNvPr>
          <p:cNvSpPr/>
          <p:nvPr/>
        </p:nvSpPr>
        <p:spPr>
          <a:xfrm>
            <a:off x="5536879" y="3404790"/>
            <a:ext cx="1716608" cy="354623"/>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Error Guessing</a:t>
            </a:r>
          </a:p>
        </p:txBody>
      </p:sp>
      <p:sp>
        <p:nvSpPr>
          <p:cNvPr id="15" name="Rectangle 14">
            <a:extLst>
              <a:ext uri="{FF2B5EF4-FFF2-40B4-BE49-F238E27FC236}">
                <a16:creationId xmlns:a16="http://schemas.microsoft.com/office/drawing/2014/main" id="{AA205504-66DF-425A-8C4B-7BEEE46BB6D9}"/>
              </a:ext>
            </a:extLst>
          </p:cNvPr>
          <p:cNvSpPr/>
          <p:nvPr/>
        </p:nvSpPr>
        <p:spPr>
          <a:xfrm>
            <a:off x="6170450" y="2762735"/>
            <a:ext cx="2125130" cy="35462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Experience-based</a:t>
            </a:r>
          </a:p>
        </p:txBody>
      </p:sp>
      <p:sp>
        <p:nvSpPr>
          <p:cNvPr id="16" name="Rectangle 15">
            <a:extLst>
              <a:ext uri="{FF2B5EF4-FFF2-40B4-BE49-F238E27FC236}">
                <a16:creationId xmlns:a16="http://schemas.microsoft.com/office/drawing/2014/main" id="{EA3D43EE-A524-494A-B209-5E9F717C779C}"/>
              </a:ext>
            </a:extLst>
          </p:cNvPr>
          <p:cNvSpPr/>
          <p:nvPr/>
        </p:nvSpPr>
        <p:spPr>
          <a:xfrm>
            <a:off x="8880562" y="2762735"/>
            <a:ext cx="2888108" cy="33965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Specification-based</a:t>
            </a:r>
          </a:p>
        </p:txBody>
      </p:sp>
      <p:sp>
        <p:nvSpPr>
          <p:cNvPr id="17" name="Rectangle 16">
            <a:extLst>
              <a:ext uri="{FF2B5EF4-FFF2-40B4-BE49-F238E27FC236}">
                <a16:creationId xmlns:a16="http://schemas.microsoft.com/office/drawing/2014/main" id="{F127112D-9148-4E99-AC14-7FE02A4D4D2D}"/>
              </a:ext>
            </a:extLst>
          </p:cNvPr>
          <p:cNvSpPr/>
          <p:nvPr/>
        </p:nvSpPr>
        <p:spPr>
          <a:xfrm>
            <a:off x="10218562" y="3329284"/>
            <a:ext cx="1862665" cy="50563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Equivalence Class Partitioning</a:t>
            </a:r>
          </a:p>
        </p:txBody>
      </p:sp>
      <p:sp>
        <p:nvSpPr>
          <p:cNvPr id="18" name="Rectangle 17">
            <a:extLst>
              <a:ext uri="{FF2B5EF4-FFF2-40B4-BE49-F238E27FC236}">
                <a16:creationId xmlns:a16="http://schemas.microsoft.com/office/drawing/2014/main" id="{C1162083-A7FD-4BD9-8D13-A3546C707701}"/>
              </a:ext>
            </a:extLst>
          </p:cNvPr>
          <p:cNvSpPr/>
          <p:nvPr/>
        </p:nvSpPr>
        <p:spPr>
          <a:xfrm>
            <a:off x="9808960" y="4108964"/>
            <a:ext cx="1557866" cy="50563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Boundary Value Analysis</a:t>
            </a:r>
          </a:p>
        </p:txBody>
      </p:sp>
      <p:sp>
        <p:nvSpPr>
          <p:cNvPr id="19" name="Rectangle 18">
            <a:extLst>
              <a:ext uri="{FF2B5EF4-FFF2-40B4-BE49-F238E27FC236}">
                <a16:creationId xmlns:a16="http://schemas.microsoft.com/office/drawing/2014/main" id="{3331794A-7378-4295-A459-D42927EA6CB5}"/>
              </a:ext>
            </a:extLst>
          </p:cNvPr>
          <p:cNvSpPr/>
          <p:nvPr/>
        </p:nvSpPr>
        <p:spPr>
          <a:xfrm>
            <a:off x="9386001" y="4810632"/>
            <a:ext cx="1557866" cy="33965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Decision tables</a:t>
            </a:r>
          </a:p>
        </p:txBody>
      </p:sp>
      <p:sp>
        <p:nvSpPr>
          <p:cNvPr id="20" name="Rectangle 19">
            <a:extLst>
              <a:ext uri="{FF2B5EF4-FFF2-40B4-BE49-F238E27FC236}">
                <a16:creationId xmlns:a16="http://schemas.microsoft.com/office/drawing/2014/main" id="{0C8094EB-0101-4221-BD31-5D17D9C98C87}"/>
              </a:ext>
            </a:extLst>
          </p:cNvPr>
          <p:cNvSpPr/>
          <p:nvPr/>
        </p:nvSpPr>
        <p:spPr>
          <a:xfrm>
            <a:off x="8943619" y="5402962"/>
            <a:ext cx="1862665" cy="33016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State Transition</a:t>
            </a:r>
          </a:p>
        </p:txBody>
      </p:sp>
      <p:sp>
        <p:nvSpPr>
          <p:cNvPr id="21" name="Rectangle 20">
            <a:extLst>
              <a:ext uri="{FF2B5EF4-FFF2-40B4-BE49-F238E27FC236}">
                <a16:creationId xmlns:a16="http://schemas.microsoft.com/office/drawing/2014/main" id="{A67385C1-90AD-4193-9659-55F8AE35F652}"/>
              </a:ext>
            </a:extLst>
          </p:cNvPr>
          <p:cNvSpPr/>
          <p:nvPr/>
        </p:nvSpPr>
        <p:spPr>
          <a:xfrm>
            <a:off x="8454668" y="5985801"/>
            <a:ext cx="1862666" cy="35462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Use case testing</a:t>
            </a:r>
          </a:p>
        </p:txBody>
      </p:sp>
      <p:sp>
        <p:nvSpPr>
          <p:cNvPr id="22" name="Rectangle 21">
            <a:extLst>
              <a:ext uri="{FF2B5EF4-FFF2-40B4-BE49-F238E27FC236}">
                <a16:creationId xmlns:a16="http://schemas.microsoft.com/office/drawing/2014/main" id="{D60F9860-00D3-4996-A641-55C63542B3DA}"/>
              </a:ext>
            </a:extLst>
          </p:cNvPr>
          <p:cNvSpPr/>
          <p:nvPr/>
        </p:nvSpPr>
        <p:spPr>
          <a:xfrm>
            <a:off x="6278060" y="4140403"/>
            <a:ext cx="1950854" cy="35462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Exploratory testing</a:t>
            </a:r>
          </a:p>
        </p:txBody>
      </p:sp>
      <p:sp>
        <p:nvSpPr>
          <p:cNvPr id="23" name="Rectangle 22">
            <a:extLst>
              <a:ext uri="{FF2B5EF4-FFF2-40B4-BE49-F238E27FC236}">
                <a16:creationId xmlns:a16="http://schemas.microsoft.com/office/drawing/2014/main" id="{E86205F3-8B0A-42AB-8118-CEFBF03E3ABB}"/>
              </a:ext>
            </a:extLst>
          </p:cNvPr>
          <p:cNvSpPr/>
          <p:nvPr/>
        </p:nvSpPr>
        <p:spPr>
          <a:xfrm>
            <a:off x="2222865" y="3278767"/>
            <a:ext cx="1862666" cy="35462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Structure-based</a:t>
            </a:r>
          </a:p>
        </p:txBody>
      </p:sp>
      <p:sp>
        <p:nvSpPr>
          <p:cNvPr id="24" name="Rectangle 23">
            <a:extLst>
              <a:ext uri="{FF2B5EF4-FFF2-40B4-BE49-F238E27FC236}">
                <a16:creationId xmlns:a16="http://schemas.microsoft.com/office/drawing/2014/main" id="{DBB51451-3C47-4384-8A18-5CAF66284AD9}"/>
              </a:ext>
            </a:extLst>
          </p:cNvPr>
          <p:cNvSpPr/>
          <p:nvPr/>
        </p:nvSpPr>
        <p:spPr>
          <a:xfrm>
            <a:off x="769430" y="4015211"/>
            <a:ext cx="1525762" cy="35462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Statement</a:t>
            </a:r>
          </a:p>
        </p:txBody>
      </p:sp>
      <p:sp>
        <p:nvSpPr>
          <p:cNvPr id="25" name="Rectangle 24">
            <a:extLst>
              <a:ext uri="{FF2B5EF4-FFF2-40B4-BE49-F238E27FC236}">
                <a16:creationId xmlns:a16="http://schemas.microsoft.com/office/drawing/2014/main" id="{C95E41C2-1966-4AAA-9E55-BB0D9A102242}"/>
              </a:ext>
            </a:extLst>
          </p:cNvPr>
          <p:cNvSpPr/>
          <p:nvPr/>
        </p:nvSpPr>
        <p:spPr>
          <a:xfrm>
            <a:off x="1248133" y="4592642"/>
            <a:ext cx="1412872" cy="35462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Decision</a:t>
            </a:r>
          </a:p>
        </p:txBody>
      </p:sp>
      <p:sp>
        <p:nvSpPr>
          <p:cNvPr id="26" name="Rectangle 25">
            <a:extLst>
              <a:ext uri="{FF2B5EF4-FFF2-40B4-BE49-F238E27FC236}">
                <a16:creationId xmlns:a16="http://schemas.microsoft.com/office/drawing/2014/main" id="{3CE425F2-2135-4574-AD2C-BC370EB19248}"/>
              </a:ext>
            </a:extLst>
          </p:cNvPr>
          <p:cNvSpPr/>
          <p:nvPr/>
        </p:nvSpPr>
        <p:spPr>
          <a:xfrm>
            <a:off x="1674283" y="5170074"/>
            <a:ext cx="1611488" cy="35462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Condition</a:t>
            </a:r>
          </a:p>
        </p:txBody>
      </p:sp>
      <p:sp>
        <p:nvSpPr>
          <p:cNvPr id="27" name="Rectangle 26">
            <a:extLst>
              <a:ext uri="{FF2B5EF4-FFF2-40B4-BE49-F238E27FC236}">
                <a16:creationId xmlns:a16="http://schemas.microsoft.com/office/drawing/2014/main" id="{1A989D51-23E4-4E0B-BDB9-42DD9C952583}"/>
              </a:ext>
            </a:extLst>
          </p:cNvPr>
          <p:cNvSpPr/>
          <p:nvPr/>
        </p:nvSpPr>
        <p:spPr>
          <a:xfrm>
            <a:off x="2731570" y="5831316"/>
            <a:ext cx="1862666" cy="35462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Multiple Condition</a:t>
            </a:r>
          </a:p>
        </p:txBody>
      </p:sp>
      <p:sp>
        <p:nvSpPr>
          <p:cNvPr id="28" name="Rectangle 27">
            <a:extLst>
              <a:ext uri="{FF2B5EF4-FFF2-40B4-BE49-F238E27FC236}">
                <a16:creationId xmlns:a16="http://schemas.microsoft.com/office/drawing/2014/main" id="{B405FD6D-A2D4-4C7C-A38F-D95BF9AC942E}"/>
              </a:ext>
            </a:extLst>
          </p:cNvPr>
          <p:cNvSpPr/>
          <p:nvPr/>
        </p:nvSpPr>
        <p:spPr>
          <a:xfrm>
            <a:off x="3933487" y="4108964"/>
            <a:ext cx="1862666" cy="35462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Path</a:t>
            </a:r>
          </a:p>
        </p:txBody>
      </p:sp>
      <p:sp>
        <p:nvSpPr>
          <p:cNvPr id="29" name="Rectangle 28">
            <a:extLst>
              <a:ext uri="{FF2B5EF4-FFF2-40B4-BE49-F238E27FC236}">
                <a16:creationId xmlns:a16="http://schemas.microsoft.com/office/drawing/2014/main" id="{6D1551F6-9DEA-4345-AD66-C71491A82055}"/>
              </a:ext>
            </a:extLst>
          </p:cNvPr>
          <p:cNvSpPr/>
          <p:nvPr/>
        </p:nvSpPr>
        <p:spPr>
          <a:xfrm>
            <a:off x="3735678" y="4897955"/>
            <a:ext cx="1862666" cy="35462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LCSAJ</a:t>
            </a:r>
          </a:p>
        </p:txBody>
      </p:sp>
      <p:sp>
        <p:nvSpPr>
          <p:cNvPr id="30" name="Rectangle 29">
            <a:extLst>
              <a:ext uri="{FF2B5EF4-FFF2-40B4-BE49-F238E27FC236}">
                <a16:creationId xmlns:a16="http://schemas.microsoft.com/office/drawing/2014/main" id="{D7520E62-8360-4BC2-ADD1-6604DAE4B6CC}"/>
              </a:ext>
            </a:extLst>
          </p:cNvPr>
          <p:cNvSpPr/>
          <p:nvPr/>
        </p:nvSpPr>
        <p:spPr>
          <a:xfrm>
            <a:off x="7814736" y="272205"/>
            <a:ext cx="1862666" cy="354622"/>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latin typeface="Arial" panose="020B0604020202020204" pitchFamily="34" charset="0"/>
                <a:ea typeface="Tahoma" panose="020B0604030504040204" pitchFamily="34" charset="0"/>
                <a:cs typeface="Arial" panose="020B0604020202020204" pitchFamily="34" charset="0"/>
              </a:rPr>
              <a:t>Dynamic</a:t>
            </a:r>
          </a:p>
        </p:txBody>
      </p:sp>
      <p:sp>
        <p:nvSpPr>
          <p:cNvPr id="50" name="Oval 49">
            <a:extLst>
              <a:ext uri="{FF2B5EF4-FFF2-40B4-BE49-F238E27FC236}">
                <a16:creationId xmlns:a16="http://schemas.microsoft.com/office/drawing/2014/main" id="{D54DF03B-5585-4382-A864-FD2D4F63365A}"/>
              </a:ext>
            </a:extLst>
          </p:cNvPr>
          <p:cNvSpPr/>
          <p:nvPr/>
        </p:nvSpPr>
        <p:spPr>
          <a:xfrm>
            <a:off x="1368132" y="5058104"/>
            <a:ext cx="3563354" cy="1452289"/>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5E55CAB-4178-4C73-AC0F-0923E9F9FEAE}"/>
              </a:ext>
            </a:extLst>
          </p:cNvPr>
          <p:cNvSpPr/>
          <p:nvPr/>
        </p:nvSpPr>
        <p:spPr>
          <a:xfrm>
            <a:off x="5327144" y="2450253"/>
            <a:ext cx="3658823" cy="253020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725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0"/>
                                        </p:tgtEl>
                                      </p:cBhvr>
                                    </p:animEffect>
                                    <p:set>
                                      <p:cBhvr>
                                        <p:cTn id="7" dur="1" fill="hold">
                                          <p:stCondLst>
                                            <p:cond delay="499"/>
                                          </p:stCondLst>
                                        </p:cTn>
                                        <p:tgtEl>
                                          <p:spTgt spid="50"/>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E3B1D-1739-414A-987F-6F751427B2BE}"/>
              </a:ext>
            </a:extLst>
          </p:cNvPr>
          <p:cNvSpPr>
            <a:spLocks noGrp="1"/>
          </p:cNvSpPr>
          <p:nvPr>
            <p:ph type="title"/>
          </p:nvPr>
        </p:nvSpPr>
        <p:spPr/>
        <p:txBody>
          <a:bodyPr/>
          <a:lstStyle/>
          <a:p>
            <a:r>
              <a:rPr lang="en-US" dirty="0"/>
              <a:t>Experience-Based Testing</a:t>
            </a:r>
          </a:p>
        </p:txBody>
      </p:sp>
      <p:sp>
        <p:nvSpPr>
          <p:cNvPr id="3" name="Content Placeholder 2">
            <a:extLst>
              <a:ext uri="{FF2B5EF4-FFF2-40B4-BE49-F238E27FC236}">
                <a16:creationId xmlns:a16="http://schemas.microsoft.com/office/drawing/2014/main" id="{7D08ADE4-6732-46EB-A7F6-63A1697EB559}"/>
              </a:ext>
            </a:extLst>
          </p:cNvPr>
          <p:cNvSpPr>
            <a:spLocks noGrp="1"/>
          </p:cNvSpPr>
          <p:nvPr>
            <p:ph idx="1"/>
          </p:nvPr>
        </p:nvSpPr>
        <p:spPr>
          <a:xfrm>
            <a:off x="838200" y="1599592"/>
            <a:ext cx="10515600" cy="4760705"/>
          </a:xfrm>
        </p:spPr>
        <p:txBody>
          <a:bodyPr>
            <a:normAutofit lnSpcReduction="10000"/>
          </a:bodyPr>
          <a:lstStyle/>
          <a:p>
            <a:r>
              <a:rPr lang="en-US" dirty="0"/>
              <a:t>Error guessing and fault attack</a:t>
            </a:r>
          </a:p>
          <a:p>
            <a:pPr lvl="1"/>
            <a:r>
              <a:rPr lang="en-US" i="1" dirty="0"/>
              <a:t>Directed attempt to evaluate the quality, especially reliability, of a test object by attempting to force specific errors to occur</a:t>
            </a:r>
          </a:p>
          <a:p>
            <a:pPr lvl="1"/>
            <a:r>
              <a:rPr lang="en-US" dirty="0"/>
              <a:t>Used as a complement to formal techniques</a:t>
            </a:r>
          </a:p>
          <a:p>
            <a:pPr lvl="1"/>
            <a:r>
              <a:rPr lang="en-US" dirty="0"/>
              <a:t>No rules.</a:t>
            </a:r>
          </a:p>
          <a:p>
            <a:pPr lvl="1"/>
            <a:r>
              <a:rPr lang="en-US" dirty="0"/>
              <a:t>“That could never happen…”</a:t>
            </a:r>
          </a:p>
          <a:p>
            <a:pPr lvl="1"/>
            <a:r>
              <a:rPr lang="en-US" dirty="0"/>
              <a:t>Based on tester experience</a:t>
            </a:r>
          </a:p>
          <a:p>
            <a:pPr lvl="1"/>
            <a:r>
              <a:rPr lang="en-US" dirty="0"/>
              <a:t>Can have a plan</a:t>
            </a:r>
          </a:p>
          <a:p>
            <a:r>
              <a:rPr lang="en-US" dirty="0"/>
              <a:t>Exploratory testing</a:t>
            </a:r>
          </a:p>
          <a:p>
            <a:pPr lvl="1"/>
            <a:r>
              <a:rPr lang="en-US" i="1" dirty="0"/>
              <a:t>Informal technique where tester actively controls the design of tests as those tests are performed and uses information gained while testing to design new and better tests.</a:t>
            </a:r>
          </a:p>
          <a:p>
            <a:pPr lvl="1"/>
            <a:r>
              <a:rPr lang="en-US" dirty="0"/>
              <a:t>Checking boundaries based on domain knowledge, no formalism</a:t>
            </a:r>
          </a:p>
          <a:p>
            <a:pPr lvl="1"/>
            <a:endParaRPr lang="en-US" i="1" dirty="0"/>
          </a:p>
          <a:p>
            <a:pPr lvl="1"/>
            <a:endParaRPr lang="en-US" dirty="0"/>
          </a:p>
        </p:txBody>
      </p:sp>
    </p:spTree>
    <p:extLst>
      <p:ext uri="{BB962C8B-B14F-4D97-AF65-F5344CB8AC3E}">
        <p14:creationId xmlns:p14="http://schemas.microsoft.com/office/powerpoint/2010/main" val="248814515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3D5D7-A1DF-494B-9D4B-15C7B09BB42E}"/>
              </a:ext>
            </a:extLst>
          </p:cNvPr>
          <p:cNvSpPr>
            <a:spLocks noGrp="1"/>
          </p:cNvSpPr>
          <p:nvPr>
            <p:ph type="title"/>
          </p:nvPr>
        </p:nvSpPr>
        <p:spPr/>
        <p:txBody>
          <a:bodyPr/>
          <a:lstStyle/>
          <a:p>
            <a:r>
              <a:rPr lang="en-US" dirty="0"/>
              <a:t>How to choose a technique?</a:t>
            </a:r>
          </a:p>
        </p:txBody>
      </p:sp>
      <p:sp>
        <p:nvSpPr>
          <p:cNvPr id="3" name="Content Placeholder 2">
            <a:extLst>
              <a:ext uri="{FF2B5EF4-FFF2-40B4-BE49-F238E27FC236}">
                <a16:creationId xmlns:a16="http://schemas.microsoft.com/office/drawing/2014/main" id="{58ED9624-8909-4306-8641-11443871002C}"/>
              </a:ext>
            </a:extLst>
          </p:cNvPr>
          <p:cNvSpPr>
            <a:spLocks noGrp="1"/>
          </p:cNvSpPr>
          <p:nvPr>
            <p:ph idx="1"/>
          </p:nvPr>
        </p:nvSpPr>
        <p:spPr>
          <a:xfrm>
            <a:off x="838200" y="1825625"/>
            <a:ext cx="10515600" cy="4813714"/>
          </a:xfrm>
        </p:spPr>
        <p:txBody>
          <a:bodyPr>
            <a:normAutofit fontScale="92500" lnSpcReduction="10000"/>
          </a:bodyPr>
          <a:lstStyle/>
          <a:p>
            <a:r>
              <a:rPr lang="en-US" dirty="0"/>
              <a:t>Internal factors</a:t>
            </a:r>
          </a:p>
          <a:p>
            <a:pPr lvl="1"/>
            <a:r>
              <a:rPr lang="en-US" dirty="0"/>
              <a:t>Models available (state machine, use cases, etc.)</a:t>
            </a:r>
          </a:p>
          <a:p>
            <a:pPr lvl="1"/>
            <a:r>
              <a:rPr lang="en-US" dirty="0"/>
              <a:t>Tester knowledge/experience</a:t>
            </a:r>
          </a:p>
          <a:p>
            <a:pPr lvl="1"/>
            <a:r>
              <a:rPr lang="en-US" dirty="0"/>
              <a:t>Knowledge of likely defects</a:t>
            </a:r>
          </a:p>
          <a:p>
            <a:pPr lvl="1"/>
            <a:r>
              <a:rPr lang="en-US" dirty="0"/>
              <a:t>Test objective</a:t>
            </a:r>
          </a:p>
          <a:p>
            <a:pPr lvl="1"/>
            <a:r>
              <a:rPr lang="en-US" dirty="0"/>
              <a:t>Documentation available</a:t>
            </a:r>
          </a:p>
          <a:p>
            <a:pPr lvl="1"/>
            <a:r>
              <a:rPr lang="en-US" dirty="0"/>
              <a:t>Life cycle model</a:t>
            </a:r>
          </a:p>
          <a:p>
            <a:r>
              <a:rPr lang="en-US" dirty="0"/>
              <a:t>External factors</a:t>
            </a:r>
          </a:p>
          <a:p>
            <a:pPr lvl="1"/>
            <a:r>
              <a:rPr lang="en-US" dirty="0"/>
              <a:t>Risk</a:t>
            </a:r>
          </a:p>
          <a:p>
            <a:pPr lvl="1"/>
            <a:r>
              <a:rPr lang="en-US" dirty="0"/>
              <a:t>Contractual requirements</a:t>
            </a:r>
          </a:p>
          <a:p>
            <a:pPr lvl="1"/>
            <a:r>
              <a:rPr lang="en-US" dirty="0"/>
              <a:t>Regulatory requirements</a:t>
            </a:r>
          </a:p>
          <a:p>
            <a:pPr lvl="1"/>
            <a:r>
              <a:rPr lang="en-US" dirty="0"/>
              <a:t>Type of system (Computation intensive? Logic intensive?)</a:t>
            </a:r>
          </a:p>
          <a:p>
            <a:pPr lvl="1"/>
            <a:r>
              <a:rPr lang="en-US" dirty="0"/>
              <a:t>Time and Budget</a:t>
            </a:r>
          </a:p>
        </p:txBody>
      </p:sp>
    </p:spTree>
    <p:extLst>
      <p:ext uri="{BB962C8B-B14F-4D97-AF65-F5344CB8AC3E}">
        <p14:creationId xmlns:p14="http://schemas.microsoft.com/office/powerpoint/2010/main" val="365861095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7BAA9-1347-48A2-BB40-492D2D0160C6}"/>
              </a:ext>
            </a:extLst>
          </p:cNvPr>
          <p:cNvSpPr>
            <a:spLocks noGrp="1"/>
          </p:cNvSpPr>
          <p:nvPr>
            <p:ph type="title"/>
          </p:nvPr>
        </p:nvSpPr>
        <p:spPr/>
        <p:txBody>
          <a:bodyPr/>
          <a:lstStyle/>
          <a:p>
            <a:r>
              <a:rPr lang="en-US" dirty="0"/>
              <a:t>Delegates – the bare bones</a:t>
            </a:r>
          </a:p>
        </p:txBody>
      </p:sp>
      <p:sp>
        <p:nvSpPr>
          <p:cNvPr id="3" name="Content Placeholder 2">
            <a:extLst>
              <a:ext uri="{FF2B5EF4-FFF2-40B4-BE49-F238E27FC236}">
                <a16:creationId xmlns:a16="http://schemas.microsoft.com/office/drawing/2014/main" id="{2BAD31EA-E35F-4D4B-AC4B-8AEAD252E7C5}"/>
              </a:ext>
            </a:extLst>
          </p:cNvPr>
          <p:cNvSpPr>
            <a:spLocks noGrp="1"/>
          </p:cNvSpPr>
          <p:nvPr>
            <p:ph idx="1"/>
          </p:nvPr>
        </p:nvSpPr>
        <p:spPr/>
        <p:txBody>
          <a:bodyPr/>
          <a:lstStyle/>
          <a:p>
            <a:r>
              <a:rPr lang="en-US" dirty="0"/>
              <a:t>Normally when you pass a parameter to a method, you’re sending a variable (either by value or by reference)</a:t>
            </a:r>
          </a:p>
          <a:p>
            <a:r>
              <a:rPr lang="en-US" dirty="0"/>
              <a:t>A C# delegate enables you to pass a reference to a </a:t>
            </a:r>
            <a:r>
              <a:rPr lang="en-US" i="1" dirty="0"/>
              <a:t>method.  </a:t>
            </a:r>
            <a:r>
              <a:rPr lang="en-US" dirty="0"/>
              <a:t>It’s similar to a C++ function pointer but is object-oriented and type safe.</a:t>
            </a:r>
          </a:p>
          <a:p>
            <a:r>
              <a:rPr lang="en-US" dirty="0"/>
              <a:t>Java doesn’t support delegates, per se, but you can simulate them using interfaces.</a:t>
            </a:r>
          </a:p>
          <a:p>
            <a:r>
              <a:rPr lang="en-US" dirty="0"/>
              <a:t>Delegates are used for two primary purposes</a:t>
            </a:r>
          </a:p>
          <a:p>
            <a:pPr lvl="1"/>
            <a:r>
              <a:rPr lang="en-US" dirty="0"/>
              <a:t>Implementing events</a:t>
            </a:r>
          </a:p>
          <a:p>
            <a:pPr lvl="1"/>
            <a:r>
              <a:rPr lang="en-US" dirty="0"/>
              <a:t>Implementing callbacks</a:t>
            </a:r>
          </a:p>
          <a:p>
            <a:pPr marL="457200" lvl="1" indent="0">
              <a:buNone/>
            </a:pPr>
            <a:endParaRPr lang="en-US" dirty="0"/>
          </a:p>
          <a:p>
            <a:pPr lvl="1"/>
            <a:endParaRPr lang="en-US" dirty="0"/>
          </a:p>
          <a:p>
            <a:endParaRPr lang="en-US" dirty="0"/>
          </a:p>
        </p:txBody>
      </p:sp>
    </p:spTree>
    <p:extLst>
      <p:ext uri="{BB962C8B-B14F-4D97-AF65-F5344CB8AC3E}">
        <p14:creationId xmlns:p14="http://schemas.microsoft.com/office/powerpoint/2010/main" val="92114561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EA4A8-9775-47C2-B8A8-1A5246BF704F}"/>
              </a:ext>
            </a:extLst>
          </p:cNvPr>
          <p:cNvSpPr>
            <a:spLocks noGrp="1"/>
          </p:cNvSpPr>
          <p:nvPr>
            <p:ph type="title"/>
          </p:nvPr>
        </p:nvSpPr>
        <p:spPr/>
        <p:txBody>
          <a:bodyPr/>
          <a:lstStyle/>
          <a:p>
            <a:r>
              <a:rPr lang="en-US" dirty="0"/>
              <a:t>Declaring and using a named delegate</a:t>
            </a:r>
          </a:p>
        </p:txBody>
      </p:sp>
      <p:sp>
        <p:nvSpPr>
          <p:cNvPr id="3" name="Content Placeholder 2">
            <a:extLst>
              <a:ext uri="{FF2B5EF4-FFF2-40B4-BE49-F238E27FC236}">
                <a16:creationId xmlns:a16="http://schemas.microsoft.com/office/drawing/2014/main" id="{5766D63C-F268-492A-8BB3-91756547BA1A}"/>
              </a:ext>
            </a:extLst>
          </p:cNvPr>
          <p:cNvSpPr>
            <a:spLocks noGrp="1"/>
          </p:cNvSpPr>
          <p:nvPr>
            <p:ph idx="1"/>
          </p:nvPr>
        </p:nvSpPr>
        <p:spPr/>
        <p:txBody>
          <a:bodyPr>
            <a:normAutofit fontScale="70000" lnSpcReduction="20000"/>
          </a:bodyPr>
          <a:lstStyle/>
          <a:p>
            <a:r>
              <a:rPr lang="en-US" dirty="0"/>
              <a:t>Declare the delegate.</a:t>
            </a:r>
          </a:p>
          <a:p>
            <a:pPr marL="0" indent="0">
              <a:buNone/>
            </a:pPr>
            <a:r>
              <a:rPr lang="en-US" dirty="0">
                <a:solidFill>
                  <a:srgbClr val="0101FD"/>
                </a:solidFill>
                <a:latin typeface="SFMono-Regular"/>
              </a:rPr>
              <a:t>	</a:t>
            </a:r>
            <a:r>
              <a:rPr lang="en-US" dirty="0">
                <a:solidFill>
                  <a:srgbClr val="0101FD"/>
                </a:solidFill>
                <a:latin typeface="Consolas" panose="020B0609020204030204" pitchFamily="49" charset="0"/>
              </a:rPr>
              <a:t>public</a:t>
            </a:r>
            <a:r>
              <a:rPr lang="en-US" dirty="0">
                <a:solidFill>
                  <a:srgbClr val="171717"/>
                </a:solidFill>
                <a:latin typeface="Consolas" panose="020B0609020204030204" pitchFamily="49" charset="0"/>
              </a:rPr>
              <a:t> </a:t>
            </a:r>
            <a:r>
              <a:rPr lang="en-US" dirty="0">
                <a:solidFill>
                  <a:srgbClr val="0101FD"/>
                </a:solidFill>
                <a:latin typeface="Consolas" panose="020B0609020204030204" pitchFamily="49" charset="0"/>
              </a:rPr>
              <a:t>delegate</a:t>
            </a:r>
            <a:r>
              <a:rPr lang="en-US" dirty="0">
                <a:solidFill>
                  <a:srgbClr val="171717"/>
                </a:solidFill>
                <a:latin typeface="Consolas" panose="020B0609020204030204" pitchFamily="49" charset="0"/>
              </a:rPr>
              <a:t> </a:t>
            </a:r>
            <a:r>
              <a:rPr lang="en-US" dirty="0">
                <a:solidFill>
                  <a:srgbClr val="0101FD"/>
                </a:solidFill>
                <a:latin typeface="Consolas" panose="020B0609020204030204" pitchFamily="49" charset="0"/>
              </a:rPr>
              <a:t>void</a:t>
            </a:r>
            <a:r>
              <a:rPr lang="en-US" dirty="0">
                <a:solidFill>
                  <a:srgbClr val="171717"/>
                </a:solidFill>
                <a:latin typeface="Consolas" panose="020B0609020204030204" pitchFamily="49" charset="0"/>
              </a:rPr>
              <a:t> </a:t>
            </a:r>
            <a:r>
              <a:rPr lang="en-US" dirty="0">
                <a:solidFill>
                  <a:srgbClr val="007D9A"/>
                </a:solidFill>
                <a:latin typeface="Consolas" panose="020B0609020204030204" pitchFamily="49" charset="0"/>
              </a:rPr>
              <a:t>Del</a:t>
            </a:r>
            <a:r>
              <a:rPr lang="en-US" dirty="0">
                <a:solidFill>
                  <a:srgbClr val="171717"/>
                </a:solidFill>
                <a:latin typeface="Consolas" panose="020B0609020204030204" pitchFamily="49" charset="0"/>
              </a:rPr>
              <a:t>(</a:t>
            </a:r>
            <a:r>
              <a:rPr lang="en-US" dirty="0">
                <a:solidFill>
                  <a:srgbClr val="0101FD"/>
                </a:solidFill>
                <a:latin typeface="Consolas" panose="020B0609020204030204" pitchFamily="49" charset="0"/>
              </a:rPr>
              <a:t>string</a:t>
            </a:r>
            <a:r>
              <a:rPr lang="en-US" dirty="0">
                <a:solidFill>
                  <a:srgbClr val="171717"/>
                </a:solidFill>
                <a:latin typeface="Consolas" panose="020B0609020204030204" pitchFamily="49" charset="0"/>
              </a:rPr>
              <a:t> message);</a:t>
            </a:r>
            <a:br>
              <a:rPr lang="en-US" dirty="0">
                <a:solidFill>
                  <a:srgbClr val="171717"/>
                </a:solidFill>
                <a:latin typeface="Consolas" panose="020B0609020204030204" pitchFamily="49" charset="0"/>
              </a:rPr>
            </a:br>
            <a:endParaRPr lang="en-US" dirty="0">
              <a:solidFill>
                <a:srgbClr val="171717"/>
              </a:solidFill>
              <a:latin typeface="Consolas" panose="020B0609020204030204" pitchFamily="49" charset="0"/>
            </a:endParaRPr>
          </a:p>
          <a:p>
            <a:r>
              <a:rPr lang="en-US" dirty="0">
                <a:solidFill>
                  <a:srgbClr val="171717"/>
                </a:solidFill>
                <a:latin typeface="SFMono-Regular"/>
              </a:rPr>
              <a:t>Create a method for it.</a:t>
            </a:r>
          </a:p>
          <a:p>
            <a:pPr marL="914400" lvl="2" indent="0">
              <a:buNone/>
            </a:pPr>
            <a:r>
              <a:rPr lang="en-US" sz="2900" dirty="0">
                <a:solidFill>
                  <a:srgbClr val="0101FD"/>
                </a:solidFill>
                <a:latin typeface="Consolas" panose="020B0609020204030204" pitchFamily="49" charset="0"/>
              </a:rPr>
              <a:t>public</a:t>
            </a:r>
            <a:r>
              <a:rPr lang="en-US" sz="2900" dirty="0">
                <a:solidFill>
                  <a:srgbClr val="171717"/>
                </a:solidFill>
                <a:latin typeface="Consolas" panose="020B0609020204030204" pitchFamily="49" charset="0"/>
              </a:rPr>
              <a:t> </a:t>
            </a:r>
            <a:r>
              <a:rPr lang="en-US" sz="2900" dirty="0">
                <a:solidFill>
                  <a:srgbClr val="0101FD"/>
                </a:solidFill>
                <a:latin typeface="Consolas" panose="020B0609020204030204" pitchFamily="49" charset="0"/>
              </a:rPr>
              <a:t>static</a:t>
            </a:r>
            <a:r>
              <a:rPr lang="en-US" sz="2900" dirty="0">
                <a:solidFill>
                  <a:srgbClr val="171717"/>
                </a:solidFill>
                <a:latin typeface="Consolas" panose="020B0609020204030204" pitchFamily="49" charset="0"/>
              </a:rPr>
              <a:t> </a:t>
            </a:r>
            <a:r>
              <a:rPr lang="en-US" sz="2900" dirty="0">
                <a:solidFill>
                  <a:srgbClr val="0101FD"/>
                </a:solidFill>
                <a:latin typeface="Consolas" panose="020B0609020204030204" pitchFamily="49" charset="0"/>
              </a:rPr>
              <a:t>void</a:t>
            </a:r>
            <a:r>
              <a:rPr lang="en-US" sz="2900" dirty="0">
                <a:solidFill>
                  <a:srgbClr val="171717"/>
                </a:solidFill>
                <a:latin typeface="Consolas" panose="020B0609020204030204" pitchFamily="49" charset="0"/>
              </a:rPr>
              <a:t> </a:t>
            </a:r>
            <a:r>
              <a:rPr lang="en-US" sz="2900" dirty="0" err="1">
                <a:solidFill>
                  <a:srgbClr val="007D9A"/>
                </a:solidFill>
                <a:latin typeface="Consolas" panose="020B0609020204030204" pitchFamily="49" charset="0"/>
              </a:rPr>
              <a:t>DelegateMethod</a:t>
            </a:r>
            <a:r>
              <a:rPr lang="en-US" sz="2900" dirty="0">
                <a:solidFill>
                  <a:srgbClr val="171717"/>
                </a:solidFill>
                <a:latin typeface="Consolas" panose="020B0609020204030204" pitchFamily="49" charset="0"/>
              </a:rPr>
              <a:t>(</a:t>
            </a:r>
            <a:r>
              <a:rPr lang="en-US" sz="2900" dirty="0">
                <a:solidFill>
                  <a:srgbClr val="0101FD"/>
                </a:solidFill>
                <a:latin typeface="Consolas" panose="020B0609020204030204" pitchFamily="49" charset="0"/>
              </a:rPr>
              <a:t>string</a:t>
            </a:r>
            <a:r>
              <a:rPr lang="en-US" sz="2900" dirty="0">
                <a:solidFill>
                  <a:srgbClr val="171717"/>
                </a:solidFill>
                <a:latin typeface="Consolas" panose="020B0609020204030204" pitchFamily="49" charset="0"/>
              </a:rPr>
              <a:t> message) </a:t>
            </a:r>
          </a:p>
          <a:p>
            <a:pPr marL="914400" lvl="2" indent="0">
              <a:buNone/>
            </a:pPr>
            <a:r>
              <a:rPr lang="en-US" sz="2900" dirty="0">
                <a:solidFill>
                  <a:srgbClr val="171717"/>
                </a:solidFill>
                <a:latin typeface="Consolas" panose="020B0609020204030204" pitchFamily="49" charset="0"/>
              </a:rPr>
              <a:t>{ </a:t>
            </a:r>
          </a:p>
          <a:p>
            <a:pPr marL="914400" lvl="2" indent="0">
              <a:buNone/>
            </a:pPr>
            <a:r>
              <a:rPr lang="en-US" sz="2900" dirty="0">
                <a:solidFill>
                  <a:srgbClr val="171717"/>
                </a:solidFill>
                <a:latin typeface="Consolas" panose="020B0609020204030204" pitchFamily="49" charset="0"/>
              </a:rPr>
              <a:t>	</a:t>
            </a:r>
            <a:r>
              <a:rPr lang="en-US" sz="2900" dirty="0" err="1">
                <a:solidFill>
                  <a:srgbClr val="171717"/>
                </a:solidFill>
                <a:latin typeface="Consolas" panose="020B0609020204030204" pitchFamily="49" charset="0"/>
              </a:rPr>
              <a:t>Console.WriteLine</a:t>
            </a:r>
            <a:r>
              <a:rPr lang="en-US" sz="2900" dirty="0">
                <a:solidFill>
                  <a:srgbClr val="171717"/>
                </a:solidFill>
                <a:latin typeface="Consolas" panose="020B0609020204030204" pitchFamily="49" charset="0"/>
              </a:rPr>
              <a:t>(message); </a:t>
            </a:r>
          </a:p>
          <a:p>
            <a:pPr marL="914400" lvl="2" indent="0">
              <a:buNone/>
            </a:pPr>
            <a:r>
              <a:rPr lang="en-US" sz="2900" dirty="0">
                <a:solidFill>
                  <a:srgbClr val="171717"/>
                </a:solidFill>
                <a:latin typeface="Consolas" panose="020B0609020204030204" pitchFamily="49" charset="0"/>
              </a:rPr>
              <a:t>}</a:t>
            </a:r>
            <a:br>
              <a:rPr lang="en-US" sz="2900" dirty="0">
                <a:solidFill>
                  <a:srgbClr val="171717"/>
                </a:solidFill>
                <a:latin typeface="Consolas" panose="020B0609020204030204" pitchFamily="49" charset="0"/>
              </a:rPr>
            </a:br>
            <a:endParaRPr lang="en-US" sz="2900" dirty="0">
              <a:solidFill>
                <a:srgbClr val="171717"/>
              </a:solidFill>
              <a:latin typeface="Consolas" panose="020B0609020204030204" pitchFamily="49" charset="0"/>
            </a:endParaRPr>
          </a:p>
          <a:p>
            <a:pPr marL="228600" lvl="2">
              <a:spcBef>
                <a:spcPts val="1000"/>
              </a:spcBef>
            </a:pPr>
            <a:r>
              <a:rPr lang="en-US" sz="2800" dirty="0">
                <a:solidFill>
                  <a:srgbClr val="171717"/>
                </a:solidFill>
                <a:latin typeface="SFMono-Regular"/>
              </a:rPr>
              <a:t>Instantiate the delegate</a:t>
            </a:r>
          </a:p>
          <a:p>
            <a:pPr marL="0" lvl="2" indent="0">
              <a:spcBef>
                <a:spcPts val="1000"/>
              </a:spcBef>
              <a:buNone/>
            </a:pPr>
            <a:r>
              <a:rPr lang="en-US" sz="2800" dirty="0">
                <a:solidFill>
                  <a:srgbClr val="171717"/>
                </a:solidFill>
                <a:latin typeface="SFMono-Regular"/>
              </a:rPr>
              <a:t>	</a:t>
            </a:r>
            <a:r>
              <a:rPr lang="en-US" sz="2800" dirty="0">
                <a:solidFill>
                  <a:srgbClr val="171717"/>
                </a:solidFill>
                <a:latin typeface="Consolas" panose="020B0609020204030204" pitchFamily="49" charset="0"/>
              </a:rPr>
              <a:t>Del handler = </a:t>
            </a:r>
            <a:r>
              <a:rPr lang="en-US" sz="2800" dirty="0" err="1">
                <a:solidFill>
                  <a:srgbClr val="171717"/>
                </a:solidFill>
                <a:latin typeface="Consolas" panose="020B0609020204030204" pitchFamily="49" charset="0"/>
              </a:rPr>
              <a:t>DelegateMethod</a:t>
            </a:r>
            <a:r>
              <a:rPr lang="en-US" sz="2800" dirty="0">
                <a:solidFill>
                  <a:srgbClr val="171717"/>
                </a:solidFill>
                <a:latin typeface="Consolas" panose="020B0609020204030204" pitchFamily="49" charset="0"/>
              </a:rPr>
              <a:t>;</a:t>
            </a:r>
            <a:br>
              <a:rPr lang="en-US" sz="2800" dirty="0">
                <a:solidFill>
                  <a:srgbClr val="171717"/>
                </a:solidFill>
                <a:latin typeface="Consolas" panose="020B0609020204030204" pitchFamily="49" charset="0"/>
              </a:rPr>
            </a:br>
            <a:endParaRPr lang="en-US" sz="2800" dirty="0">
              <a:solidFill>
                <a:srgbClr val="171717"/>
              </a:solidFill>
              <a:latin typeface="Consolas" panose="020B0609020204030204" pitchFamily="49" charset="0"/>
            </a:endParaRPr>
          </a:p>
          <a:p>
            <a:pPr marL="228600" lvl="2">
              <a:spcBef>
                <a:spcPts val="1000"/>
              </a:spcBef>
            </a:pPr>
            <a:r>
              <a:rPr lang="en-US" sz="2800" dirty="0">
                <a:solidFill>
                  <a:srgbClr val="171717"/>
                </a:solidFill>
                <a:latin typeface="SFMono-Regular"/>
              </a:rPr>
              <a:t>Call the delegate</a:t>
            </a:r>
          </a:p>
          <a:p>
            <a:pPr marL="0" lvl="2" indent="0">
              <a:spcBef>
                <a:spcPts val="1000"/>
              </a:spcBef>
              <a:buNone/>
            </a:pPr>
            <a:r>
              <a:rPr lang="en-US" sz="2800" dirty="0">
                <a:solidFill>
                  <a:srgbClr val="171717"/>
                </a:solidFill>
                <a:latin typeface="Consolas" panose="020B0609020204030204" pitchFamily="49" charset="0"/>
              </a:rPr>
              <a:t>	handler(</a:t>
            </a:r>
            <a:r>
              <a:rPr lang="en-US" sz="2800" dirty="0">
                <a:solidFill>
                  <a:srgbClr val="A31515"/>
                </a:solidFill>
                <a:latin typeface="Consolas" panose="020B0609020204030204" pitchFamily="49" charset="0"/>
              </a:rPr>
              <a:t>"Hello World"</a:t>
            </a:r>
            <a:r>
              <a:rPr lang="en-US" sz="2800" dirty="0">
                <a:solidFill>
                  <a:srgbClr val="171717"/>
                </a:solidFill>
                <a:latin typeface="Consolas" panose="020B0609020204030204" pitchFamily="49" charset="0"/>
              </a:rPr>
              <a:t>);</a:t>
            </a:r>
          </a:p>
          <a:p>
            <a:pPr marL="0" indent="0">
              <a:buNone/>
            </a:pPr>
            <a:endParaRPr lang="en-US" dirty="0">
              <a:solidFill>
                <a:srgbClr val="171717"/>
              </a:solidFill>
              <a:latin typeface="SFMono-Regular"/>
            </a:endParaRPr>
          </a:p>
          <a:p>
            <a:pPr marL="0" indent="0">
              <a:buNone/>
            </a:pPr>
            <a:endParaRPr lang="en-US" dirty="0"/>
          </a:p>
        </p:txBody>
      </p:sp>
    </p:spTree>
    <p:extLst>
      <p:ext uri="{BB962C8B-B14F-4D97-AF65-F5344CB8AC3E}">
        <p14:creationId xmlns:p14="http://schemas.microsoft.com/office/powerpoint/2010/main" val="2459699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95B89-6B31-4F5D-A105-6CDBEDB4D6EA}"/>
              </a:ext>
            </a:extLst>
          </p:cNvPr>
          <p:cNvSpPr>
            <a:spLocks noGrp="1"/>
          </p:cNvSpPr>
          <p:nvPr>
            <p:ph type="title"/>
          </p:nvPr>
        </p:nvSpPr>
        <p:spPr/>
        <p:txBody>
          <a:bodyPr/>
          <a:lstStyle/>
          <a:p>
            <a:r>
              <a:rPr lang="en-US" dirty="0"/>
              <a:t>Delegates and Lambdas</a:t>
            </a:r>
          </a:p>
        </p:txBody>
      </p:sp>
      <p:sp>
        <p:nvSpPr>
          <p:cNvPr id="3" name="TextBox 2">
            <a:extLst>
              <a:ext uri="{FF2B5EF4-FFF2-40B4-BE49-F238E27FC236}">
                <a16:creationId xmlns:a16="http://schemas.microsoft.com/office/drawing/2014/main" id="{5343C424-3AF3-4ABB-983F-7D4BEED3DD22}"/>
              </a:ext>
            </a:extLst>
          </p:cNvPr>
          <p:cNvSpPr txBox="1"/>
          <p:nvPr/>
        </p:nvSpPr>
        <p:spPr>
          <a:xfrm>
            <a:off x="687238" y="4515556"/>
            <a:ext cx="3998210" cy="1200329"/>
          </a:xfrm>
          <a:prstGeom prst="rect">
            <a:avLst/>
          </a:prstGeom>
          <a:noFill/>
        </p:spPr>
        <p:txBody>
          <a:bodyPr wrap="none" rtlCol="0">
            <a:spAutoFit/>
          </a:bodyPr>
          <a:lstStyle/>
          <a:p>
            <a:r>
              <a:rPr lang="en-US" dirty="0"/>
              <a:t>In this demo:</a:t>
            </a:r>
          </a:p>
          <a:p>
            <a:pPr marL="285750" indent="-285750">
              <a:buFontTx/>
              <a:buChar char="-"/>
            </a:pPr>
            <a:r>
              <a:rPr lang="en-US" dirty="0"/>
              <a:t>Standard delegate</a:t>
            </a:r>
          </a:p>
          <a:p>
            <a:pPr marL="285750" indent="-285750">
              <a:buFontTx/>
              <a:buChar char="-"/>
            </a:pPr>
            <a:r>
              <a:rPr lang="en-US" dirty="0"/>
              <a:t>Delegate with an anonymous method</a:t>
            </a:r>
          </a:p>
          <a:p>
            <a:pPr marL="285750" indent="-285750">
              <a:buFontTx/>
              <a:buChar char="-"/>
            </a:pPr>
            <a:r>
              <a:rPr lang="en-US" dirty="0"/>
              <a:t>Using a lambda</a:t>
            </a:r>
          </a:p>
        </p:txBody>
      </p:sp>
    </p:spTree>
    <p:extLst>
      <p:ext uri="{BB962C8B-B14F-4D97-AF65-F5344CB8AC3E}">
        <p14:creationId xmlns:p14="http://schemas.microsoft.com/office/powerpoint/2010/main" val="6814674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59FAC-11E4-4F33-9800-6FD810DF39D0}"/>
              </a:ext>
            </a:extLst>
          </p:cNvPr>
          <p:cNvSpPr>
            <a:spLocks noGrp="1"/>
          </p:cNvSpPr>
          <p:nvPr>
            <p:ph type="title"/>
          </p:nvPr>
        </p:nvSpPr>
        <p:spPr/>
        <p:txBody>
          <a:bodyPr/>
          <a:lstStyle/>
          <a:p>
            <a:r>
              <a:rPr lang="en-US" dirty="0"/>
              <a:t>How defects are introduced</a:t>
            </a:r>
          </a:p>
        </p:txBody>
      </p:sp>
      <p:pic>
        <p:nvPicPr>
          <p:cNvPr id="4" name="Picture 3">
            <a:extLst>
              <a:ext uri="{FF2B5EF4-FFF2-40B4-BE49-F238E27FC236}">
                <a16:creationId xmlns:a16="http://schemas.microsoft.com/office/drawing/2014/main" id="{720DF5C0-FDDE-42D0-8395-143F23E30CA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26123" y="2009603"/>
            <a:ext cx="1320506" cy="1313664"/>
          </a:xfrm>
          <a:prstGeom prst="rect">
            <a:avLst/>
          </a:prstGeom>
        </p:spPr>
      </p:pic>
      <p:pic>
        <p:nvPicPr>
          <p:cNvPr id="2050" name="Picture 2" descr="Image result for programmer free clip art">
            <a:extLst>
              <a:ext uri="{FF2B5EF4-FFF2-40B4-BE49-F238E27FC236}">
                <a16:creationId xmlns:a16="http://schemas.microsoft.com/office/drawing/2014/main" id="{F8363432-040A-4E5C-8286-8A0CE27D1F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4080" y="1914744"/>
            <a:ext cx="1838325" cy="14459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programmer free clip art">
            <a:extLst>
              <a:ext uri="{FF2B5EF4-FFF2-40B4-BE49-F238E27FC236}">
                <a16:creationId xmlns:a16="http://schemas.microsoft.com/office/drawing/2014/main" id="{03B97D10-E83F-4188-8DC7-B9AEB02DD2F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94667" l="0" r="99556">
                        <a14:foregroundMark x1="8000" y1="55111" x2="8000" y2="55111"/>
                        <a14:foregroundMark x1="12444" y1="8444" x2="99111" y2="17778"/>
                        <a14:foregroundMark x1="99111" y1="17778" x2="18222" y2="18222"/>
                        <a14:foregroundMark x1="18222" y1="18222" x2="60444" y2="23111"/>
                        <a14:foregroundMark x1="60444" y1="23111" x2="31111" y2="24000"/>
                        <a14:foregroundMark x1="31111" y1="24000" x2="4000" y2="38222"/>
                        <a14:foregroundMark x1="4000" y1="38222" x2="9778" y2="49778"/>
                        <a14:foregroundMark x1="889" y1="2667" x2="5333" y2="55556"/>
                        <a14:foregroundMark x1="5333" y1="55556" x2="17333" y2="82667"/>
                        <a14:foregroundMark x1="17333" y1="82667" x2="72000" y2="74222"/>
                        <a14:foregroundMark x1="72000" y1="74222" x2="87556" y2="46667"/>
                        <a14:foregroundMark x1="87556" y1="46667" x2="90667" y2="18222"/>
                        <a14:foregroundMark x1="90667" y1="18222" x2="65333" y2="6667"/>
                        <a14:foregroundMark x1="65333" y1="6667" x2="21333" y2="0"/>
                        <a14:foregroundMark x1="21333" y1="0" x2="0" y2="5333"/>
                        <a14:foregroundMark x1="90222" y1="1778" x2="98222" y2="28000"/>
                        <a14:foregroundMark x1="98222" y1="28000" x2="96889" y2="84000"/>
                        <a14:foregroundMark x1="96889" y1="84000" x2="95111" y2="2667"/>
                        <a14:foregroundMark x1="95111" y1="2667" x2="97778" y2="2222"/>
                        <a14:foregroundMark x1="51111" y1="39556" x2="51111" y2="39556"/>
                        <a14:foregroundMark x1="40889" y1="36889" x2="52444" y2="60444"/>
                        <a14:foregroundMark x1="52444" y1="60444" x2="78222" y2="45333"/>
                        <a14:foregroundMark x1="78222" y1="45333" x2="65778" y2="21778"/>
                        <a14:foregroundMark x1="65778" y1="21778" x2="39111" y2="25333"/>
                        <a14:foregroundMark x1="39111" y1="25333" x2="43111" y2="47111"/>
                        <a14:foregroundMark x1="44000" y1="31556" x2="55111" y2="55111"/>
                        <a14:foregroundMark x1="55111" y1="55111" x2="64889" y2="31111"/>
                        <a14:foregroundMark x1="64889" y1="31111" x2="39556" y2="35111"/>
                        <a14:foregroundMark x1="39556" y1="35111" x2="40444" y2="39111"/>
                        <a14:foregroundMark x1="0" y1="79556" x2="6229" y2="83868"/>
                        <a14:foregroundMark x1="67903" y1="83587" x2="58667" y2="75556"/>
                        <a14:foregroundMark x1="58667" y1="75556" x2="444" y2="80000"/>
                        <a14:foregroundMark x1="6222" y1="78222" x2="15954" y2="83169"/>
                        <a14:foregroundMark x1="66827" y1="83523" x2="60889" y2="80444"/>
                        <a14:foregroundMark x1="60889" y1="80444" x2="7556" y2="79556"/>
                        <a14:foregroundMark x1="7556" y1="79556" x2="6222" y2="77778"/>
                        <a14:foregroundMark x1="80113" y1="84273" x2="95111" y2="84000"/>
                        <a14:backgroundMark x1="7556" y1="93333" x2="87111" y2="94667"/>
                        <a14:backgroundMark x1="2667" y1="91111" x2="59556" y2="92000"/>
                        <a14:backgroundMark x1="59556" y1="92000" x2="86222" y2="90667"/>
                        <a14:backgroundMark x1="86222" y1="90667" x2="4889" y2="90222"/>
                        <a14:backgroundMark x1="4889" y1="90222" x2="32000" y2="88000"/>
                        <a14:backgroundMark x1="32000" y1="88000" x2="99111" y2="92000"/>
                        <a14:backgroundMark x1="1333" y1="87556" x2="1333" y2="86667"/>
                        <a14:backgroundMark x1="6667" y1="89333" x2="2222" y2="89333"/>
                      </a14:backgroundRemoval>
                    </a14:imgEffect>
                  </a14:imgLayer>
                </a14:imgProps>
              </a:ext>
              <a:ext uri="{28A0092B-C50C-407E-A947-70E740481C1C}">
                <a14:useLocalDpi xmlns:a14="http://schemas.microsoft.com/office/drawing/2010/main" val="0"/>
              </a:ext>
            </a:extLst>
          </a:blip>
          <a:srcRect/>
          <a:stretch>
            <a:fillRect/>
          </a:stretch>
        </p:blipFill>
        <p:spPr bwMode="auto">
          <a:xfrm>
            <a:off x="4610822" y="1742510"/>
            <a:ext cx="1838325" cy="1838325"/>
          </a:xfrm>
          <a:prstGeom prst="rect">
            <a:avLst/>
          </a:prstGeom>
          <a:noFill/>
          <a:extLst>
            <a:ext uri="{909E8E84-426E-40DD-AFC4-6F175D3DCCD1}">
              <a14:hiddenFill xmlns:a14="http://schemas.microsoft.com/office/drawing/2010/main">
                <a:solidFill>
                  <a:srgbClr val="FFFFFF"/>
                </a:solidFill>
              </a14:hiddenFill>
            </a:ext>
          </a:extLst>
        </p:spPr>
      </p:pic>
      <p:sp>
        <p:nvSpPr>
          <p:cNvPr id="7" name="Thought Bubble: Cloud 6">
            <a:extLst>
              <a:ext uri="{FF2B5EF4-FFF2-40B4-BE49-F238E27FC236}">
                <a16:creationId xmlns:a16="http://schemas.microsoft.com/office/drawing/2014/main" id="{E40EF7C7-BF38-4D42-8EAA-36244DDA6F8C}"/>
              </a:ext>
            </a:extLst>
          </p:cNvPr>
          <p:cNvSpPr/>
          <p:nvPr/>
        </p:nvSpPr>
        <p:spPr>
          <a:xfrm>
            <a:off x="9999432" y="1196741"/>
            <a:ext cx="1318846" cy="959156"/>
          </a:xfrm>
          <a:prstGeom prst="cloudCallout">
            <a:avLst>
              <a:gd name="adj1" fmla="val -29500"/>
              <a:gd name="adj2" fmla="val 87250"/>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quot;Not Allowed&quot; Symbol 11">
            <a:extLst>
              <a:ext uri="{FF2B5EF4-FFF2-40B4-BE49-F238E27FC236}">
                <a16:creationId xmlns:a16="http://schemas.microsoft.com/office/drawing/2014/main" id="{EA63B373-0646-43C3-B8F3-0F2BCB9AFA7A}"/>
              </a:ext>
            </a:extLst>
          </p:cNvPr>
          <p:cNvSpPr/>
          <p:nvPr/>
        </p:nvSpPr>
        <p:spPr>
          <a:xfrm>
            <a:off x="10467775" y="1479793"/>
            <a:ext cx="382160" cy="382160"/>
          </a:xfrm>
          <a:prstGeom prst="noSmoking">
            <a:avLst>
              <a:gd name="adj" fmla="val 11921"/>
            </a:avLst>
          </a:prstGeom>
          <a:solidFill>
            <a:srgbClr val="FF000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0000"/>
              </a:highlight>
            </a:endParaRPr>
          </a:p>
        </p:txBody>
      </p:sp>
      <p:sp>
        <p:nvSpPr>
          <p:cNvPr id="8" name="Rectangle: Rounded Corners 7">
            <a:extLst>
              <a:ext uri="{FF2B5EF4-FFF2-40B4-BE49-F238E27FC236}">
                <a16:creationId xmlns:a16="http://schemas.microsoft.com/office/drawing/2014/main" id="{69298B20-2596-484F-9D22-6D4E22841FCA}"/>
              </a:ext>
            </a:extLst>
          </p:cNvPr>
          <p:cNvSpPr/>
          <p:nvPr/>
        </p:nvSpPr>
        <p:spPr>
          <a:xfrm>
            <a:off x="9999432" y="3891573"/>
            <a:ext cx="1318846" cy="420058"/>
          </a:xfrm>
          <a:prstGeom prst="roundRect">
            <a:avLst/>
          </a:prstGeom>
          <a:solidFill>
            <a:srgbClr val="FF000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tencil" panose="040409050D0802020404" pitchFamily="82" charset="0"/>
              </a:rPr>
              <a:t>Defect</a:t>
            </a:r>
          </a:p>
        </p:txBody>
      </p:sp>
      <p:grpSp>
        <p:nvGrpSpPr>
          <p:cNvPr id="3" name="Group 2">
            <a:extLst>
              <a:ext uri="{FF2B5EF4-FFF2-40B4-BE49-F238E27FC236}">
                <a16:creationId xmlns:a16="http://schemas.microsoft.com/office/drawing/2014/main" id="{548BE3F4-DE8A-446A-BABD-B324B9A3D79C}"/>
              </a:ext>
            </a:extLst>
          </p:cNvPr>
          <p:cNvGrpSpPr/>
          <p:nvPr/>
        </p:nvGrpSpPr>
        <p:grpSpPr>
          <a:xfrm>
            <a:off x="5960742" y="1481082"/>
            <a:ext cx="1318846" cy="959156"/>
            <a:chOff x="5960742" y="1481082"/>
            <a:chExt cx="1318846" cy="959156"/>
          </a:xfrm>
          <a:effectLst>
            <a:outerShdw blurRad="50800" dist="38100" dir="2700000" algn="tl" rotWithShape="0">
              <a:prstClr val="black">
                <a:alpha val="40000"/>
              </a:prstClr>
            </a:outerShdw>
          </a:effectLst>
        </p:grpSpPr>
        <p:sp>
          <p:nvSpPr>
            <p:cNvPr id="14" name="Thought Bubble: Cloud 13">
              <a:extLst>
                <a:ext uri="{FF2B5EF4-FFF2-40B4-BE49-F238E27FC236}">
                  <a16:creationId xmlns:a16="http://schemas.microsoft.com/office/drawing/2014/main" id="{6590C62A-7E0E-456D-823B-2FC29EB4106B}"/>
                </a:ext>
              </a:extLst>
            </p:cNvPr>
            <p:cNvSpPr/>
            <p:nvPr/>
          </p:nvSpPr>
          <p:spPr>
            <a:xfrm>
              <a:off x="5960742" y="1481082"/>
              <a:ext cx="1318846" cy="959156"/>
            </a:xfrm>
            <a:prstGeom prst="cloudCallout">
              <a:avLst>
                <a:gd name="adj1" fmla="val -64167"/>
                <a:gd name="adj2" fmla="val 735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quot;Not Allowed&quot; Symbol 14">
              <a:extLst>
                <a:ext uri="{FF2B5EF4-FFF2-40B4-BE49-F238E27FC236}">
                  <a16:creationId xmlns:a16="http://schemas.microsoft.com/office/drawing/2014/main" id="{45286091-96C0-4EFD-B093-3CD7AACF4E77}"/>
                </a:ext>
              </a:extLst>
            </p:cNvPr>
            <p:cNvSpPr/>
            <p:nvPr/>
          </p:nvSpPr>
          <p:spPr>
            <a:xfrm>
              <a:off x="6429085" y="1746873"/>
              <a:ext cx="382160" cy="382160"/>
            </a:xfrm>
            <a:prstGeom prst="noSmoking">
              <a:avLst>
                <a:gd name="adj" fmla="val 11921"/>
              </a:avLst>
            </a:prstGeom>
            <a:solidFill>
              <a:srgbClr val="FF000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0000"/>
                </a:highlight>
              </a:endParaRPr>
            </a:p>
          </p:txBody>
        </p:sp>
      </p:grpSp>
      <p:pic>
        <p:nvPicPr>
          <p:cNvPr id="2058" name="Picture 10" descr="Image result for mobile application">
            <a:extLst>
              <a:ext uri="{FF2B5EF4-FFF2-40B4-BE49-F238E27FC236}">
                <a16:creationId xmlns:a16="http://schemas.microsoft.com/office/drawing/2014/main" id="{046BF232-2766-49A2-AD71-4C03D29402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04506" y="4869983"/>
            <a:ext cx="2657475" cy="1724025"/>
          </a:xfrm>
          <a:prstGeom prst="rect">
            <a:avLst/>
          </a:prstGeom>
          <a:noFill/>
          <a:extLst>
            <a:ext uri="{909E8E84-426E-40DD-AFC4-6F175D3DCCD1}">
              <a14:hiddenFill xmlns:a14="http://schemas.microsoft.com/office/drawing/2010/main">
                <a:solidFill>
                  <a:srgbClr val="FFFFFF"/>
                </a:solidFill>
              </a14:hiddenFill>
            </a:ext>
          </a:extLst>
        </p:spPr>
      </p:pic>
      <p:sp>
        <p:nvSpPr>
          <p:cNvPr id="6" name="Arrow: Down 5">
            <a:extLst>
              <a:ext uri="{FF2B5EF4-FFF2-40B4-BE49-F238E27FC236}">
                <a16:creationId xmlns:a16="http://schemas.microsoft.com/office/drawing/2014/main" id="{3DB2962C-2A3B-4ADD-AB13-6F43F8745CC6}"/>
              </a:ext>
            </a:extLst>
          </p:cNvPr>
          <p:cNvSpPr/>
          <p:nvPr/>
        </p:nvSpPr>
        <p:spPr>
          <a:xfrm>
            <a:off x="9489478" y="3670569"/>
            <a:ext cx="509954" cy="109024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0" name="Picture 12" descr="Image result for software design">
            <a:extLst>
              <a:ext uri="{FF2B5EF4-FFF2-40B4-BE49-F238E27FC236}">
                <a16:creationId xmlns:a16="http://schemas.microsoft.com/office/drawing/2014/main" id="{81EB626C-7C68-47B5-8DD5-A36E9D2206A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25059" y="4838356"/>
            <a:ext cx="2609850" cy="17526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software requirements">
            <a:extLst>
              <a:ext uri="{FF2B5EF4-FFF2-40B4-BE49-F238E27FC236}">
                <a16:creationId xmlns:a16="http://schemas.microsoft.com/office/drawing/2014/main" id="{E409B9A7-B4E2-4223-8FF0-BD0CC5A9E9B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0108676">
            <a:off x="939306" y="4950263"/>
            <a:ext cx="1068248" cy="1509112"/>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0F4899A6-0799-4027-8AFE-18C8B7791777}"/>
              </a:ext>
            </a:extLst>
          </p:cNvPr>
          <p:cNvGrpSpPr/>
          <p:nvPr/>
        </p:nvGrpSpPr>
        <p:grpSpPr>
          <a:xfrm>
            <a:off x="2277703" y="1399223"/>
            <a:ext cx="1318846" cy="959156"/>
            <a:chOff x="2277703" y="1399223"/>
            <a:chExt cx="1318846" cy="959156"/>
          </a:xfrm>
          <a:effectLst>
            <a:outerShdw blurRad="50800" dist="38100" dir="2700000" algn="tl" rotWithShape="0">
              <a:prstClr val="black">
                <a:alpha val="40000"/>
              </a:prstClr>
            </a:outerShdw>
          </a:effectLst>
        </p:grpSpPr>
        <p:sp>
          <p:nvSpPr>
            <p:cNvPr id="23" name="Thought Bubble: Cloud 22">
              <a:extLst>
                <a:ext uri="{FF2B5EF4-FFF2-40B4-BE49-F238E27FC236}">
                  <a16:creationId xmlns:a16="http://schemas.microsoft.com/office/drawing/2014/main" id="{343A956B-320F-452A-AE6F-710A459E2350}"/>
                </a:ext>
              </a:extLst>
            </p:cNvPr>
            <p:cNvSpPr/>
            <p:nvPr/>
          </p:nvSpPr>
          <p:spPr>
            <a:xfrm>
              <a:off x="2277703" y="1399223"/>
              <a:ext cx="1318846" cy="959156"/>
            </a:xfrm>
            <a:prstGeom prst="cloudCallout">
              <a:avLst>
                <a:gd name="adj1" fmla="val -70167"/>
                <a:gd name="adj2" fmla="val 4508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quot;Not Allowed&quot; Symbol 23">
              <a:extLst>
                <a:ext uri="{FF2B5EF4-FFF2-40B4-BE49-F238E27FC236}">
                  <a16:creationId xmlns:a16="http://schemas.microsoft.com/office/drawing/2014/main" id="{E9F29EA2-FB93-4E68-B326-5A1404CB52CB}"/>
                </a:ext>
              </a:extLst>
            </p:cNvPr>
            <p:cNvSpPr/>
            <p:nvPr/>
          </p:nvSpPr>
          <p:spPr>
            <a:xfrm>
              <a:off x="2746046" y="1665014"/>
              <a:ext cx="382160" cy="382160"/>
            </a:xfrm>
            <a:prstGeom prst="noSmoking">
              <a:avLst>
                <a:gd name="adj" fmla="val 11921"/>
              </a:avLst>
            </a:prstGeom>
            <a:solidFill>
              <a:srgbClr val="FF000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0000"/>
                </a:highlight>
              </a:endParaRPr>
            </a:p>
          </p:txBody>
        </p:sp>
      </p:grpSp>
      <p:sp>
        <p:nvSpPr>
          <p:cNvPr id="28" name="Rectangle: Rounded Corners 27">
            <a:extLst>
              <a:ext uri="{FF2B5EF4-FFF2-40B4-BE49-F238E27FC236}">
                <a16:creationId xmlns:a16="http://schemas.microsoft.com/office/drawing/2014/main" id="{81A420F6-CAFA-48DE-9114-77FDBB6A7951}"/>
              </a:ext>
            </a:extLst>
          </p:cNvPr>
          <p:cNvSpPr/>
          <p:nvPr/>
        </p:nvSpPr>
        <p:spPr>
          <a:xfrm>
            <a:off x="5772751" y="3888521"/>
            <a:ext cx="1318846" cy="420058"/>
          </a:xfrm>
          <a:prstGeom prst="roundRect">
            <a:avLst/>
          </a:prstGeom>
          <a:solidFill>
            <a:srgbClr val="FF000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tencil" panose="040409050D0802020404" pitchFamily="82" charset="0"/>
              </a:rPr>
              <a:t>Defect</a:t>
            </a:r>
          </a:p>
        </p:txBody>
      </p:sp>
      <p:sp>
        <p:nvSpPr>
          <p:cNvPr id="29" name="Arrow: Down 28">
            <a:extLst>
              <a:ext uri="{FF2B5EF4-FFF2-40B4-BE49-F238E27FC236}">
                <a16:creationId xmlns:a16="http://schemas.microsoft.com/office/drawing/2014/main" id="{F8AF6A12-9F24-4119-8136-794CA6D9CA30}"/>
              </a:ext>
            </a:extLst>
          </p:cNvPr>
          <p:cNvSpPr/>
          <p:nvPr/>
        </p:nvSpPr>
        <p:spPr>
          <a:xfrm>
            <a:off x="5262797" y="3667517"/>
            <a:ext cx="509954" cy="109024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014B1B49-F042-44FB-A67C-5447C3CBA0C2}"/>
              </a:ext>
            </a:extLst>
          </p:cNvPr>
          <p:cNvSpPr/>
          <p:nvPr/>
        </p:nvSpPr>
        <p:spPr>
          <a:xfrm>
            <a:off x="1815011" y="3888521"/>
            <a:ext cx="1318846" cy="420058"/>
          </a:xfrm>
          <a:prstGeom prst="roundRect">
            <a:avLst/>
          </a:prstGeom>
          <a:solidFill>
            <a:srgbClr val="FF000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tencil" panose="040409050D0802020404" pitchFamily="82" charset="0"/>
              </a:rPr>
              <a:t>Defect</a:t>
            </a:r>
          </a:p>
        </p:txBody>
      </p:sp>
      <p:sp>
        <p:nvSpPr>
          <p:cNvPr id="9" name="TextBox 8">
            <a:extLst>
              <a:ext uri="{FF2B5EF4-FFF2-40B4-BE49-F238E27FC236}">
                <a16:creationId xmlns:a16="http://schemas.microsoft.com/office/drawing/2014/main" id="{9C97DB49-DB5B-4B95-9478-6C666109D3F7}"/>
              </a:ext>
            </a:extLst>
          </p:cNvPr>
          <p:cNvSpPr txBox="1"/>
          <p:nvPr/>
        </p:nvSpPr>
        <p:spPr>
          <a:xfrm>
            <a:off x="1884599" y="5998635"/>
            <a:ext cx="1603624"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dirty="0"/>
              <a:t>Requirements</a:t>
            </a:r>
          </a:p>
          <a:p>
            <a:r>
              <a:rPr lang="en-US" dirty="0"/>
              <a:t>Specification</a:t>
            </a:r>
          </a:p>
        </p:txBody>
      </p:sp>
      <p:sp>
        <p:nvSpPr>
          <p:cNvPr id="35" name="TextBox 34">
            <a:extLst>
              <a:ext uri="{FF2B5EF4-FFF2-40B4-BE49-F238E27FC236}">
                <a16:creationId xmlns:a16="http://schemas.microsoft.com/office/drawing/2014/main" id="{6D14E2EB-186A-4B46-8722-342D730DD6B8}"/>
              </a:ext>
            </a:extLst>
          </p:cNvPr>
          <p:cNvSpPr txBox="1"/>
          <p:nvPr/>
        </p:nvSpPr>
        <p:spPr>
          <a:xfrm>
            <a:off x="6573620" y="6025218"/>
            <a:ext cx="1603624"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dirty="0"/>
              <a:t>App Design</a:t>
            </a:r>
          </a:p>
        </p:txBody>
      </p:sp>
      <p:sp>
        <p:nvSpPr>
          <p:cNvPr id="36" name="TextBox 35">
            <a:extLst>
              <a:ext uri="{FF2B5EF4-FFF2-40B4-BE49-F238E27FC236}">
                <a16:creationId xmlns:a16="http://schemas.microsoft.com/office/drawing/2014/main" id="{426C4A10-CA28-4DC3-A222-47AD4B17F9C9}"/>
              </a:ext>
            </a:extLst>
          </p:cNvPr>
          <p:cNvSpPr txBox="1"/>
          <p:nvPr/>
        </p:nvSpPr>
        <p:spPr>
          <a:xfrm>
            <a:off x="10182592" y="5972925"/>
            <a:ext cx="1063101"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dirty="0"/>
              <a:t>Software</a:t>
            </a:r>
          </a:p>
        </p:txBody>
      </p:sp>
      <p:sp>
        <p:nvSpPr>
          <p:cNvPr id="37" name="TextBox 36">
            <a:extLst>
              <a:ext uri="{FF2B5EF4-FFF2-40B4-BE49-F238E27FC236}">
                <a16:creationId xmlns:a16="http://schemas.microsoft.com/office/drawing/2014/main" id="{9BEBEA14-7D74-4332-97E8-9475C864AC51}"/>
              </a:ext>
            </a:extLst>
          </p:cNvPr>
          <p:cNvSpPr txBox="1"/>
          <p:nvPr/>
        </p:nvSpPr>
        <p:spPr>
          <a:xfrm>
            <a:off x="1815011" y="2978403"/>
            <a:ext cx="998527"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dirty="0"/>
              <a:t>Analyst</a:t>
            </a:r>
          </a:p>
        </p:txBody>
      </p:sp>
      <p:sp>
        <p:nvSpPr>
          <p:cNvPr id="38" name="TextBox 37">
            <a:extLst>
              <a:ext uri="{FF2B5EF4-FFF2-40B4-BE49-F238E27FC236}">
                <a16:creationId xmlns:a16="http://schemas.microsoft.com/office/drawing/2014/main" id="{45F7CAAE-0694-4FF5-AF5A-CD9B6BC86D61}"/>
              </a:ext>
            </a:extLst>
          </p:cNvPr>
          <p:cNvSpPr txBox="1"/>
          <p:nvPr/>
        </p:nvSpPr>
        <p:spPr>
          <a:xfrm>
            <a:off x="5960742" y="2689170"/>
            <a:ext cx="1130855"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dirty="0"/>
              <a:t>Designer</a:t>
            </a:r>
          </a:p>
        </p:txBody>
      </p:sp>
      <p:sp>
        <p:nvSpPr>
          <p:cNvPr id="39" name="TextBox 38">
            <a:extLst>
              <a:ext uri="{FF2B5EF4-FFF2-40B4-BE49-F238E27FC236}">
                <a16:creationId xmlns:a16="http://schemas.microsoft.com/office/drawing/2014/main" id="{02966986-30A2-4C82-A01A-D5BE8C839678}"/>
              </a:ext>
            </a:extLst>
          </p:cNvPr>
          <p:cNvSpPr txBox="1"/>
          <p:nvPr/>
        </p:nvSpPr>
        <p:spPr>
          <a:xfrm>
            <a:off x="10284507" y="2862744"/>
            <a:ext cx="1318846"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dirty="0"/>
              <a:t>Developer</a:t>
            </a:r>
          </a:p>
        </p:txBody>
      </p:sp>
      <p:pic>
        <p:nvPicPr>
          <p:cNvPr id="2064" name="Picture 16" descr="Image result for free red x icon">
            <a:extLst>
              <a:ext uri="{FF2B5EF4-FFF2-40B4-BE49-F238E27FC236}">
                <a16:creationId xmlns:a16="http://schemas.microsoft.com/office/drawing/2014/main" id="{BB164A36-0EAA-4578-BEA9-B98B11E701B5}"/>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2353" b="98824" l="2525" r="95960">
                        <a14:foregroundMark x1="72222" y1="7059" x2="70707" y2="3137"/>
                        <a14:foregroundMark x1="12121" y1="37255" x2="8586" y2="39216"/>
                        <a14:foregroundMark x1="11111" y1="39608" x2="7576" y2="38431"/>
                        <a14:foregroundMark x1="90909" y1="75294" x2="90404" y2="78039"/>
                        <a14:foregroundMark x1="95960" y1="82353" x2="94444" y2="80392"/>
                        <a14:foregroundMark x1="11616" y1="91373" x2="2525" y2="98824"/>
                      </a14:backgroundRemoval>
                    </a14:imgEffect>
                  </a14:imgLayer>
                </a14:imgProps>
              </a:ext>
              <a:ext uri="{28A0092B-C50C-407E-A947-70E740481C1C}">
                <a14:useLocalDpi xmlns:a14="http://schemas.microsoft.com/office/drawing/2010/main" val="0"/>
              </a:ext>
            </a:extLst>
          </a:blip>
          <a:srcRect/>
          <a:stretch>
            <a:fillRect/>
          </a:stretch>
        </p:blipFill>
        <p:spPr bwMode="auto">
          <a:xfrm>
            <a:off x="4969076" y="4620564"/>
            <a:ext cx="1388151" cy="178777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66" name="Picture 18" descr="Related image">
            <a:extLst>
              <a:ext uri="{FF2B5EF4-FFF2-40B4-BE49-F238E27FC236}">
                <a16:creationId xmlns:a16="http://schemas.microsoft.com/office/drawing/2014/main" id="{27215CBB-3A9E-498E-B7DB-FFD7ACAC5BA0}"/>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37118" y="4239559"/>
            <a:ext cx="2438436" cy="243843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68" name="Picture 20" descr="Image result for free red x icon">
            <a:extLst>
              <a:ext uri="{FF2B5EF4-FFF2-40B4-BE49-F238E27FC236}">
                <a16:creationId xmlns:a16="http://schemas.microsoft.com/office/drawing/2014/main" id="{8A65EE37-5066-4BC8-9C17-CCE4E8712ED4}"/>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99052" y="4856213"/>
            <a:ext cx="1815090" cy="181509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2" name="Arrow: Down 51">
            <a:extLst>
              <a:ext uri="{FF2B5EF4-FFF2-40B4-BE49-F238E27FC236}">
                <a16:creationId xmlns:a16="http://schemas.microsoft.com/office/drawing/2014/main" id="{938F9255-E796-4873-A887-9CA2372E6540}"/>
              </a:ext>
            </a:extLst>
          </p:cNvPr>
          <p:cNvSpPr/>
          <p:nvPr/>
        </p:nvSpPr>
        <p:spPr>
          <a:xfrm>
            <a:off x="1374645" y="3457732"/>
            <a:ext cx="509954" cy="109024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row: Down 52">
            <a:extLst>
              <a:ext uri="{FF2B5EF4-FFF2-40B4-BE49-F238E27FC236}">
                <a16:creationId xmlns:a16="http://schemas.microsoft.com/office/drawing/2014/main" id="{811599D6-BDFE-4FF7-B98D-3F16868F3C46}"/>
              </a:ext>
            </a:extLst>
          </p:cNvPr>
          <p:cNvSpPr/>
          <p:nvPr/>
        </p:nvSpPr>
        <p:spPr>
          <a:xfrm rot="12407184">
            <a:off x="3454144" y="2994894"/>
            <a:ext cx="509954" cy="2761419"/>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Down 53">
            <a:extLst>
              <a:ext uri="{FF2B5EF4-FFF2-40B4-BE49-F238E27FC236}">
                <a16:creationId xmlns:a16="http://schemas.microsoft.com/office/drawing/2014/main" id="{D230B159-ED4B-445E-BC56-10CFBA5050BB}"/>
              </a:ext>
            </a:extLst>
          </p:cNvPr>
          <p:cNvSpPr/>
          <p:nvPr/>
        </p:nvSpPr>
        <p:spPr>
          <a:xfrm rot="12407184">
            <a:off x="7788042" y="3061747"/>
            <a:ext cx="509954" cy="2761419"/>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4984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2068"/>
                                        </p:tgtEl>
                                        <p:attrNameLst>
                                          <p:attrName>style.visibility</p:attrName>
                                        </p:attrNameLst>
                                      </p:cBhvr>
                                      <p:to>
                                        <p:strVal val="visible"/>
                                      </p:to>
                                    </p:set>
                                    <p:anim calcmode="lin" valueType="num">
                                      <p:cBhvr>
                                        <p:cTn id="13" dur="500" fill="hold"/>
                                        <p:tgtEl>
                                          <p:spTgt spid="2068"/>
                                        </p:tgtEl>
                                        <p:attrNameLst>
                                          <p:attrName>ppt_w</p:attrName>
                                        </p:attrNameLst>
                                      </p:cBhvr>
                                      <p:tavLst>
                                        <p:tav tm="0">
                                          <p:val>
                                            <p:fltVal val="0"/>
                                          </p:val>
                                        </p:tav>
                                        <p:tav tm="100000">
                                          <p:val>
                                            <p:strVal val="#ppt_w"/>
                                          </p:val>
                                        </p:tav>
                                      </p:tavLst>
                                    </p:anim>
                                    <p:anim calcmode="lin" valueType="num">
                                      <p:cBhvr>
                                        <p:cTn id="14" dur="500" fill="hold"/>
                                        <p:tgtEl>
                                          <p:spTgt spid="2068"/>
                                        </p:tgtEl>
                                        <p:attrNameLst>
                                          <p:attrName>ppt_h</p:attrName>
                                        </p:attrNameLst>
                                      </p:cBhvr>
                                      <p:tavLst>
                                        <p:tav tm="0">
                                          <p:val>
                                            <p:fltVal val="0"/>
                                          </p:val>
                                        </p:tav>
                                        <p:tav tm="100000">
                                          <p:val>
                                            <p:strVal val="#ppt_h"/>
                                          </p:val>
                                        </p:tav>
                                      </p:tavLst>
                                    </p:anim>
                                    <p:animEffect transition="in" filter="fade">
                                      <p:cBhvr>
                                        <p:cTn id="15" dur="500"/>
                                        <p:tgtEl>
                                          <p:spTgt spid="206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2068"/>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8"/>
                                        </p:tgtEl>
                                        <p:attrNameLst>
                                          <p:attrName>style.visibility</p:attrName>
                                        </p:attrNameLst>
                                      </p:cBhvr>
                                      <p:to>
                                        <p:strVal val="hidden"/>
                                      </p:to>
                                    </p:set>
                                  </p:childTnLst>
                                </p:cTn>
                              </p:par>
                              <p:par>
                                <p:cTn id="22" presetID="1" presetClass="exit"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hidden"/>
                                      </p:to>
                                    </p:set>
                                  </p:childTnLst>
                                </p:cTn>
                              </p:par>
                              <p:par>
                                <p:cTn id="24" presetID="1" presetClass="exit"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dissolve">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p:cTn id="35" dur="500" fill="hold"/>
                                        <p:tgtEl>
                                          <p:spTgt spid="28"/>
                                        </p:tgtEl>
                                        <p:attrNameLst>
                                          <p:attrName>ppt_w</p:attrName>
                                        </p:attrNameLst>
                                      </p:cBhvr>
                                      <p:tavLst>
                                        <p:tav tm="0">
                                          <p:val>
                                            <p:fltVal val="0"/>
                                          </p:val>
                                        </p:tav>
                                        <p:tav tm="100000">
                                          <p:val>
                                            <p:strVal val="#ppt_w"/>
                                          </p:val>
                                        </p:tav>
                                      </p:tavLst>
                                    </p:anim>
                                    <p:anim calcmode="lin" valueType="num">
                                      <p:cBhvr>
                                        <p:cTn id="36" dur="500" fill="hold"/>
                                        <p:tgtEl>
                                          <p:spTgt spid="28"/>
                                        </p:tgtEl>
                                        <p:attrNameLst>
                                          <p:attrName>ppt_h</p:attrName>
                                        </p:attrNameLst>
                                      </p:cBhvr>
                                      <p:tavLst>
                                        <p:tav tm="0">
                                          <p:val>
                                            <p:fltVal val="0"/>
                                          </p:val>
                                        </p:tav>
                                        <p:tav tm="100000">
                                          <p:val>
                                            <p:strVal val="#ppt_h"/>
                                          </p:val>
                                        </p:tav>
                                      </p:tavLst>
                                    </p:anim>
                                    <p:animEffect transition="in" filter="fade">
                                      <p:cBhvr>
                                        <p:cTn id="37" dur="500"/>
                                        <p:tgtEl>
                                          <p:spTgt spid="28"/>
                                        </p:tgtEl>
                                      </p:cBhvr>
                                    </p:animEffect>
                                  </p:childTnLst>
                                </p:cTn>
                              </p:par>
                            </p:childTnLst>
                          </p:cTn>
                        </p:par>
                        <p:par>
                          <p:cTn id="38" fill="hold">
                            <p:stCondLst>
                              <p:cond delay="500"/>
                            </p:stCondLst>
                            <p:childTnLst>
                              <p:par>
                                <p:cTn id="39" presetID="53" presetClass="entr" presetSubtype="16" fill="hold" nodeType="afterEffect">
                                  <p:stCondLst>
                                    <p:cond delay="0"/>
                                  </p:stCondLst>
                                  <p:childTnLst>
                                    <p:set>
                                      <p:cBhvr>
                                        <p:cTn id="40" dur="1" fill="hold">
                                          <p:stCondLst>
                                            <p:cond delay="0"/>
                                          </p:stCondLst>
                                        </p:cTn>
                                        <p:tgtEl>
                                          <p:spTgt spid="2064"/>
                                        </p:tgtEl>
                                        <p:attrNameLst>
                                          <p:attrName>style.visibility</p:attrName>
                                        </p:attrNameLst>
                                      </p:cBhvr>
                                      <p:to>
                                        <p:strVal val="visible"/>
                                      </p:to>
                                    </p:set>
                                    <p:anim calcmode="lin" valueType="num">
                                      <p:cBhvr>
                                        <p:cTn id="41" dur="500" fill="hold"/>
                                        <p:tgtEl>
                                          <p:spTgt spid="2064"/>
                                        </p:tgtEl>
                                        <p:attrNameLst>
                                          <p:attrName>ppt_w</p:attrName>
                                        </p:attrNameLst>
                                      </p:cBhvr>
                                      <p:tavLst>
                                        <p:tav tm="0">
                                          <p:val>
                                            <p:fltVal val="0"/>
                                          </p:val>
                                        </p:tav>
                                        <p:tav tm="100000">
                                          <p:val>
                                            <p:strVal val="#ppt_w"/>
                                          </p:val>
                                        </p:tav>
                                      </p:tavLst>
                                    </p:anim>
                                    <p:anim calcmode="lin" valueType="num">
                                      <p:cBhvr>
                                        <p:cTn id="42" dur="500" fill="hold"/>
                                        <p:tgtEl>
                                          <p:spTgt spid="2064"/>
                                        </p:tgtEl>
                                        <p:attrNameLst>
                                          <p:attrName>ppt_h</p:attrName>
                                        </p:attrNameLst>
                                      </p:cBhvr>
                                      <p:tavLst>
                                        <p:tav tm="0">
                                          <p:val>
                                            <p:fltVal val="0"/>
                                          </p:val>
                                        </p:tav>
                                        <p:tav tm="100000">
                                          <p:val>
                                            <p:strVal val="#ppt_h"/>
                                          </p:val>
                                        </p:tav>
                                      </p:tavLst>
                                    </p:anim>
                                    <p:animEffect transition="in" filter="fade">
                                      <p:cBhvr>
                                        <p:cTn id="43" dur="500"/>
                                        <p:tgtEl>
                                          <p:spTgt spid="2064"/>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3" nodeType="clickEffect">
                                  <p:stCondLst>
                                    <p:cond delay="0"/>
                                  </p:stCondLst>
                                  <p:childTnLst>
                                    <p:set>
                                      <p:cBhvr>
                                        <p:cTn id="47" dur="1" fill="hold">
                                          <p:stCondLst>
                                            <p:cond delay="0"/>
                                          </p:stCondLst>
                                        </p:cTn>
                                        <p:tgtEl>
                                          <p:spTgt spid="8"/>
                                        </p:tgtEl>
                                        <p:attrNameLst>
                                          <p:attrName>style.visibility</p:attrName>
                                        </p:attrNameLst>
                                      </p:cBhvr>
                                      <p:to>
                                        <p:strVal val="visible"/>
                                      </p:to>
                                    </p:set>
                                    <p:anim calcmode="lin" valueType="num">
                                      <p:cBhvr>
                                        <p:cTn id="48" dur="500" fill="hold"/>
                                        <p:tgtEl>
                                          <p:spTgt spid="8"/>
                                        </p:tgtEl>
                                        <p:attrNameLst>
                                          <p:attrName>ppt_w</p:attrName>
                                        </p:attrNameLst>
                                      </p:cBhvr>
                                      <p:tavLst>
                                        <p:tav tm="0">
                                          <p:val>
                                            <p:fltVal val="0"/>
                                          </p:val>
                                        </p:tav>
                                        <p:tav tm="100000">
                                          <p:val>
                                            <p:strVal val="#ppt_w"/>
                                          </p:val>
                                        </p:tav>
                                      </p:tavLst>
                                    </p:anim>
                                    <p:anim calcmode="lin" valueType="num">
                                      <p:cBhvr>
                                        <p:cTn id="49" dur="500" fill="hold"/>
                                        <p:tgtEl>
                                          <p:spTgt spid="8"/>
                                        </p:tgtEl>
                                        <p:attrNameLst>
                                          <p:attrName>ppt_h</p:attrName>
                                        </p:attrNameLst>
                                      </p:cBhvr>
                                      <p:tavLst>
                                        <p:tav tm="0">
                                          <p:val>
                                            <p:fltVal val="0"/>
                                          </p:val>
                                        </p:tav>
                                        <p:tav tm="100000">
                                          <p:val>
                                            <p:strVal val="#ppt_h"/>
                                          </p:val>
                                        </p:tav>
                                      </p:tavLst>
                                    </p:anim>
                                    <p:animEffect transition="in" filter="fade">
                                      <p:cBhvr>
                                        <p:cTn id="50" dur="500"/>
                                        <p:tgtEl>
                                          <p:spTgt spid="8"/>
                                        </p:tgtEl>
                                      </p:cBhvr>
                                    </p:animEffec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2068"/>
                                        </p:tgtEl>
                                        <p:attrNameLst>
                                          <p:attrName>style.visibility</p:attrName>
                                        </p:attrNameLst>
                                      </p:cBhvr>
                                      <p:to>
                                        <p:strVal val="visible"/>
                                      </p:to>
                                    </p:set>
                                    <p:animEffect transition="in" filter="fade">
                                      <p:cBhvr>
                                        <p:cTn id="54" dur="500"/>
                                        <p:tgtEl>
                                          <p:spTgt spid="2068"/>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2" nodeType="clickEffect">
                                  <p:stCondLst>
                                    <p:cond delay="0"/>
                                  </p:stCondLst>
                                  <p:childTnLst>
                                    <p:set>
                                      <p:cBhvr>
                                        <p:cTn id="58" dur="1" fill="hold">
                                          <p:stCondLst>
                                            <p:cond delay="0"/>
                                          </p:stCondLst>
                                        </p:cTn>
                                        <p:tgtEl>
                                          <p:spTgt spid="8"/>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2068"/>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7"/>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3"/>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28"/>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2064"/>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nodeType="clickEffect">
                                  <p:stCondLst>
                                    <p:cond delay="0"/>
                                  </p:stCondLst>
                                  <p:childTnLst>
                                    <p:set>
                                      <p:cBhvr>
                                        <p:cTn id="72" dur="1" fill="hold">
                                          <p:stCondLst>
                                            <p:cond delay="0"/>
                                          </p:stCondLst>
                                        </p:cTn>
                                        <p:tgtEl>
                                          <p:spTgt spid="5"/>
                                        </p:tgtEl>
                                        <p:attrNameLst>
                                          <p:attrName>style.visibility</p:attrName>
                                        </p:attrNameLst>
                                      </p:cBhvr>
                                      <p:to>
                                        <p:strVal val="visible"/>
                                      </p:to>
                                    </p:set>
                                    <p:animEffect transition="in" filter="dissolve">
                                      <p:cBhvr>
                                        <p:cTn id="73" dur="500"/>
                                        <p:tgtEl>
                                          <p:spTgt spid="5"/>
                                        </p:tgtEl>
                                      </p:cBhvr>
                                    </p:animEffect>
                                  </p:childTnLst>
                                </p:cTn>
                              </p:par>
                            </p:childTnLst>
                          </p:cTn>
                        </p:par>
                        <p:par>
                          <p:cTn id="74" fill="hold">
                            <p:stCondLst>
                              <p:cond delay="500"/>
                            </p:stCondLst>
                            <p:childTnLst>
                              <p:par>
                                <p:cTn id="75" presetID="53" presetClass="entr" presetSubtype="16" fill="hold" grpId="0" nodeType="afterEffect">
                                  <p:stCondLst>
                                    <p:cond delay="0"/>
                                  </p:stCondLst>
                                  <p:childTnLst>
                                    <p:set>
                                      <p:cBhvr>
                                        <p:cTn id="76" dur="1" fill="hold">
                                          <p:stCondLst>
                                            <p:cond delay="0"/>
                                          </p:stCondLst>
                                        </p:cTn>
                                        <p:tgtEl>
                                          <p:spTgt spid="30"/>
                                        </p:tgtEl>
                                        <p:attrNameLst>
                                          <p:attrName>style.visibility</p:attrName>
                                        </p:attrNameLst>
                                      </p:cBhvr>
                                      <p:to>
                                        <p:strVal val="visible"/>
                                      </p:to>
                                    </p:set>
                                    <p:anim calcmode="lin" valueType="num">
                                      <p:cBhvr>
                                        <p:cTn id="77" dur="500" fill="hold"/>
                                        <p:tgtEl>
                                          <p:spTgt spid="30"/>
                                        </p:tgtEl>
                                        <p:attrNameLst>
                                          <p:attrName>ppt_w</p:attrName>
                                        </p:attrNameLst>
                                      </p:cBhvr>
                                      <p:tavLst>
                                        <p:tav tm="0">
                                          <p:val>
                                            <p:fltVal val="0"/>
                                          </p:val>
                                        </p:tav>
                                        <p:tav tm="100000">
                                          <p:val>
                                            <p:strVal val="#ppt_w"/>
                                          </p:val>
                                        </p:tav>
                                      </p:tavLst>
                                    </p:anim>
                                    <p:anim calcmode="lin" valueType="num">
                                      <p:cBhvr>
                                        <p:cTn id="78" dur="500" fill="hold"/>
                                        <p:tgtEl>
                                          <p:spTgt spid="30"/>
                                        </p:tgtEl>
                                        <p:attrNameLst>
                                          <p:attrName>ppt_h</p:attrName>
                                        </p:attrNameLst>
                                      </p:cBhvr>
                                      <p:tavLst>
                                        <p:tav tm="0">
                                          <p:val>
                                            <p:fltVal val="0"/>
                                          </p:val>
                                        </p:tav>
                                        <p:tav tm="100000">
                                          <p:val>
                                            <p:strVal val="#ppt_h"/>
                                          </p:val>
                                        </p:tav>
                                      </p:tavLst>
                                    </p:anim>
                                    <p:animEffect transition="in" filter="fade">
                                      <p:cBhvr>
                                        <p:cTn id="79" dur="500"/>
                                        <p:tgtEl>
                                          <p:spTgt spid="30"/>
                                        </p:tgtEl>
                                      </p:cBhvr>
                                    </p:animEffect>
                                  </p:childTnLst>
                                </p:cTn>
                              </p:par>
                            </p:childTnLst>
                          </p:cTn>
                        </p:par>
                        <p:par>
                          <p:cTn id="80" fill="hold">
                            <p:stCondLst>
                              <p:cond delay="1000"/>
                            </p:stCondLst>
                            <p:childTnLst>
                              <p:par>
                                <p:cTn id="81" presetID="10" presetClass="entr" presetSubtype="0" fill="hold" nodeType="afterEffect">
                                  <p:stCondLst>
                                    <p:cond delay="0"/>
                                  </p:stCondLst>
                                  <p:childTnLst>
                                    <p:set>
                                      <p:cBhvr>
                                        <p:cTn id="82" dur="1" fill="hold">
                                          <p:stCondLst>
                                            <p:cond delay="0"/>
                                          </p:stCondLst>
                                        </p:cTn>
                                        <p:tgtEl>
                                          <p:spTgt spid="2066"/>
                                        </p:tgtEl>
                                        <p:attrNameLst>
                                          <p:attrName>style.visibility</p:attrName>
                                        </p:attrNameLst>
                                      </p:cBhvr>
                                      <p:to>
                                        <p:strVal val="visible"/>
                                      </p:to>
                                    </p:set>
                                    <p:animEffect transition="in" filter="fade">
                                      <p:cBhvr>
                                        <p:cTn id="83" dur="500"/>
                                        <p:tgtEl>
                                          <p:spTgt spid="2066"/>
                                        </p:tgtEl>
                                      </p:cBhvr>
                                    </p:animEffect>
                                  </p:childTnLst>
                                </p:cTn>
                              </p:par>
                            </p:childTnLst>
                          </p:cTn>
                        </p:par>
                      </p:childTnLst>
                    </p:cTn>
                  </p:par>
                  <p:par>
                    <p:cTn id="84" fill="hold">
                      <p:stCondLst>
                        <p:cond delay="indefinite"/>
                      </p:stCondLst>
                      <p:childTnLst>
                        <p:par>
                          <p:cTn id="85" fill="hold">
                            <p:stCondLst>
                              <p:cond delay="0"/>
                            </p:stCondLst>
                            <p:childTnLst>
                              <p:par>
                                <p:cTn id="86" presetID="53" presetClass="entr" presetSubtype="16" fill="hold" grpId="2" nodeType="clickEffect">
                                  <p:stCondLst>
                                    <p:cond delay="0"/>
                                  </p:stCondLst>
                                  <p:childTnLst>
                                    <p:set>
                                      <p:cBhvr>
                                        <p:cTn id="87" dur="1" fill="hold">
                                          <p:stCondLst>
                                            <p:cond delay="0"/>
                                          </p:stCondLst>
                                        </p:cTn>
                                        <p:tgtEl>
                                          <p:spTgt spid="28"/>
                                        </p:tgtEl>
                                        <p:attrNameLst>
                                          <p:attrName>style.visibility</p:attrName>
                                        </p:attrNameLst>
                                      </p:cBhvr>
                                      <p:to>
                                        <p:strVal val="visible"/>
                                      </p:to>
                                    </p:set>
                                    <p:anim calcmode="lin" valueType="num">
                                      <p:cBhvr>
                                        <p:cTn id="88" dur="500" fill="hold"/>
                                        <p:tgtEl>
                                          <p:spTgt spid="28"/>
                                        </p:tgtEl>
                                        <p:attrNameLst>
                                          <p:attrName>ppt_w</p:attrName>
                                        </p:attrNameLst>
                                      </p:cBhvr>
                                      <p:tavLst>
                                        <p:tav tm="0">
                                          <p:val>
                                            <p:fltVal val="0"/>
                                          </p:val>
                                        </p:tav>
                                        <p:tav tm="100000">
                                          <p:val>
                                            <p:strVal val="#ppt_w"/>
                                          </p:val>
                                        </p:tav>
                                      </p:tavLst>
                                    </p:anim>
                                    <p:anim calcmode="lin" valueType="num">
                                      <p:cBhvr>
                                        <p:cTn id="89" dur="500" fill="hold"/>
                                        <p:tgtEl>
                                          <p:spTgt spid="28"/>
                                        </p:tgtEl>
                                        <p:attrNameLst>
                                          <p:attrName>ppt_h</p:attrName>
                                        </p:attrNameLst>
                                      </p:cBhvr>
                                      <p:tavLst>
                                        <p:tav tm="0">
                                          <p:val>
                                            <p:fltVal val="0"/>
                                          </p:val>
                                        </p:tav>
                                        <p:tav tm="100000">
                                          <p:val>
                                            <p:strVal val="#ppt_h"/>
                                          </p:val>
                                        </p:tav>
                                      </p:tavLst>
                                    </p:anim>
                                    <p:animEffect transition="in" filter="fade">
                                      <p:cBhvr>
                                        <p:cTn id="90" dur="500"/>
                                        <p:tgtEl>
                                          <p:spTgt spid="28"/>
                                        </p:tgtEl>
                                      </p:cBhvr>
                                    </p:animEffect>
                                  </p:childTnLst>
                                </p:cTn>
                              </p:par>
                            </p:childTnLst>
                          </p:cTn>
                        </p:par>
                        <p:par>
                          <p:cTn id="91" fill="hold">
                            <p:stCondLst>
                              <p:cond delay="500"/>
                            </p:stCondLst>
                            <p:childTnLst>
                              <p:par>
                                <p:cTn id="92" presetID="53" presetClass="entr" presetSubtype="16" fill="hold" nodeType="afterEffect">
                                  <p:stCondLst>
                                    <p:cond delay="0"/>
                                  </p:stCondLst>
                                  <p:childTnLst>
                                    <p:set>
                                      <p:cBhvr>
                                        <p:cTn id="93" dur="1" fill="hold">
                                          <p:stCondLst>
                                            <p:cond delay="0"/>
                                          </p:stCondLst>
                                        </p:cTn>
                                        <p:tgtEl>
                                          <p:spTgt spid="2064"/>
                                        </p:tgtEl>
                                        <p:attrNameLst>
                                          <p:attrName>style.visibility</p:attrName>
                                        </p:attrNameLst>
                                      </p:cBhvr>
                                      <p:to>
                                        <p:strVal val="visible"/>
                                      </p:to>
                                    </p:set>
                                    <p:anim calcmode="lin" valueType="num">
                                      <p:cBhvr>
                                        <p:cTn id="94" dur="500" fill="hold"/>
                                        <p:tgtEl>
                                          <p:spTgt spid="2064"/>
                                        </p:tgtEl>
                                        <p:attrNameLst>
                                          <p:attrName>ppt_w</p:attrName>
                                        </p:attrNameLst>
                                      </p:cBhvr>
                                      <p:tavLst>
                                        <p:tav tm="0">
                                          <p:val>
                                            <p:fltVal val="0"/>
                                          </p:val>
                                        </p:tav>
                                        <p:tav tm="100000">
                                          <p:val>
                                            <p:strVal val="#ppt_w"/>
                                          </p:val>
                                        </p:tav>
                                      </p:tavLst>
                                    </p:anim>
                                    <p:anim calcmode="lin" valueType="num">
                                      <p:cBhvr>
                                        <p:cTn id="95" dur="500" fill="hold"/>
                                        <p:tgtEl>
                                          <p:spTgt spid="2064"/>
                                        </p:tgtEl>
                                        <p:attrNameLst>
                                          <p:attrName>ppt_h</p:attrName>
                                        </p:attrNameLst>
                                      </p:cBhvr>
                                      <p:tavLst>
                                        <p:tav tm="0">
                                          <p:val>
                                            <p:fltVal val="0"/>
                                          </p:val>
                                        </p:tav>
                                        <p:tav tm="100000">
                                          <p:val>
                                            <p:strVal val="#ppt_h"/>
                                          </p:val>
                                        </p:tav>
                                      </p:tavLst>
                                    </p:anim>
                                    <p:animEffect transition="in" filter="fade">
                                      <p:cBhvr>
                                        <p:cTn id="96" dur="500"/>
                                        <p:tgtEl>
                                          <p:spTgt spid="2064"/>
                                        </p:tgtEl>
                                      </p:cBhvr>
                                    </p:animEffect>
                                  </p:childTnLst>
                                </p:cTn>
                              </p:par>
                            </p:childTnLst>
                          </p:cTn>
                        </p:par>
                        <p:par>
                          <p:cTn id="97" fill="hold">
                            <p:stCondLst>
                              <p:cond delay="1000"/>
                            </p:stCondLst>
                            <p:childTnLst>
                              <p:par>
                                <p:cTn id="98" presetID="53" presetClass="entr" presetSubtype="16" fill="hold" grpId="4" nodeType="afterEffect">
                                  <p:stCondLst>
                                    <p:cond delay="0"/>
                                  </p:stCondLst>
                                  <p:childTnLst>
                                    <p:set>
                                      <p:cBhvr>
                                        <p:cTn id="99" dur="1" fill="hold">
                                          <p:stCondLst>
                                            <p:cond delay="0"/>
                                          </p:stCondLst>
                                        </p:cTn>
                                        <p:tgtEl>
                                          <p:spTgt spid="8"/>
                                        </p:tgtEl>
                                        <p:attrNameLst>
                                          <p:attrName>style.visibility</p:attrName>
                                        </p:attrNameLst>
                                      </p:cBhvr>
                                      <p:to>
                                        <p:strVal val="visible"/>
                                      </p:to>
                                    </p:set>
                                    <p:anim calcmode="lin" valueType="num">
                                      <p:cBhvr>
                                        <p:cTn id="100" dur="500" fill="hold"/>
                                        <p:tgtEl>
                                          <p:spTgt spid="8"/>
                                        </p:tgtEl>
                                        <p:attrNameLst>
                                          <p:attrName>ppt_w</p:attrName>
                                        </p:attrNameLst>
                                      </p:cBhvr>
                                      <p:tavLst>
                                        <p:tav tm="0">
                                          <p:val>
                                            <p:fltVal val="0"/>
                                          </p:val>
                                        </p:tav>
                                        <p:tav tm="100000">
                                          <p:val>
                                            <p:strVal val="#ppt_w"/>
                                          </p:val>
                                        </p:tav>
                                      </p:tavLst>
                                    </p:anim>
                                    <p:anim calcmode="lin" valueType="num">
                                      <p:cBhvr>
                                        <p:cTn id="101" dur="500" fill="hold"/>
                                        <p:tgtEl>
                                          <p:spTgt spid="8"/>
                                        </p:tgtEl>
                                        <p:attrNameLst>
                                          <p:attrName>ppt_h</p:attrName>
                                        </p:attrNameLst>
                                      </p:cBhvr>
                                      <p:tavLst>
                                        <p:tav tm="0">
                                          <p:val>
                                            <p:fltVal val="0"/>
                                          </p:val>
                                        </p:tav>
                                        <p:tav tm="100000">
                                          <p:val>
                                            <p:strVal val="#ppt_h"/>
                                          </p:val>
                                        </p:tav>
                                      </p:tavLst>
                                    </p:anim>
                                    <p:animEffect transition="in" filter="fade">
                                      <p:cBhvr>
                                        <p:cTn id="102" dur="500"/>
                                        <p:tgtEl>
                                          <p:spTgt spid="8"/>
                                        </p:tgtEl>
                                      </p:cBhvr>
                                    </p:animEffect>
                                  </p:childTnLst>
                                </p:cTn>
                              </p:par>
                            </p:childTnLst>
                          </p:cTn>
                        </p:par>
                        <p:par>
                          <p:cTn id="103" fill="hold">
                            <p:stCondLst>
                              <p:cond delay="1500"/>
                            </p:stCondLst>
                            <p:childTnLst>
                              <p:par>
                                <p:cTn id="104" presetID="53" presetClass="entr" presetSubtype="16" fill="hold" nodeType="afterEffect">
                                  <p:stCondLst>
                                    <p:cond delay="0"/>
                                  </p:stCondLst>
                                  <p:childTnLst>
                                    <p:set>
                                      <p:cBhvr>
                                        <p:cTn id="105" dur="1" fill="hold">
                                          <p:stCondLst>
                                            <p:cond delay="0"/>
                                          </p:stCondLst>
                                        </p:cTn>
                                        <p:tgtEl>
                                          <p:spTgt spid="2068"/>
                                        </p:tgtEl>
                                        <p:attrNameLst>
                                          <p:attrName>style.visibility</p:attrName>
                                        </p:attrNameLst>
                                      </p:cBhvr>
                                      <p:to>
                                        <p:strVal val="visible"/>
                                      </p:to>
                                    </p:set>
                                    <p:anim calcmode="lin" valueType="num">
                                      <p:cBhvr>
                                        <p:cTn id="106" dur="500" fill="hold"/>
                                        <p:tgtEl>
                                          <p:spTgt spid="2068"/>
                                        </p:tgtEl>
                                        <p:attrNameLst>
                                          <p:attrName>ppt_w</p:attrName>
                                        </p:attrNameLst>
                                      </p:cBhvr>
                                      <p:tavLst>
                                        <p:tav tm="0">
                                          <p:val>
                                            <p:fltVal val="0"/>
                                          </p:val>
                                        </p:tav>
                                        <p:tav tm="100000">
                                          <p:val>
                                            <p:strVal val="#ppt_w"/>
                                          </p:val>
                                        </p:tav>
                                      </p:tavLst>
                                    </p:anim>
                                    <p:anim calcmode="lin" valueType="num">
                                      <p:cBhvr>
                                        <p:cTn id="107" dur="500" fill="hold"/>
                                        <p:tgtEl>
                                          <p:spTgt spid="2068"/>
                                        </p:tgtEl>
                                        <p:attrNameLst>
                                          <p:attrName>ppt_h</p:attrName>
                                        </p:attrNameLst>
                                      </p:cBhvr>
                                      <p:tavLst>
                                        <p:tav tm="0">
                                          <p:val>
                                            <p:fltVal val="0"/>
                                          </p:val>
                                        </p:tav>
                                        <p:tav tm="100000">
                                          <p:val>
                                            <p:strVal val="#ppt_h"/>
                                          </p:val>
                                        </p:tav>
                                      </p:tavLst>
                                    </p:anim>
                                    <p:animEffect transition="in" filter="fade">
                                      <p:cBhvr>
                                        <p:cTn id="108" dur="500"/>
                                        <p:tgtEl>
                                          <p:spTgt spid="20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2" grpId="0" animBg="1"/>
      <p:bldP spid="8" grpId="0" animBg="1"/>
      <p:bldP spid="8" grpId="1" animBg="1"/>
      <p:bldP spid="8" grpId="2" animBg="1"/>
      <p:bldP spid="8" grpId="3" animBg="1"/>
      <p:bldP spid="8" grpId="4" animBg="1"/>
      <p:bldP spid="28" grpId="0" animBg="1"/>
      <p:bldP spid="28" grpId="1" animBg="1"/>
      <p:bldP spid="28" grpId="2" animBg="1"/>
      <p:bldP spid="30" grpId="0" animBg="1"/>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BB973-79B2-4FE0-BCA0-FE11A9E87AC2}"/>
              </a:ext>
            </a:extLst>
          </p:cNvPr>
          <p:cNvSpPr>
            <a:spLocks noGrp="1"/>
          </p:cNvSpPr>
          <p:nvPr>
            <p:ph type="title"/>
          </p:nvPr>
        </p:nvSpPr>
        <p:spPr/>
        <p:txBody>
          <a:bodyPr/>
          <a:lstStyle/>
          <a:p>
            <a:r>
              <a:rPr lang="en-US" dirty="0"/>
              <a:t>Callback</a:t>
            </a:r>
          </a:p>
        </p:txBody>
      </p:sp>
      <p:sp>
        <p:nvSpPr>
          <p:cNvPr id="3" name="Content Placeholder 2">
            <a:extLst>
              <a:ext uri="{FF2B5EF4-FFF2-40B4-BE49-F238E27FC236}">
                <a16:creationId xmlns:a16="http://schemas.microsoft.com/office/drawing/2014/main" id="{6585BB49-8404-4929-ADC4-DD26B500AA9B}"/>
              </a:ext>
            </a:extLst>
          </p:cNvPr>
          <p:cNvSpPr>
            <a:spLocks noGrp="1"/>
          </p:cNvSpPr>
          <p:nvPr>
            <p:ph idx="1"/>
          </p:nvPr>
        </p:nvSpPr>
        <p:spPr>
          <a:xfrm>
            <a:off x="838200" y="1825625"/>
            <a:ext cx="10515600" cy="4351338"/>
          </a:xfrm>
        </p:spPr>
        <p:txBody>
          <a:bodyPr>
            <a:normAutofit/>
          </a:bodyPr>
          <a:lstStyle/>
          <a:p>
            <a:pPr marL="0" indent="0">
              <a:buNone/>
            </a:pPr>
            <a:r>
              <a:rPr lang="en-US" dirty="0"/>
              <a:t>Note that the preceding demo demonstrates </a:t>
            </a:r>
            <a:r>
              <a:rPr lang="en-US" b="1" dirty="0"/>
              <a:t>callbacks.</a:t>
            </a:r>
            <a:endParaRPr lang="en-US" dirty="0"/>
          </a:p>
          <a:p>
            <a:pPr marL="0" indent="0">
              <a:buNone/>
            </a:pPr>
            <a:r>
              <a:rPr lang="en-US" dirty="0"/>
              <a:t>In </a:t>
            </a:r>
            <a:r>
              <a:rPr lang="en-US" dirty="0">
                <a:hlinkClick r:id="rId2" tooltip="Computer programming"/>
              </a:rPr>
              <a:t>computer programming</a:t>
            </a:r>
            <a:r>
              <a:rPr lang="en-US" dirty="0"/>
              <a:t>, a </a:t>
            </a:r>
            <a:r>
              <a:rPr lang="en-US" b="1" dirty="0"/>
              <a:t>callback</a:t>
            </a:r>
            <a:r>
              <a:rPr lang="en-US" dirty="0"/>
              <a:t>…is any </a:t>
            </a:r>
            <a:r>
              <a:rPr lang="en-US" dirty="0">
                <a:hlinkClick r:id="rId3" tooltip="Executable code"/>
              </a:rPr>
              <a:t>executable code</a:t>
            </a:r>
            <a:r>
              <a:rPr lang="en-US" dirty="0"/>
              <a:t> that is passed as an </a:t>
            </a:r>
            <a:r>
              <a:rPr lang="en-US" dirty="0">
                <a:hlinkClick r:id="rId4" tooltip="Argument (computer science)"/>
              </a:rPr>
              <a:t>argument</a:t>
            </a:r>
            <a:r>
              <a:rPr lang="en-US" dirty="0"/>
              <a:t> to other code that is expected to </a:t>
            </a:r>
            <a:r>
              <a:rPr lang="en-US" i="1" dirty="0"/>
              <a:t>call back</a:t>
            </a:r>
            <a:r>
              <a:rPr lang="en-US" dirty="0"/>
              <a:t> (execute) the argument at a given time. This execution may be immediate as in a </a:t>
            </a:r>
            <a:r>
              <a:rPr lang="en-US" b="1" dirty="0"/>
              <a:t>synchronous callback</a:t>
            </a:r>
            <a:r>
              <a:rPr lang="en-US" dirty="0"/>
              <a:t>, or it might happen at a later time as in an </a:t>
            </a:r>
            <a:r>
              <a:rPr lang="en-US" b="1" dirty="0"/>
              <a:t>asynchronous callback</a:t>
            </a:r>
            <a:r>
              <a:rPr lang="en-US" dirty="0"/>
              <a:t>. </a:t>
            </a:r>
            <a:r>
              <a:rPr lang="en-US" dirty="0">
                <a:hlinkClick r:id="rId5" tooltip="Programming languages"/>
              </a:rPr>
              <a:t>Programming languages</a:t>
            </a:r>
            <a:r>
              <a:rPr lang="en-US" dirty="0"/>
              <a:t> support callbacks in different ways, often implementing them with </a:t>
            </a:r>
            <a:r>
              <a:rPr lang="en-US" dirty="0">
                <a:hlinkClick r:id="rId6" tooltip="Subroutines"/>
              </a:rPr>
              <a:t>subroutines</a:t>
            </a:r>
            <a:r>
              <a:rPr lang="en-US" dirty="0"/>
              <a:t>, </a:t>
            </a:r>
            <a:r>
              <a:rPr lang="en-US" dirty="0">
                <a:hlinkClick r:id="rId7" tooltip="Lambda (programming)"/>
              </a:rPr>
              <a:t>lambda expressions</a:t>
            </a:r>
            <a:r>
              <a:rPr lang="en-US" dirty="0"/>
              <a:t>, </a:t>
            </a:r>
            <a:r>
              <a:rPr lang="en-US" dirty="0">
                <a:hlinkClick r:id="rId8" tooltip="Block (programming)"/>
              </a:rPr>
              <a:t>blocks</a:t>
            </a:r>
            <a:r>
              <a:rPr lang="en-US" dirty="0"/>
              <a:t>, or </a:t>
            </a:r>
            <a:r>
              <a:rPr lang="en-US" dirty="0">
                <a:hlinkClick r:id="rId9" tooltip="Function pointers"/>
              </a:rPr>
              <a:t>function pointers</a:t>
            </a:r>
            <a:r>
              <a:rPr lang="en-US" dirty="0"/>
              <a:t>.</a:t>
            </a:r>
          </a:p>
          <a:p>
            <a:pPr marL="0" indent="0">
              <a:buNone/>
            </a:pPr>
            <a:r>
              <a:rPr lang="en-US" dirty="0"/>
              <a:t>	- </a:t>
            </a:r>
            <a:r>
              <a:rPr lang="en-US" dirty="0">
                <a:hlinkClick r:id="rId10"/>
              </a:rPr>
              <a:t>Wikipedia </a:t>
            </a:r>
            <a:endParaRPr lang="en-US" dirty="0"/>
          </a:p>
        </p:txBody>
      </p:sp>
    </p:spTree>
    <p:extLst>
      <p:ext uri="{BB962C8B-B14F-4D97-AF65-F5344CB8AC3E}">
        <p14:creationId xmlns:p14="http://schemas.microsoft.com/office/powerpoint/2010/main" val="146844277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95B89-6B31-4F5D-A105-6CDBEDB4D6EA}"/>
              </a:ext>
            </a:extLst>
          </p:cNvPr>
          <p:cNvSpPr>
            <a:spLocks noGrp="1"/>
          </p:cNvSpPr>
          <p:nvPr>
            <p:ph type="title"/>
          </p:nvPr>
        </p:nvSpPr>
        <p:spPr/>
        <p:txBody>
          <a:bodyPr/>
          <a:lstStyle/>
          <a:p>
            <a:r>
              <a:rPr lang="en-US" dirty="0"/>
              <a:t>Multicast Delegate</a:t>
            </a:r>
          </a:p>
        </p:txBody>
      </p:sp>
    </p:spTree>
    <p:extLst>
      <p:ext uri="{BB962C8B-B14F-4D97-AF65-F5344CB8AC3E}">
        <p14:creationId xmlns:p14="http://schemas.microsoft.com/office/powerpoint/2010/main" val="304036045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8F5D34-6C46-4A4B-823C-55825388EF5D}"/>
              </a:ext>
            </a:extLst>
          </p:cNvPr>
          <p:cNvSpPr>
            <a:spLocks noGrp="1"/>
          </p:cNvSpPr>
          <p:nvPr>
            <p:ph type="title"/>
          </p:nvPr>
        </p:nvSpPr>
        <p:spPr/>
        <p:txBody>
          <a:bodyPr/>
          <a:lstStyle/>
          <a:p>
            <a:r>
              <a:rPr lang="en-US" dirty="0"/>
              <a:t>Advanced topic: Built-in delegate types</a:t>
            </a:r>
          </a:p>
        </p:txBody>
      </p:sp>
      <p:sp>
        <p:nvSpPr>
          <p:cNvPr id="4" name="Content Placeholder 3">
            <a:extLst>
              <a:ext uri="{FF2B5EF4-FFF2-40B4-BE49-F238E27FC236}">
                <a16:creationId xmlns:a16="http://schemas.microsoft.com/office/drawing/2014/main" id="{549475A3-FB7D-4CBB-A60D-FB7C9AFF885E}"/>
              </a:ext>
            </a:extLst>
          </p:cNvPr>
          <p:cNvSpPr>
            <a:spLocks noGrp="1"/>
          </p:cNvSpPr>
          <p:nvPr>
            <p:ph idx="1"/>
          </p:nvPr>
        </p:nvSpPr>
        <p:spPr/>
        <p:txBody>
          <a:bodyPr/>
          <a:lstStyle/>
          <a:p>
            <a:r>
              <a:rPr lang="en-US" dirty="0"/>
              <a:t>Action: generic delegate type for a delegate that returns void</a:t>
            </a:r>
          </a:p>
          <a:p>
            <a:r>
              <a:rPr lang="en-US" dirty="0" err="1"/>
              <a:t>Func</a:t>
            </a:r>
            <a:r>
              <a:rPr lang="en-US" dirty="0"/>
              <a:t>: generic delegate type for delegates that return values</a:t>
            </a:r>
          </a:p>
          <a:p>
            <a:endParaRPr lang="en-US" dirty="0"/>
          </a:p>
        </p:txBody>
      </p:sp>
    </p:spTree>
    <p:extLst>
      <p:ext uri="{BB962C8B-B14F-4D97-AF65-F5344CB8AC3E}">
        <p14:creationId xmlns:p14="http://schemas.microsoft.com/office/powerpoint/2010/main" val="69076928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ctr">
            <a:normAutofit/>
          </a:bodyPr>
          <a:lstStyle/>
          <a:p>
            <a:r>
              <a:rPr lang="en-US" b="1" dirty="0"/>
              <a:t>ISIT 324</a:t>
            </a:r>
            <a:br>
              <a:rPr lang="en-US" b="1" dirty="0"/>
            </a:br>
            <a:r>
              <a:rPr lang="en-US" dirty="0"/>
              <a:t>Software Testing</a:t>
            </a:r>
          </a:p>
        </p:txBody>
      </p:sp>
      <p:sp>
        <p:nvSpPr>
          <p:cNvPr id="3" name="Subtitle 2"/>
          <p:cNvSpPr>
            <a:spLocks noGrp="1"/>
          </p:cNvSpPr>
          <p:nvPr>
            <p:ph type="subTitle" idx="1"/>
          </p:nvPr>
        </p:nvSpPr>
        <p:spPr/>
        <p:txBody>
          <a:bodyPr/>
          <a:lstStyle/>
          <a:p>
            <a:r>
              <a:rPr lang="en-US" dirty="0"/>
              <a:t>2020.03.11</a:t>
            </a:r>
          </a:p>
          <a:p>
            <a:r>
              <a:rPr lang="en-US" dirty="0"/>
              <a:t>UI Testing using Selenium</a:t>
            </a:r>
          </a:p>
        </p:txBody>
      </p:sp>
    </p:spTree>
    <p:extLst>
      <p:ext uri="{BB962C8B-B14F-4D97-AF65-F5344CB8AC3E}">
        <p14:creationId xmlns:p14="http://schemas.microsoft.com/office/powerpoint/2010/main" val="94950167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8158A-5393-4848-87F0-D9FC83898826}"/>
              </a:ext>
            </a:extLst>
          </p:cNvPr>
          <p:cNvSpPr>
            <a:spLocks noGrp="1"/>
          </p:cNvSpPr>
          <p:nvPr>
            <p:ph type="title"/>
          </p:nvPr>
        </p:nvSpPr>
        <p:spPr/>
        <p:txBody>
          <a:bodyPr/>
          <a:lstStyle/>
          <a:p>
            <a:r>
              <a:rPr lang="en-US" dirty="0"/>
              <a:t>First things first</a:t>
            </a:r>
          </a:p>
        </p:txBody>
      </p:sp>
      <p:sp>
        <p:nvSpPr>
          <p:cNvPr id="7" name="Content Placeholder 6">
            <a:extLst>
              <a:ext uri="{FF2B5EF4-FFF2-40B4-BE49-F238E27FC236}">
                <a16:creationId xmlns:a16="http://schemas.microsoft.com/office/drawing/2014/main" id="{6B068D7E-24C1-4E90-AE45-4C22132CB21F}"/>
              </a:ext>
            </a:extLst>
          </p:cNvPr>
          <p:cNvSpPr>
            <a:spLocks noGrp="1"/>
          </p:cNvSpPr>
          <p:nvPr>
            <p:ph idx="1"/>
          </p:nvPr>
        </p:nvSpPr>
        <p:spPr/>
        <p:txBody>
          <a:bodyPr/>
          <a:lstStyle/>
          <a:p>
            <a:r>
              <a:rPr lang="en-US" dirty="0"/>
              <a:t>Don’t forget your course evaluation!</a:t>
            </a:r>
          </a:p>
          <a:p>
            <a:r>
              <a:rPr lang="en-US" dirty="0"/>
              <a:t>Student success day survey</a:t>
            </a:r>
          </a:p>
        </p:txBody>
      </p:sp>
    </p:spTree>
    <p:extLst>
      <p:ext uri="{BB962C8B-B14F-4D97-AF65-F5344CB8AC3E}">
        <p14:creationId xmlns:p14="http://schemas.microsoft.com/office/powerpoint/2010/main" val="400204498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 the Docket  </a:t>
            </a:r>
          </a:p>
        </p:txBody>
      </p:sp>
      <p:sp>
        <p:nvSpPr>
          <p:cNvPr id="3" name="Content Placeholder 2"/>
          <p:cNvSpPr>
            <a:spLocks noGrp="1"/>
          </p:cNvSpPr>
          <p:nvPr>
            <p:ph idx="1"/>
          </p:nvPr>
        </p:nvSpPr>
        <p:spPr>
          <a:xfrm>
            <a:off x="838200" y="1825625"/>
            <a:ext cx="10515600" cy="4903586"/>
          </a:xfrm>
        </p:spPr>
        <p:txBody>
          <a:bodyPr>
            <a:normAutofit/>
          </a:bodyPr>
          <a:lstStyle/>
          <a:p>
            <a:r>
              <a:rPr lang="en-US" sz="3200" dirty="0"/>
              <a:t>What’s on the Final?</a:t>
            </a:r>
          </a:p>
          <a:p>
            <a:r>
              <a:rPr lang="en-US" sz="3200" dirty="0"/>
              <a:t>About redundant code in HW 6 (</a:t>
            </a:r>
            <a:r>
              <a:rPr lang="en-US" sz="3200" dirty="0" err="1"/>
              <a:t>Moqs</a:t>
            </a:r>
            <a:r>
              <a:rPr lang="en-US" sz="3200" dirty="0"/>
              <a:t>)…</a:t>
            </a:r>
          </a:p>
          <a:p>
            <a:r>
              <a:rPr lang="en-US" sz="3200" dirty="0"/>
              <a:t>Homework 7 review</a:t>
            </a:r>
          </a:p>
          <a:p>
            <a:r>
              <a:rPr lang="en-US" sz="3200" dirty="0"/>
              <a:t>UI Testing for Web Apps with Selenium</a:t>
            </a:r>
          </a:p>
          <a:p>
            <a:r>
              <a:rPr lang="en-US" sz="3200" dirty="0"/>
              <a:t>Optional homework assignment</a:t>
            </a:r>
          </a:p>
          <a:p>
            <a:endParaRPr lang="en-US" sz="3200" dirty="0"/>
          </a:p>
          <a:p>
            <a:endParaRPr lang="en-US" dirty="0"/>
          </a:p>
        </p:txBody>
      </p:sp>
    </p:spTree>
    <p:extLst>
      <p:ext uri="{BB962C8B-B14F-4D97-AF65-F5344CB8AC3E}">
        <p14:creationId xmlns:p14="http://schemas.microsoft.com/office/powerpoint/2010/main" val="200088623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74479-2AA5-424D-8632-610F612AED72}"/>
              </a:ext>
            </a:extLst>
          </p:cNvPr>
          <p:cNvSpPr>
            <a:spLocks noGrp="1"/>
          </p:cNvSpPr>
          <p:nvPr>
            <p:ph type="title"/>
          </p:nvPr>
        </p:nvSpPr>
        <p:spPr/>
        <p:txBody>
          <a:bodyPr/>
          <a:lstStyle/>
          <a:p>
            <a:r>
              <a:rPr lang="en-US" dirty="0"/>
              <a:t>What’s on the Final?</a:t>
            </a:r>
          </a:p>
        </p:txBody>
      </p:sp>
      <p:sp>
        <p:nvSpPr>
          <p:cNvPr id="3" name="Content Placeholder 2">
            <a:extLst>
              <a:ext uri="{FF2B5EF4-FFF2-40B4-BE49-F238E27FC236}">
                <a16:creationId xmlns:a16="http://schemas.microsoft.com/office/drawing/2014/main" id="{AFFFA4AA-51CB-461D-A7F3-5782B3A6EB79}"/>
              </a:ext>
            </a:extLst>
          </p:cNvPr>
          <p:cNvSpPr>
            <a:spLocks noGrp="1"/>
          </p:cNvSpPr>
          <p:nvPr>
            <p:ph idx="1"/>
          </p:nvPr>
        </p:nvSpPr>
        <p:spPr/>
        <p:txBody>
          <a:bodyPr>
            <a:normAutofit/>
          </a:bodyPr>
          <a:lstStyle/>
          <a:p>
            <a:r>
              <a:rPr lang="en-US" dirty="0"/>
              <a:t>General questions from weeks 1 – 6, 9 and 10</a:t>
            </a:r>
          </a:p>
          <a:p>
            <a:r>
              <a:rPr lang="en-US" dirty="0"/>
              <a:t>In-depth questions from test design including:</a:t>
            </a:r>
          </a:p>
          <a:p>
            <a:pPr lvl="1"/>
            <a:r>
              <a:rPr lang="en-US" dirty="0"/>
              <a:t>Identifying equivalence classes</a:t>
            </a:r>
          </a:p>
          <a:p>
            <a:pPr lvl="1"/>
            <a:r>
              <a:rPr lang="en-US" dirty="0"/>
              <a:t>Building a decision table</a:t>
            </a:r>
          </a:p>
          <a:p>
            <a:r>
              <a:rPr lang="en-US" dirty="0"/>
              <a:t>Write a unit test using </a:t>
            </a:r>
            <a:r>
              <a:rPr lang="en-US" dirty="0" err="1"/>
              <a:t>DataRows</a:t>
            </a:r>
            <a:r>
              <a:rPr lang="en-US" dirty="0"/>
              <a:t> against an SUT provided for you</a:t>
            </a:r>
          </a:p>
          <a:p>
            <a:r>
              <a:rPr lang="en-US" dirty="0"/>
              <a:t>What’s NOT on the final?</a:t>
            </a:r>
          </a:p>
          <a:p>
            <a:pPr lvl="1"/>
            <a:r>
              <a:rPr lang="en-US" dirty="0"/>
              <a:t>Test doubles</a:t>
            </a:r>
          </a:p>
          <a:p>
            <a:pPr lvl="1"/>
            <a:r>
              <a:rPr lang="en-US" dirty="0"/>
              <a:t>Web automation</a:t>
            </a:r>
          </a:p>
          <a:p>
            <a:pPr lvl="1"/>
            <a:endParaRPr lang="en-US" dirty="0"/>
          </a:p>
        </p:txBody>
      </p:sp>
    </p:spTree>
    <p:extLst>
      <p:ext uri="{BB962C8B-B14F-4D97-AF65-F5344CB8AC3E}">
        <p14:creationId xmlns:p14="http://schemas.microsoft.com/office/powerpoint/2010/main" val="303647849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52A29-7D03-4B58-99E2-2D573040280F}"/>
              </a:ext>
            </a:extLst>
          </p:cNvPr>
          <p:cNvSpPr>
            <a:spLocks noGrp="1"/>
          </p:cNvSpPr>
          <p:nvPr>
            <p:ph type="title"/>
          </p:nvPr>
        </p:nvSpPr>
        <p:spPr>
          <a:xfrm>
            <a:off x="1179226" y="826680"/>
            <a:ext cx="9833548" cy="1325563"/>
          </a:xfrm>
        </p:spPr>
        <p:txBody>
          <a:bodyPr>
            <a:normAutofit/>
          </a:bodyPr>
          <a:lstStyle/>
          <a:p>
            <a:pPr algn="ctr"/>
            <a:r>
              <a:rPr lang="en-US">
                <a:solidFill>
                  <a:srgbClr val="FFFFFF"/>
                </a:solidFill>
              </a:rPr>
              <a:t>Web Automation</a:t>
            </a:r>
          </a:p>
        </p:txBody>
      </p:sp>
      <p:graphicFrame>
        <p:nvGraphicFramePr>
          <p:cNvPr id="5" name="Content Placeholder 2">
            <a:extLst>
              <a:ext uri="{FF2B5EF4-FFF2-40B4-BE49-F238E27FC236}">
                <a16:creationId xmlns:a16="http://schemas.microsoft.com/office/drawing/2014/main" id="{F2BEEAB3-7C2F-49A2-98CD-B151BDB23D8A}"/>
              </a:ext>
            </a:extLst>
          </p:cNvPr>
          <p:cNvGraphicFramePr>
            <a:graphicFrameLocks noGrp="1"/>
          </p:cNvGraphicFramePr>
          <p:nvPr>
            <p:ph idx="1"/>
            <p:extLst/>
          </p:nvPr>
        </p:nvGraphicFramePr>
        <p:xfrm>
          <a:off x="1036320" y="2899956"/>
          <a:ext cx="10119360" cy="31313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210711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images-1.medium.com/max/1200/1*Q_IDqjKORWzoXmxvb0xEaw.png">
            <a:extLst>
              <a:ext uri="{FF2B5EF4-FFF2-40B4-BE49-F238E27FC236}">
                <a16:creationId xmlns:a16="http://schemas.microsoft.com/office/drawing/2014/main" id="{A331FD00-9F2F-4D88-88A2-6AC2E335B80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28300"/>
          <a:stretch/>
        </p:blipFill>
        <p:spPr bwMode="auto">
          <a:xfrm>
            <a:off x="643467" y="643467"/>
            <a:ext cx="10905066" cy="5571066"/>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D206A1AD-7CFB-4B64-AA69-67402B3C388A}"/>
              </a:ext>
            </a:extLst>
          </p:cNvPr>
          <p:cNvSpPr/>
          <p:nvPr/>
        </p:nvSpPr>
        <p:spPr>
          <a:xfrm>
            <a:off x="2893925" y="3557116"/>
            <a:ext cx="1075174" cy="472273"/>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B5962A9-6923-44FF-B9DB-5C32574181DB}"/>
              </a:ext>
            </a:extLst>
          </p:cNvPr>
          <p:cNvSpPr/>
          <p:nvPr/>
        </p:nvSpPr>
        <p:spPr>
          <a:xfrm>
            <a:off x="2893925" y="4121498"/>
            <a:ext cx="1075174" cy="472273"/>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F19F36B-B294-4517-A8EE-A6276C9DC124}"/>
              </a:ext>
            </a:extLst>
          </p:cNvPr>
          <p:cNvSpPr/>
          <p:nvPr/>
        </p:nvSpPr>
        <p:spPr>
          <a:xfrm>
            <a:off x="2746549" y="5268685"/>
            <a:ext cx="684963" cy="472273"/>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427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fltVal val="0"/>
                                          </p:val>
                                        </p:tav>
                                        <p:tav tm="100000">
                                          <p:val>
                                            <p:strVal val="#ppt_w"/>
                                          </p:val>
                                        </p:tav>
                                      </p:tavLst>
                                    </p:anim>
                                    <p:anim calcmode="lin" valueType="num">
                                      <p:cBhvr>
                                        <p:cTn id="11" dur="500" fill="hold"/>
                                        <p:tgtEl>
                                          <p:spTgt spid="4"/>
                                        </p:tgtEl>
                                        <p:attrNameLst>
                                          <p:attrName>ppt_h</p:attrName>
                                        </p:attrNameLst>
                                      </p:cBhvr>
                                      <p:tavLst>
                                        <p:tav tm="0">
                                          <p:val>
                                            <p:fltVal val="0"/>
                                          </p:val>
                                        </p:tav>
                                        <p:tav tm="100000">
                                          <p:val>
                                            <p:strVal val="#ppt_h"/>
                                          </p:val>
                                        </p:tav>
                                      </p:tavLst>
                                    </p:anim>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ppt_w</p:attrName>
                                        </p:attrNameLst>
                                      </p:cBhvr>
                                      <p:tavLst>
                                        <p:tav tm="0" fmla="#ppt_w*sin(2.5*pi*$)">
                                          <p:val>
                                            <p:fltVal val="0"/>
                                          </p:val>
                                        </p:tav>
                                        <p:tav tm="100000">
                                          <p:val>
                                            <p:fltVal val="1"/>
                                          </p:val>
                                        </p:tav>
                                      </p:tavLst>
                                    </p:anim>
                                    <p:anim calcmode="lin" valueType="num">
                                      <p:cBhvr>
                                        <p:cTn id="19" dur="1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11" grpId="0" animBg="1"/>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A1C87-52F1-4908-8776-B2320F40FDEB}"/>
              </a:ext>
            </a:extLst>
          </p:cNvPr>
          <p:cNvSpPr>
            <a:spLocks noGrp="1"/>
          </p:cNvSpPr>
          <p:nvPr>
            <p:ph type="title"/>
          </p:nvPr>
        </p:nvSpPr>
        <p:spPr/>
        <p:txBody>
          <a:bodyPr/>
          <a:lstStyle/>
          <a:p>
            <a:r>
              <a:rPr lang="en-US" dirty="0"/>
              <a:t>Disclaimer and Recommendation</a:t>
            </a:r>
          </a:p>
        </p:txBody>
      </p:sp>
      <p:sp>
        <p:nvSpPr>
          <p:cNvPr id="3" name="Content Placeholder 2">
            <a:extLst>
              <a:ext uri="{FF2B5EF4-FFF2-40B4-BE49-F238E27FC236}">
                <a16:creationId xmlns:a16="http://schemas.microsoft.com/office/drawing/2014/main" id="{2DBDE2E8-542B-4161-8017-7B316419C0F4}"/>
              </a:ext>
            </a:extLst>
          </p:cNvPr>
          <p:cNvSpPr>
            <a:spLocks noGrp="1"/>
          </p:cNvSpPr>
          <p:nvPr>
            <p:ph idx="1"/>
          </p:nvPr>
        </p:nvSpPr>
        <p:spPr/>
        <p:txBody>
          <a:bodyPr/>
          <a:lstStyle/>
          <a:p>
            <a:r>
              <a:rPr lang="en-US" b="1" dirty="0"/>
              <a:t>Disclaimer: </a:t>
            </a:r>
            <a:r>
              <a:rPr lang="en-US" dirty="0"/>
              <a:t>Full disclosure</a:t>
            </a:r>
          </a:p>
          <a:p>
            <a:pPr lvl="1"/>
            <a:r>
              <a:rPr lang="en-US" dirty="0"/>
              <a:t>Your intrepid instructor does not have deep front-end web development experience</a:t>
            </a:r>
          </a:p>
          <a:p>
            <a:pPr lvl="1"/>
            <a:r>
              <a:rPr lang="en-US" dirty="0"/>
              <a:t>Nor is your intrepid instructor a Selenium expert</a:t>
            </a:r>
          </a:p>
          <a:p>
            <a:pPr lvl="1"/>
            <a:endParaRPr lang="en-US" dirty="0"/>
          </a:p>
          <a:p>
            <a:r>
              <a:rPr lang="en-US" b="1" dirty="0"/>
              <a:t>Recommendation: </a:t>
            </a:r>
            <a:r>
              <a:rPr lang="en-US" dirty="0"/>
              <a:t>Follow the in-class ride-along carefully </a:t>
            </a:r>
          </a:p>
          <a:p>
            <a:pPr lvl="1"/>
            <a:r>
              <a:rPr lang="en-US" dirty="0"/>
              <a:t>Your optional homework involves building on the example we craft in class.  If you don’t have it in hand, you’ll have to start from the beginning.</a:t>
            </a:r>
          </a:p>
          <a:p>
            <a:pPr lvl="1"/>
            <a:endParaRPr lang="en-US" dirty="0"/>
          </a:p>
          <a:p>
            <a:endParaRPr lang="en-US" dirty="0"/>
          </a:p>
        </p:txBody>
      </p:sp>
    </p:spTree>
    <p:extLst>
      <p:ext uri="{BB962C8B-B14F-4D97-AF65-F5344CB8AC3E}">
        <p14:creationId xmlns:p14="http://schemas.microsoft.com/office/powerpoint/2010/main" val="2386389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744071" y="75819"/>
            <a:ext cx="10609729" cy="1420463"/>
          </a:xfrm>
        </p:spPr>
        <p:txBody>
          <a:bodyPr/>
          <a:lstStyle/>
          <a:p>
            <a:r>
              <a:rPr lang="en-US" dirty="0"/>
              <a:t>Software is a Skin that Surrounds Our Civilization</a:t>
            </a:r>
          </a:p>
        </p:txBody>
      </p:sp>
      <p:sp>
        <p:nvSpPr>
          <p:cNvPr id="10243"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Introduction to Software Testing, Edition 2  (Ch 1)</a:t>
            </a:r>
            <a:endParaRPr lang="en-US" sz="900" b="0" u="sng">
              <a:solidFill>
                <a:schemeClr val="tx1"/>
              </a:solidFill>
            </a:endParaRPr>
          </a:p>
        </p:txBody>
      </p:sp>
      <p:sp>
        <p:nvSpPr>
          <p:cNvPr id="10244"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 Ammann &amp; Offutt</a:t>
            </a:r>
          </a:p>
        </p:txBody>
      </p:sp>
      <p:sp>
        <p:nvSpPr>
          <p:cNvPr id="1024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fld id="{5FCEEFC5-F656-451A-9FA9-C06EF1FD135B}" type="slidenum">
              <a:rPr lang="en-US" sz="900" b="0">
                <a:solidFill>
                  <a:schemeClr val="tx1"/>
                </a:solidFill>
              </a:rPr>
              <a:pPr/>
              <a:t>3</a:t>
            </a:fld>
            <a:endParaRPr lang="en-US" sz="900" b="0">
              <a:solidFill>
                <a:schemeClr val="tx1"/>
              </a:solidFill>
            </a:endParaRPr>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05600" y="2514600"/>
            <a:ext cx="1219200"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4413" y="3179764"/>
            <a:ext cx="1619250" cy="121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87913" y="1755776"/>
            <a:ext cx="142875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4" descr="C:\Documents and Settings\rpanesar\My Documents\My Pictures\Microsoft Clip Organizer\j0410044.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09751" y="2076451"/>
            <a:ext cx="1000125"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5" descr="C:\Documents and Settings\rpanesar\My Documents\My Pictures\Microsoft Clip Organizer\j0433050.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89600" y="3741738"/>
            <a:ext cx="1143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18389" y="1666876"/>
            <a:ext cx="82867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87713" y="4675188"/>
            <a:ext cx="1643062"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083175" y="5132389"/>
            <a:ext cx="1657350" cy="115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452688" y="3286126"/>
            <a:ext cx="914400"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928100" y="1598613"/>
            <a:ext cx="985838"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5" descr="MCj04157480000[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947989" y="1327360"/>
            <a:ext cx="1666875"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2" descr="MCj02903870000[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687513" y="4527551"/>
            <a:ext cx="1581150"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6" descr="j0215086"/>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086600" y="4038601"/>
            <a:ext cx="1214438"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8" descr="C:\Documents and Settings\rpanesar\Local Settings\Temporary Internet Files\Content.IE5\P2WWCY0O\MCj02811390000[1].wmf"/>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542338" y="2590801"/>
            <a:ext cx="2125662" cy="216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1"/>
          <p:cNvSpPr txBox="1"/>
          <p:nvPr/>
        </p:nvSpPr>
        <p:spPr>
          <a:xfrm>
            <a:off x="7650163" y="6153150"/>
            <a:ext cx="2628900" cy="254000"/>
          </a:xfrm>
          <a:prstGeom prst="rect">
            <a:avLst/>
          </a:prstGeom>
          <a:solidFill>
            <a:schemeClr val="bg1">
              <a:lumMod val="75000"/>
            </a:schemeClr>
          </a:solidFill>
        </p:spPr>
        <p:txBody>
          <a:bodyPr anchor="ctr">
            <a:spAutoFit/>
          </a:bodyPr>
          <a:lstStyle/>
          <a:p>
            <a:pPr algn="ctr">
              <a:defRPr/>
            </a:pPr>
            <a:r>
              <a:rPr lang="en-US" sz="1050" dirty="0">
                <a:latin typeface="Comic Sans MS" pitchFamily="66" charset="0"/>
              </a:rPr>
              <a:t>Quote by Dr. Mark Harman</a:t>
            </a:r>
          </a:p>
        </p:txBody>
      </p:sp>
    </p:spTree>
    <p:extLst>
      <p:ext uri="{BB962C8B-B14F-4D97-AF65-F5344CB8AC3E}">
        <p14:creationId xmlns:p14="http://schemas.microsoft.com/office/powerpoint/2010/main" val="13210998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par>
                          <p:cTn id="12" fill="hold" nodeType="afterGroup">
                            <p:stCondLst>
                              <p:cond delay="1000"/>
                            </p:stCondLst>
                            <p:childTnLst>
                              <p:par>
                                <p:cTn id="13" presetID="9"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par>
                          <p:cTn id="16" fill="hold" nodeType="afterGroup">
                            <p:stCondLst>
                              <p:cond delay="1500"/>
                            </p:stCondLst>
                            <p:childTnLst>
                              <p:par>
                                <p:cTn id="17" presetID="9"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par>
                          <p:cTn id="20" fill="hold" nodeType="afterGroup">
                            <p:stCondLst>
                              <p:cond delay="2000"/>
                            </p:stCondLst>
                            <p:childTnLst>
                              <p:par>
                                <p:cTn id="21" presetID="9"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dissolve">
                                      <p:cBhvr>
                                        <p:cTn id="23" dur="500"/>
                                        <p:tgtEl>
                                          <p:spTgt spid="12"/>
                                        </p:tgtEl>
                                      </p:cBhvr>
                                    </p:animEffect>
                                  </p:childTnLst>
                                </p:cTn>
                              </p:par>
                            </p:childTnLst>
                          </p:cTn>
                        </p:par>
                        <p:par>
                          <p:cTn id="24" fill="hold" nodeType="afterGroup">
                            <p:stCondLst>
                              <p:cond delay="2500"/>
                            </p:stCondLst>
                            <p:childTnLst>
                              <p:par>
                                <p:cTn id="25" presetID="9"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dissolve">
                                      <p:cBhvr>
                                        <p:cTn id="27" dur="500"/>
                                        <p:tgtEl>
                                          <p:spTgt spid="13"/>
                                        </p:tgtEl>
                                      </p:cBhvr>
                                    </p:animEffect>
                                  </p:childTnLst>
                                </p:cTn>
                              </p:par>
                            </p:childTnLst>
                          </p:cTn>
                        </p:par>
                        <p:par>
                          <p:cTn id="28" fill="hold" nodeType="afterGroup">
                            <p:stCondLst>
                              <p:cond delay="3000"/>
                            </p:stCondLst>
                            <p:childTnLst>
                              <p:par>
                                <p:cTn id="29" presetID="9" presetClass="entr" presetSubtype="0"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childTnLst>
                          </p:cTn>
                        </p:par>
                        <p:par>
                          <p:cTn id="32" fill="hold" nodeType="afterGroup">
                            <p:stCondLst>
                              <p:cond delay="3500"/>
                            </p:stCondLst>
                            <p:childTnLst>
                              <p:par>
                                <p:cTn id="33" presetID="9" presetClass="entr" presetSubtype="0"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dissolve">
                                      <p:cBhvr>
                                        <p:cTn id="35" dur="500"/>
                                        <p:tgtEl>
                                          <p:spTgt spid="15"/>
                                        </p:tgtEl>
                                      </p:cBhvr>
                                    </p:animEffect>
                                  </p:childTnLst>
                                </p:cTn>
                              </p:par>
                            </p:childTnLst>
                          </p:cTn>
                        </p:par>
                        <p:par>
                          <p:cTn id="36" fill="hold" nodeType="afterGroup">
                            <p:stCondLst>
                              <p:cond delay="4000"/>
                            </p:stCondLst>
                            <p:childTnLst>
                              <p:par>
                                <p:cTn id="37" presetID="9" presetClass="entr" presetSubtype="0"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dissolve">
                                      <p:cBhvr>
                                        <p:cTn id="39" dur="500"/>
                                        <p:tgtEl>
                                          <p:spTgt spid="16"/>
                                        </p:tgtEl>
                                      </p:cBhvr>
                                    </p:animEffect>
                                  </p:childTnLst>
                                </p:cTn>
                              </p:par>
                            </p:childTnLst>
                          </p:cTn>
                        </p:par>
                        <p:par>
                          <p:cTn id="40" fill="hold" nodeType="afterGroup">
                            <p:stCondLst>
                              <p:cond delay="4500"/>
                            </p:stCondLst>
                            <p:childTnLst>
                              <p:par>
                                <p:cTn id="41" presetID="9" presetClass="entr" presetSubtype="0" fill="hold"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dissolve">
                                      <p:cBhvr>
                                        <p:cTn id="43" dur="500"/>
                                        <p:tgtEl>
                                          <p:spTgt spid="17"/>
                                        </p:tgtEl>
                                      </p:cBhvr>
                                    </p:animEffect>
                                  </p:childTnLst>
                                </p:cTn>
                              </p:par>
                            </p:childTnLst>
                          </p:cTn>
                        </p:par>
                        <p:par>
                          <p:cTn id="44" fill="hold" nodeType="afterGroup">
                            <p:stCondLst>
                              <p:cond delay="5000"/>
                            </p:stCondLst>
                            <p:childTnLst>
                              <p:par>
                                <p:cTn id="45" presetID="9" presetClass="entr" presetSubtype="0" fill="hold"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dissolve">
                                      <p:cBhvr>
                                        <p:cTn id="47" dur="500"/>
                                        <p:tgtEl>
                                          <p:spTgt spid="18"/>
                                        </p:tgtEl>
                                      </p:cBhvr>
                                    </p:animEffect>
                                  </p:childTnLst>
                                </p:cTn>
                              </p:par>
                            </p:childTnLst>
                          </p:cTn>
                        </p:par>
                        <p:par>
                          <p:cTn id="48" fill="hold" nodeType="afterGroup">
                            <p:stCondLst>
                              <p:cond delay="5500"/>
                            </p:stCondLst>
                            <p:childTnLst>
                              <p:par>
                                <p:cTn id="49" presetID="9" presetClass="entr" presetSubtype="0" fill="hold"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dissolve">
                                      <p:cBhvr>
                                        <p:cTn id="51" dur="500"/>
                                        <p:tgtEl>
                                          <p:spTgt spid="19"/>
                                        </p:tgtEl>
                                      </p:cBhvr>
                                    </p:animEffect>
                                  </p:childTnLst>
                                </p:cTn>
                              </p:par>
                            </p:childTnLst>
                          </p:cTn>
                        </p:par>
                        <p:par>
                          <p:cTn id="52" fill="hold" nodeType="afterGroup">
                            <p:stCondLst>
                              <p:cond delay="6000"/>
                            </p:stCondLst>
                            <p:childTnLst>
                              <p:par>
                                <p:cTn id="53" presetID="9" presetClass="entr" presetSubtype="0" fill="hold"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dissolve">
                                      <p:cBhvr>
                                        <p:cTn id="55" dur="500"/>
                                        <p:tgtEl>
                                          <p:spTgt spid="20"/>
                                        </p:tgtEl>
                                      </p:cBhvr>
                                    </p:animEffect>
                                  </p:childTnLst>
                                </p:cTn>
                              </p:par>
                            </p:childTnLst>
                          </p:cTn>
                        </p:par>
                        <p:par>
                          <p:cTn id="56" fill="hold" nodeType="afterGroup">
                            <p:stCondLst>
                              <p:cond delay="6500"/>
                            </p:stCondLst>
                            <p:childTnLst>
                              <p:par>
                                <p:cTn id="57" presetID="9" presetClass="entr" presetSubtype="0" fill="hold" nodeType="after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dissolve">
                                      <p:cBhvr>
                                        <p:cTn id="5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3714"/>
            <a:ext cx="10515600" cy="1325563"/>
          </a:xfrm>
        </p:spPr>
        <p:txBody>
          <a:bodyPr/>
          <a:lstStyle/>
          <a:p>
            <a:pPr algn="ctr"/>
            <a:r>
              <a:rPr lang="en-US" dirty="0"/>
              <a:t>Finding defects late is expensive</a:t>
            </a:r>
          </a:p>
        </p:txBody>
      </p:sp>
      <p:graphicFrame>
        <p:nvGraphicFramePr>
          <p:cNvPr id="5" name="Chart 4">
            <a:extLst>
              <a:ext uri="{FF2B5EF4-FFF2-40B4-BE49-F238E27FC236}">
                <a16:creationId xmlns:a16="http://schemas.microsoft.com/office/drawing/2014/main" id="{11DA3DCA-7E1A-4D81-89FC-2F5A08861DE7}"/>
              </a:ext>
            </a:extLst>
          </p:cNvPr>
          <p:cNvGraphicFramePr/>
          <p:nvPr>
            <p:extLst/>
          </p:nvPr>
        </p:nvGraphicFramePr>
        <p:xfrm>
          <a:off x="2930000" y="1226104"/>
          <a:ext cx="6448461" cy="5631896"/>
        </p:xfrm>
        <a:graphic>
          <a:graphicData uri="http://schemas.openxmlformats.org/drawingml/2006/chart">
            <c:chart xmlns:c="http://schemas.openxmlformats.org/drawingml/2006/chart" xmlns:r="http://schemas.openxmlformats.org/officeDocument/2006/relationships" r:id="rId3"/>
          </a:graphicData>
        </a:graphic>
      </p:graphicFrame>
      <p:sp>
        <p:nvSpPr>
          <p:cNvPr id="21" name="TextBox 20">
            <a:extLst>
              <a:ext uri="{FF2B5EF4-FFF2-40B4-BE49-F238E27FC236}">
                <a16:creationId xmlns:a16="http://schemas.microsoft.com/office/drawing/2014/main" id="{D2FBD888-EB19-4C2F-92C0-8D2B8F31CEEB}"/>
              </a:ext>
            </a:extLst>
          </p:cNvPr>
          <p:cNvSpPr txBox="1"/>
          <p:nvPr/>
        </p:nvSpPr>
        <p:spPr>
          <a:xfrm rot="16200000">
            <a:off x="307556" y="3900259"/>
            <a:ext cx="4615588" cy="378886"/>
          </a:xfrm>
          <a:prstGeom prst="rect">
            <a:avLst/>
          </a:prstGeom>
          <a:solidFill>
            <a:schemeClr val="bg1"/>
          </a:solidFill>
        </p:spPr>
        <p:txBody>
          <a:bodyPr wrap="square" rtlCol="0">
            <a:spAutoFit/>
          </a:bodyPr>
          <a:lstStyle/>
          <a:p>
            <a:pPr algn="ctr">
              <a:defRPr sz="1862" b="0" i="0" u="none" strike="noStrike" kern="1200" spc="0" baseline="0">
                <a:solidFill>
                  <a:prstClr val="black">
                    <a:lumMod val="65000"/>
                    <a:lumOff val="35000"/>
                  </a:prstClr>
                </a:solidFill>
                <a:latin typeface="+mn-lt"/>
                <a:ea typeface="+mn-ea"/>
                <a:cs typeface="+mn-cs"/>
              </a:defRPr>
            </a:pPr>
            <a:r>
              <a:rPr lang="en-US" sz="1862" dirty="0">
                <a:solidFill>
                  <a:prstClr val="black">
                    <a:lumMod val="65000"/>
                    <a:lumOff val="35000"/>
                  </a:prstClr>
                </a:solidFill>
              </a:rPr>
              <a:t>Cost to repair</a:t>
            </a:r>
          </a:p>
        </p:txBody>
      </p:sp>
    </p:spTree>
    <p:extLst>
      <p:ext uri="{BB962C8B-B14F-4D97-AF65-F5344CB8AC3E}">
        <p14:creationId xmlns:p14="http://schemas.microsoft.com/office/powerpoint/2010/main" val="226332756"/>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AD4E5-F2A2-4C25-B555-F90A04E94C9C}"/>
              </a:ext>
            </a:extLst>
          </p:cNvPr>
          <p:cNvSpPr>
            <a:spLocks noGrp="1"/>
          </p:cNvSpPr>
          <p:nvPr>
            <p:ph type="title"/>
          </p:nvPr>
        </p:nvSpPr>
        <p:spPr/>
        <p:txBody>
          <a:bodyPr/>
          <a:lstStyle/>
          <a:p>
            <a:r>
              <a:rPr lang="en-US" dirty="0"/>
              <a:t>The Plan</a:t>
            </a:r>
          </a:p>
        </p:txBody>
      </p:sp>
      <p:sp>
        <p:nvSpPr>
          <p:cNvPr id="3" name="Content Placeholder 2">
            <a:extLst>
              <a:ext uri="{FF2B5EF4-FFF2-40B4-BE49-F238E27FC236}">
                <a16:creationId xmlns:a16="http://schemas.microsoft.com/office/drawing/2014/main" id="{79D4F5EC-4F71-46F6-A580-EA5A405CC1CF}"/>
              </a:ext>
            </a:extLst>
          </p:cNvPr>
          <p:cNvSpPr>
            <a:spLocks noGrp="1"/>
          </p:cNvSpPr>
          <p:nvPr>
            <p:ph idx="1"/>
          </p:nvPr>
        </p:nvSpPr>
        <p:spPr>
          <a:xfrm>
            <a:off x="838200" y="1825625"/>
            <a:ext cx="10515600" cy="4667250"/>
          </a:xfrm>
        </p:spPr>
        <p:txBody>
          <a:bodyPr>
            <a:normAutofit/>
          </a:bodyPr>
          <a:lstStyle/>
          <a:p>
            <a:r>
              <a:rPr lang="en-US" dirty="0"/>
              <a:t>Note: We’ll use Chrome to display the site and Chrome-specific libraries to automate</a:t>
            </a:r>
          </a:p>
          <a:p>
            <a:r>
              <a:rPr lang="en-US" dirty="0"/>
              <a:t>Drive interaction with the Bellevue College website</a:t>
            </a:r>
          </a:p>
          <a:p>
            <a:pPr lvl="1"/>
            <a:endParaRPr lang="en-US" dirty="0"/>
          </a:p>
          <a:p>
            <a:pPr marL="0" indent="0">
              <a:buNone/>
            </a:pPr>
            <a:endParaRPr lang="en-US" dirty="0"/>
          </a:p>
          <a:p>
            <a:endParaRPr lang="en-US" dirty="0"/>
          </a:p>
        </p:txBody>
      </p:sp>
    </p:spTree>
    <p:extLst>
      <p:ext uri="{BB962C8B-B14F-4D97-AF65-F5344CB8AC3E}">
        <p14:creationId xmlns:p14="http://schemas.microsoft.com/office/powerpoint/2010/main" val="152398921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C565D-157D-430B-AF4D-DD371962A9DB}"/>
              </a:ext>
            </a:extLst>
          </p:cNvPr>
          <p:cNvSpPr>
            <a:spLocks noGrp="1"/>
          </p:cNvSpPr>
          <p:nvPr>
            <p:ph type="title"/>
          </p:nvPr>
        </p:nvSpPr>
        <p:spPr>
          <a:solidFill>
            <a:srgbClr val="002060"/>
          </a:solidFill>
        </p:spPr>
        <p:txBody>
          <a:bodyPr/>
          <a:lstStyle/>
          <a:p>
            <a:r>
              <a:rPr lang="en-US" dirty="0">
                <a:solidFill>
                  <a:schemeClr val="bg1"/>
                </a:solidFill>
              </a:rPr>
              <a:t>Ride-along: Puppet Master of Bellevue College</a:t>
            </a:r>
          </a:p>
        </p:txBody>
      </p:sp>
      <p:sp>
        <p:nvSpPr>
          <p:cNvPr id="3" name="Content Placeholder 2">
            <a:extLst>
              <a:ext uri="{FF2B5EF4-FFF2-40B4-BE49-F238E27FC236}">
                <a16:creationId xmlns:a16="http://schemas.microsoft.com/office/drawing/2014/main" id="{CC2ECD6E-74ED-4BC8-8C41-21FD739615F7}"/>
              </a:ext>
            </a:extLst>
          </p:cNvPr>
          <p:cNvSpPr>
            <a:spLocks noGrp="1"/>
          </p:cNvSpPr>
          <p:nvPr>
            <p:ph idx="1"/>
          </p:nvPr>
        </p:nvSpPr>
        <p:spPr/>
        <p:txBody>
          <a:bodyPr>
            <a:normAutofit lnSpcReduction="10000"/>
          </a:bodyPr>
          <a:lstStyle/>
          <a:p>
            <a:r>
              <a:rPr lang="en-US" b="1" dirty="0"/>
              <a:t>Navigate and report info about which pages are visited</a:t>
            </a:r>
          </a:p>
          <a:p>
            <a:r>
              <a:rPr lang="en-US" dirty="0"/>
              <a:t>Open the BC home page</a:t>
            </a:r>
          </a:p>
          <a:p>
            <a:r>
              <a:rPr lang="en-US" dirty="0"/>
              <a:t>Click on the Classes link</a:t>
            </a:r>
          </a:p>
          <a:p>
            <a:r>
              <a:rPr lang="en-US" dirty="0"/>
              <a:t>Select Winter Quarter 2020</a:t>
            </a:r>
          </a:p>
          <a:p>
            <a:r>
              <a:rPr lang="en-US" dirty="0"/>
              <a:t>Search for “ISIT 324”</a:t>
            </a:r>
          </a:p>
          <a:p>
            <a:r>
              <a:rPr lang="en-US" dirty="0"/>
              <a:t>Click on search result and go to ISIT 324 detail page</a:t>
            </a:r>
          </a:p>
          <a:p>
            <a:r>
              <a:rPr lang="en-US" dirty="0"/>
              <a:t>Navigate to Final Exam schedule</a:t>
            </a:r>
          </a:p>
          <a:p>
            <a:r>
              <a:rPr lang="en-US" dirty="0"/>
              <a:t>Take a screen shot and save it</a:t>
            </a:r>
          </a:p>
          <a:p>
            <a:r>
              <a:rPr lang="en-US" dirty="0"/>
              <a:t>Hit the Back button</a:t>
            </a:r>
          </a:p>
        </p:txBody>
      </p:sp>
    </p:spTree>
    <p:extLst>
      <p:ext uri="{BB962C8B-B14F-4D97-AF65-F5344CB8AC3E}">
        <p14:creationId xmlns:p14="http://schemas.microsoft.com/office/powerpoint/2010/main" val="18590983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6F4B9-40BF-4722-B671-72CD15F7CADF}"/>
              </a:ext>
            </a:extLst>
          </p:cNvPr>
          <p:cNvSpPr>
            <a:spLocks noGrp="1"/>
          </p:cNvSpPr>
          <p:nvPr>
            <p:ph type="title"/>
          </p:nvPr>
        </p:nvSpPr>
        <p:spPr/>
        <p:txBody>
          <a:bodyPr/>
          <a:lstStyle/>
          <a:p>
            <a:r>
              <a:rPr lang="en-US" dirty="0"/>
              <a:t>Setting up</a:t>
            </a:r>
          </a:p>
        </p:txBody>
      </p:sp>
      <p:sp>
        <p:nvSpPr>
          <p:cNvPr id="3" name="Content Placeholder 2">
            <a:extLst>
              <a:ext uri="{FF2B5EF4-FFF2-40B4-BE49-F238E27FC236}">
                <a16:creationId xmlns:a16="http://schemas.microsoft.com/office/drawing/2014/main" id="{F27A33C3-059A-4197-B51D-6F0E9227110C}"/>
              </a:ext>
            </a:extLst>
          </p:cNvPr>
          <p:cNvSpPr>
            <a:spLocks noGrp="1"/>
          </p:cNvSpPr>
          <p:nvPr>
            <p:ph idx="1"/>
          </p:nvPr>
        </p:nvSpPr>
        <p:spPr/>
        <p:txBody>
          <a:bodyPr>
            <a:normAutofit fontScale="92500" lnSpcReduction="20000"/>
          </a:bodyPr>
          <a:lstStyle/>
          <a:p>
            <a:r>
              <a:rPr lang="en-US" i="1" dirty="0"/>
              <a:t>Note: We’ll use Chrome to display the site and Chrome-specific libraries to automate</a:t>
            </a:r>
          </a:p>
          <a:p>
            <a:r>
              <a:rPr lang="en-US" dirty="0"/>
              <a:t>Build a console app</a:t>
            </a:r>
          </a:p>
          <a:p>
            <a:r>
              <a:rPr lang="en-US" dirty="0"/>
              <a:t>Add these NuGet Packages</a:t>
            </a:r>
          </a:p>
          <a:p>
            <a:pPr lvl="1"/>
            <a:r>
              <a:rPr lang="en-US" dirty="0" err="1"/>
              <a:t>Selenium.WebDriver</a:t>
            </a:r>
            <a:r>
              <a:rPr lang="en-US" dirty="0"/>
              <a:t>: </a:t>
            </a:r>
            <a:r>
              <a:rPr lang="en-US" b="1" dirty="0">
                <a:solidFill>
                  <a:srgbClr val="FF0000"/>
                </a:solidFill>
              </a:rPr>
              <a:t>Use “Latest stable”, </a:t>
            </a:r>
            <a:r>
              <a:rPr lang="en-US" dirty="0">
                <a:solidFill>
                  <a:srgbClr val="FF0000"/>
                </a:solidFill>
              </a:rPr>
              <a:t>not “latest prerelease”</a:t>
            </a:r>
            <a:endParaRPr lang="en-US" dirty="0"/>
          </a:p>
          <a:p>
            <a:pPr lvl="1"/>
            <a:r>
              <a:rPr lang="en-US" dirty="0" err="1"/>
              <a:t>Selenium.Chrome.WebDriver</a:t>
            </a:r>
            <a:r>
              <a:rPr lang="en-US" dirty="0"/>
              <a:t> </a:t>
            </a:r>
            <a:r>
              <a:rPr lang="en-US" dirty="0">
                <a:solidFill>
                  <a:srgbClr val="FF0000"/>
                </a:solidFill>
              </a:rPr>
              <a:t>(</a:t>
            </a:r>
            <a:r>
              <a:rPr lang="en-US" b="1" dirty="0">
                <a:solidFill>
                  <a:srgbClr val="FF0000"/>
                </a:solidFill>
              </a:rPr>
              <a:t>NOT </a:t>
            </a:r>
            <a:r>
              <a:rPr lang="en-US" dirty="0" err="1">
                <a:solidFill>
                  <a:srgbClr val="FF0000"/>
                </a:solidFill>
              </a:rPr>
              <a:t>Selenium.WebDriver.ChromeDriver</a:t>
            </a:r>
            <a:r>
              <a:rPr lang="en-US" dirty="0">
                <a:solidFill>
                  <a:srgbClr val="FF0000"/>
                </a:solidFill>
              </a:rPr>
              <a:t>)</a:t>
            </a:r>
          </a:p>
          <a:p>
            <a:pPr lvl="1"/>
            <a:r>
              <a:rPr lang="en-US" dirty="0" err="1"/>
              <a:t>Selenium.Support</a:t>
            </a:r>
            <a:r>
              <a:rPr lang="en-US" dirty="0"/>
              <a:t>: </a:t>
            </a:r>
            <a:r>
              <a:rPr lang="en-US" b="1" dirty="0">
                <a:solidFill>
                  <a:srgbClr val="FF0000"/>
                </a:solidFill>
              </a:rPr>
              <a:t>Use “Latest stable”, </a:t>
            </a:r>
            <a:r>
              <a:rPr lang="en-US" dirty="0">
                <a:solidFill>
                  <a:srgbClr val="FF0000"/>
                </a:solidFill>
              </a:rPr>
              <a:t>not “latest prerelease”</a:t>
            </a:r>
            <a:endParaRPr lang="en-US" dirty="0"/>
          </a:p>
          <a:p>
            <a:pPr lvl="1"/>
            <a:endParaRPr lang="en-US" dirty="0"/>
          </a:p>
          <a:p>
            <a:r>
              <a:rPr lang="en-US" dirty="0"/>
              <a:t>Add using statements for the newly-added assemblies</a:t>
            </a:r>
          </a:p>
          <a:p>
            <a:pPr marL="457200" lvl="1" indent="0">
              <a:buNone/>
            </a:pPr>
            <a:r>
              <a:rPr lang="en-US" dirty="0">
                <a:solidFill>
                  <a:srgbClr val="0000FF"/>
                </a:solidFill>
                <a:latin typeface="Consolas" panose="020B0609020204030204" pitchFamily="49" charset="0"/>
              </a:rPr>
              <a:t>using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OpenQA.Selenium</a:t>
            </a:r>
            <a:r>
              <a:rPr lang="en-US" dirty="0">
                <a:solidFill>
                  <a:srgbClr val="000000"/>
                </a:solidFill>
                <a:latin typeface="Consolas" panose="020B0609020204030204" pitchFamily="49" charset="0"/>
              </a:rPr>
              <a:t>;</a:t>
            </a:r>
          </a:p>
          <a:p>
            <a:pPr marL="457200" lvl="1" indent="0">
              <a:buNone/>
            </a:pPr>
            <a:r>
              <a:rPr lang="en-US" dirty="0">
                <a:solidFill>
                  <a:srgbClr val="0000FF"/>
                </a:solidFill>
                <a:latin typeface="Consolas" panose="020B0609020204030204" pitchFamily="49" charset="0"/>
              </a:rPr>
              <a:t>using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OpenQA.Selenium.Chrome</a:t>
            </a:r>
            <a:r>
              <a:rPr lang="en-US" dirty="0">
                <a:solidFill>
                  <a:srgbClr val="000000"/>
                </a:solidFill>
                <a:latin typeface="Consolas" panose="020B0609020204030204" pitchFamily="49" charset="0"/>
              </a:rPr>
              <a:t>;</a:t>
            </a:r>
          </a:p>
          <a:p>
            <a:pPr marL="457200" lvl="1" indent="0">
              <a:buNone/>
            </a:pPr>
            <a:r>
              <a:rPr lang="en-US" dirty="0">
                <a:solidFill>
                  <a:srgbClr val="0000FF"/>
                </a:solidFill>
                <a:latin typeface="Consolas" panose="020B0609020204030204" pitchFamily="49" charset="0"/>
              </a:rPr>
              <a:t>using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OpenQA.Selenium.Support.UI</a:t>
            </a:r>
            <a:r>
              <a:rPr lang="en-US"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314696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0" end="10"/>
                                            </p:txEl>
                                          </p:spTgt>
                                        </p:tgtEl>
                                        <p:attrNameLst>
                                          <p:attrName>style.visibility</p:attrName>
                                        </p:attrNameLst>
                                      </p:cBhvr>
                                      <p:to>
                                        <p:strVal val="visible"/>
                                      </p:to>
                                    </p:set>
                                    <p:animEffect transition="in" filter="fade">
                                      <p:cBhvr>
                                        <p:cTn id="40"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4AD60-A572-40AE-A489-447EAA93F8DC}"/>
              </a:ext>
            </a:extLst>
          </p:cNvPr>
          <p:cNvSpPr>
            <a:spLocks noGrp="1"/>
          </p:cNvSpPr>
          <p:nvPr>
            <p:ph type="title"/>
          </p:nvPr>
        </p:nvSpPr>
        <p:spPr/>
        <p:txBody>
          <a:bodyPr/>
          <a:lstStyle/>
          <a:p>
            <a:r>
              <a:rPr lang="en-US" dirty="0"/>
              <a:t>The general shape of things</a:t>
            </a:r>
          </a:p>
        </p:txBody>
      </p:sp>
      <p:sp>
        <p:nvSpPr>
          <p:cNvPr id="3" name="Content Placeholder 2">
            <a:extLst>
              <a:ext uri="{FF2B5EF4-FFF2-40B4-BE49-F238E27FC236}">
                <a16:creationId xmlns:a16="http://schemas.microsoft.com/office/drawing/2014/main" id="{73ED9B64-1AA9-488B-B379-38CA85B66EEC}"/>
              </a:ext>
            </a:extLst>
          </p:cNvPr>
          <p:cNvSpPr>
            <a:spLocks noGrp="1"/>
          </p:cNvSpPr>
          <p:nvPr>
            <p:ph idx="1"/>
          </p:nvPr>
        </p:nvSpPr>
        <p:spPr/>
        <p:txBody>
          <a:bodyPr>
            <a:normAutofit/>
          </a:bodyPr>
          <a:lstStyle/>
          <a:p>
            <a:r>
              <a:rPr lang="en-US" dirty="0"/>
              <a:t>The web driver itself is an instance of </a:t>
            </a:r>
            <a:r>
              <a:rPr lang="en-US" dirty="0" err="1"/>
              <a:t>IWebDriver</a:t>
            </a:r>
            <a:r>
              <a:rPr lang="en-US" dirty="0"/>
              <a:t> with a Chrome-specific implementation:</a:t>
            </a:r>
          </a:p>
          <a:p>
            <a:pPr marL="457200" lvl="1" indent="0">
              <a:buNone/>
            </a:pPr>
            <a:r>
              <a:rPr lang="en-US" sz="2000" dirty="0" err="1">
                <a:solidFill>
                  <a:srgbClr val="000000"/>
                </a:solidFill>
                <a:latin typeface="Consolas" panose="020B0609020204030204" pitchFamily="49" charset="0"/>
              </a:rPr>
              <a:t>IWebDriver</a:t>
            </a:r>
            <a:r>
              <a:rPr lang="en-US" sz="2000" dirty="0">
                <a:solidFill>
                  <a:srgbClr val="000000"/>
                </a:solidFill>
                <a:latin typeface="Consolas" panose="020B0609020204030204" pitchFamily="49" charset="0"/>
              </a:rPr>
              <a:t> driver = </a:t>
            </a:r>
            <a:r>
              <a:rPr lang="en-US" sz="2000" dirty="0">
                <a:solidFill>
                  <a:srgbClr val="0000FF"/>
                </a:solidFill>
                <a:latin typeface="Consolas" panose="020B0609020204030204" pitchFamily="49" charset="0"/>
              </a:rPr>
              <a:t>new</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ChromeDriver</a:t>
            </a:r>
            <a:r>
              <a:rPr lang="en-US" sz="2000" dirty="0">
                <a:solidFill>
                  <a:srgbClr val="000000"/>
                </a:solidFill>
                <a:latin typeface="Consolas" panose="020B0609020204030204" pitchFamily="49" charset="0"/>
              </a:rPr>
              <a:t>();</a:t>
            </a:r>
            <a:endParaRPr lang="en-US" dirty="0">
              <a:solidFill>
                <a:srgbClr val="000000"/>
              </a:solidFill>
              <a:latin typeface="Consolas" panose="020B0609020204030204" pitchFamily="49" charset="0"/>
            </a:endParaRPr>
          </a:p>
          <a:p>
            <a:pPr marL="457200" lvl="1" indent="0">
              <a:buNone/>
            </a:pPr>
            <a:r>
              <a:rPr lang="en-US" dirty="0">
                <a:solidFill>
                  <a:srgbClr val="000000"/>
                </a:solidFill>
                <a:latin typeface="Consolas" panose="020B0609020204030204" pitchFamily="49" charset="0"/>
              </a:rPr>
              <a:t>	</a:t>
            </a:r>
          </a:p>
          <a:p>
            <a:r>
              <a:rPr lang="en-US" dirty="0"/>
              <a:t>Ask the driver to get to the page you want to start driving from with its </a:t>
            </a:r>
            <a:r>
              <a:rPr lang="en-US" dirty="0">
                <a:solidFill>
                  <a:srgbClr val="000000"/>
                </a:solidFill>
                <a:latin typeface="Consolas" panose="020B0609020204030204" pitchFamily="49" charset="0"/>
              </a:rPr>
              <a:t>Navigate() </a:t>
            </a:r>
            <a:r>
              <a:rPr lang="en-US" dirty="0"/>
              <a:t>method:</a:t>
            </a:r>
          </a:p>
          <a:p>
            <a:pPr marL="457200" lvl="1" indent="0">
              <a:buNone/>
            </a:pPr>
            <a:r>
              <a:rPr lang="en-US" sz="2000" dirty="0" err="1">
                <a:solidFill>
                  <a:srgbClr val="000000"/>
                </a:solidFill>
                <a:latin typeface="Consolas" panose="020B0609020204030204" pitchFamily="49" charset="0"/>
              </a:rPr>
              <a:t>driver.Navigate</a:t>
            </a:r>
            <a:r>
              <a:rPr lang="en-US" sz="2000" dirty="0">
                <a:solidFill>
                  <a:srgbClr val="000000"/>
                </a:solidFill>
                <a:latin typeface="Consolas" panose="020B0609020204030204" pitchFamily="49" charset="0"/>
              </a:rPr>
              <a:t>().</a:t>
            </a:r>
            <a:r>
              <a:rPr lang="en-US" sz="2000" dirty="0" err="1">
                <a:solidFill>
                  <a:srgbClr val="000000"/>
                </a:solidFill>
                <a:latin typeface="Consolas" panose="020B0609020204030204" pitchFamily="49" charset="0"/>
              </a:rPr>
              <a:t>GoToUrl</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"https://www.bellevuecollege.edu/"</a:t>
            </a:r>
            <a:r>
              <a:rPr lang="en-US" sz="2000" dirty="0">
                <a:solidFill>
                  <a:srgbClr val="000000"/>
                </a:solidFill>
                <a:latin typeface="Consolas" panose="020B0609020204030204" pitchFamily="49" charset="0"/>
              </a:rPr>
              <a:t>);</a:t>
            </a:r>
          </a:p>
          <a:p>
            <a:pPr marL="457200" lvl="1" indent="0">
              <a:buNone/>
            </a:pPr>
            <a:endParaRPr lang="en-US" sz="2000" dirty="0">
              <a:solidFill>
                <a:srgbClr val="000000"/>
              </a:solidFill>
              <a:latin typeface="Consolas" panose="020B0609020204030204" pitchFamily="49" charset="0"/>
            </a:endParaRPr>
          </a:p>
          <a:p>
            <a:r>
              <a:rPr lang="en-US" dirty="0"/>
              <a:t>Close down at the end of the session</a:t>
            </a:r>
          </a:p>
          <a:p>
            <a:pPr marL="457200" lvl="1" indent="0">
              <a:buNone/>
            </a:pPr>
            <a:r>
              <a:rPr lang="en-US" sz="2000" dirty="0" err="1">
                <a:solidFill>
                  <a:srgbClr val="000000"/>
                </a:solidFill>
                <a:latin typeface="Consolas" panose="020B0609020204030204" pitchFamily="49" charset="0"/>
              </a:rPr>
              <a:t>driver.Quit</a:t>
            </a:r>
            <a:r>
              <a:rPr lang="en-US" sz="2000" dirty="0">
                <a:solidFill>
                  <a:srgbClr val="000000"/>
                </a:solidFill>
                <a:latin typeface="Consolas" panose="020B0609020204030204" pitchFamily="49" charset="0"/>
              </a:rPr>
              <a:t>();</a:t>
            </a:r>
          </a:p>
          <a:p>
            <a:pPr marL="457200" lvl="1" indent="0">
              <a:buNone/>
            </a:pPr>
            <a:endParaRPr lang="en-US" sz="20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42347659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4AD60-A572-40AE-A489-447EAA93F8DC}"/>
              </a:ext>
            </a:extLst>
          </p:cNvPr>
          <p:cNvSpPr>
            <a:spLocks noGrp="1"/>
          </p:cNvSpPr>
          <p:nvPr>
            <p:ph type="title"/>
          </p:nvPr>
        </p:nvSpPr>
        <p:spPr/>
        <p:txBody>
          <a:bodyPr/>
          <a:lstStyle/>
          <a:p>
            <a:r>
              <a:rPr lang="en-US" dirty="0"/>
              <a:t>The general shape of things</a:t>
            </a:r>
          </a:p>
        </p:txBody>
      </p:sp>
      <p:sp>
        <p:nvSpPr>
          <p:cNvPr id="3" name="Content Placeholder 2">
            <a:extLst>
              <a:ext uri="{FF2B5EF4-FFF2-40B4-BE49-F238E27FC236}">
                <a16:creationId xmlns:a16="http://schemas.microsoft.com/office/drawing/2014/main" id="{73ED9B64-1AA9-488B-B379-38CA85B66EEC}"/>
              </a:ext>
            </a:extLst>
          </p:cNvPr>
          <p:cNvSpPr>
            <a:spLocks noGrp="1"/>
          </p:cNvSpPr>
          <p:nvPr>
            <p:ph idx="1"/>
          </p:nvPr>
        </p:nvSpPr>
        <p:spPr/>
        <p:txBody>
          <a:bodyPr>
            <a:normAutofit fontScale="92500" lnSpcReduction="10000"/>
          </a:bodyPr>
          <a:lstStyle/>
          <a:p>
            <a:r>
              <a:rPr lang="en-US" dirty="0"/>
              <a:t>Locate stuff on the page by using its </a:t>
            </a:r>
            <a:r>
              <a:rPr lang="en-US" dirty="0" err="1">
                <a:solidFill>
                  <a:srgbClr val="000000"/>
                </a:solidFill>
                <a:latin typeface="Consolas" panose="020B0609020204030204" pitchFamily="49" charset="0"/>
              </a:rPr>
              <a:t>FindElement</a:t>
            </a:r>
            <a:r>
              <a:rPr lang="en-US" dirty="0">
                <a:solidFill>
                  <a:srgbClr val="000000"/>
                </a:solidFill>
                <a:latin typeface="Consolas" panose="020B0609020204030204" pitchFamily="49" charset="0"/>
              </a:rPr>
              <a:t>() </a:t>
            </a:r>
            <a:r>
              <a:rPr lang="en-US" dirty="0"/>
              <a:t>method:</a:t>
            </a:r>
          </a:p>
          <a:p>
            <a:pPr marL="227013" lvl="1" indent="0">
              <a:buNone/>
            </a:pP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IWebElement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ele</a:t>
            </a:r>
            <a:r>
              <a:rPr lang="en-US" sz="2000" dirty="0">
                <a:solidFill>
                  <a:srgbClr val="000000"/>
                </a:solidFill>
                <a:latin typeface="Consolas" panose="020B0609020204030204" pitchFamily="49" charset="0"/>
              </a:rPr>
              <a:t> = </a:t>
            </a:r>
            <a:r>
              <a:rPr lang="en-US" sz="2000" dirty="0" err="1">
                <a:solidFill>
                  <a:srgbClr val="000000"/>
                </a:solidFill>
                <a:latin typeface="Consolas" panose="020B0609020204030204" pitchFamily="49" charset="0"/>
              </a:rPr>
              <a:t>aDriver.FindElement</a:t>
            </a:r>
            <a:r>
              <a:rPr lang="en-US" sz="2000" dirty="0">
                <a:solidFill>
                  <a:srgbClr val="000000"/>
                </a:solidFill>
                <a:latin typeface="Consolas" panose="020B0609020204030204" pitchFamily="49" charset="0"/>
              </a:rPr>
              <a:t>(</a:t>
            </a:r>
            <a:r>
              <a:rPr lang="en-US" sz="2000" dirty="0" err="1">
                <a:solidFill>
                  <a:srgbClr val="000000"/>
                </a:solidFill>
                <a:latin typeface="Consolas" panose="020B0609020204030204" pitchFamily="49" charset="0"/>
              </a:rPr>
              <a:t>By.Id</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"title"</a:t>
            </a:r>
            <a:r>
              <a:rPr lang="en-US" sz="2000" dirty="0">
                <a:solidFill>
                  <a:srgbClr val="000000"/>
                </a:solidFill>
                <a:latin typeface="Consolas" panose="020B0609020204030204" pitchFamily="49" charset="0"/>
              </a:rPr>
              <a:t>));</a:t>
            </a:r>
          </a:p>
          <a:p>
            <a:pPr marL="227013" lvl="1" indent="0">
              <a:buNone/>
            </a:pPr>
            <a:r>
              <a:rPr lang="en-US" sz="2800" i="1" dirty="0"/>
              <a:t>…or class name or CSS selector or </a:t>
            </a:r>
            <a:r>
              <a:rPr lang="en-US" sz="2800" i="1" dirty="0" err="1"/>
              <a:t>Xpath</a:t>
            </a:r>
            <a:r>
              <a:rPr lang="en-US" sz="2800" i="1" dirty="0"/>
              <a:t> or…</a:t>
            </a:r>
          </a:p>
          <a:p>
            <a:pPr marL="227013" lvl="1" indent="0">
              <a:buNone/>
            </a:pPr>
            <a:endParaRPr lang="en-US" sz="2800" i="1" dirty="0"/>
          </a:p>
          <a:p>
            <a:r>
              <a:rPr lang="en-US" dirty="0"/>
              <a:t>Lots of actions/properties: Text, Click(), </a:t>
            </a:r>
            <a:r>
              <a:rPr lang="en-US" dirty="0" err="1"/>
              <a:t>SendText</a:t>
            </a:r>
            <a:r>
              <a:rPr lang="en-US" dirty="0"/>
              <a:t>(), etc.</a:t>
            </a:r>
          </a:p>
          <a:p>
            <a:pPr marL="227013" lvl="1" indent="0">
              <a:buNone/>
            </a:pPr>
            <a:endParaRPr lang="en-US" sz="2800" dirty="0"/>
          </a:p>
          <a:p>
            <a:r>
              <a:rPr lang="en-US" dirty="0"/>
              <a:t>How to find an element?  In Chrome use </a:t>
            </a:r>
            <a:r>
              <a:rPr lang="en-US" i="1" dirty="0"/>
              <a:t>Inspect</a:t>
            </a:r>
            <a:r>
              <a:rPr lang="en-US" dirty="0"/>
              <a:t>:</a:t>
            </a:r>
          </a:p>
          <a:p>
            <a:pPr lvl="1"/>
            <a:r>
              <a:rPr lang="en-US" dirty="0"/>
              <a:t>In the browser, right-click the element you want to be able to find</a:t>
            </a:r>
          </a:p>
          <a:p>
            <a:pPr lvl="1"/>
            <a:r>
              <a:rPr lang="en-US" dirty="0"/>
              <a:t>Select </a:t>
            </a:r>
            <a:r>
              <a:rPr lang="en-US" b="1" dirty="0"/>
              <a:t>Inspect </a:t>
            </a:r>
            <a:r>
              <a:rPr lang="en-US" dirty="0"/>
              <a:t>from the context menu</a:t>
            </a:r>
          </a:p>
          <a:p>
            <a:pPr lvl="1"/>
            <a:r>
              <a:rPr lang="en-US" dirty="0"/>
              <a:t>The tag for the element is (usually) highlighted</a:t>
            </a:r>
          </a:p>
          <a:p>
            <a:pPr lvl="1"/>
            <a:r>
              <a:rPr lang="en-US" dirty="0"/>
              <a:t>For the CSS selector, right click the element and copy it: on the context menu Copy/Copy selector</a:t>
            </a:r>
          </a:p>
        </p:txBody>
      </p:sp>
    </p:spTree>
    <p:extLst>
      <p:ext uri="{BB962C8B-B14F-4D97-AF65-F5344CB8AC3E}">
        <p14:creationId xmlns:p14="http://schemas.microsoft.com/office/powerpoint/2010/main" val="364543879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C565D-157D-430B-AF4D-DD371962A9DB}"/>
              </a:ext>
            </a:extLst>
          </p:cNvPr>
          <p:cNvSpPr>
            <a:spLocks noGrp="1"/>
          </p:cNvSpPr>
          <p:nvPr>
            <p:ph type="title"/>
          </p:nvPr>
        </p:nvSpPr>
        <p:spPr>
          <a:solidFill>
            <a:srgbClr val="002060"/>
          </a:solidFill>
        </p:spPr>
        <p:txBody>
          <a:bodyPr/>
          <a:lstStyle/>
          <a:p>
            <a:r>
              <a:rPr lang="en-US" dirty="0">
                <a:solidFill>
                  <a:schemeClr val="bg1"/>
                </a:solidFill>
              </a:rPr>
              <a:t>Ride-along: Puppet Master of Bellevue College</a:t>
            </a:r>
          </a:p>
        </p:txBody>
      </p:sp>
      <p:sp>
        <p:nvSpPr>
          <p:cNvPr id="3" name="Content Placeholder 2">
            <a:extLst>
              <a:ext uri="{FF2B5EF4-FFF2-40B4-BE49-F238E27FC236}">
                <a16:creationId xmlns:a16="http://schemas.microsoft.com/office/drawing/2014/main" id="{CC2ECD6E-74ED-4BC8-8C41-21FD739615F7}"/>
              </a:ext>
            </a:extLst>
          </p:cNvPr>
          <p:cNvSpPr>
            <a:spLocks noGrp="1"/>
          </p:cNvSpPr>
          <p:nvPr>
            <p:ph idx="1"/>
          </p:nvPr>
        </p:nvSpPr>
        <p:spPr/>
        <p:txBody>
          <a:bodyPr>
            <a:normAutofit lnSpcReduction="10000"/>
          </a:bodyPr>
          <a:lstStyle/>
          <a:p>
            <a:r>
              <a:rPr lang="en-US" b="1" dirty="0"/>
              <a:t>Navigate and report info about which pages are visited</a:t>
            </a:r>
          </a:p>
          <a:p>
            <a:r>
              <a:rPr lang="en-US" dirty="0"/>
              <a:t>Open the BC home page</a:t>
            </a:r>
          </a:p>
          <a:p>
            <a:r>
              <a:rPr lang="en-US" dirty="0"/>
              <a:t>Click on the Classes link</a:t>
            </a:r>
          </a:p>
          <a:p>
            <a:r>
              <a:rPr lang="en-US" dirty="0"/>
              <a:t>Select Winter Quarter 2020</a:t>
            </a:r>
          </a:p>
          <a:p>
            <a:r>
              <a:rPr lang="en-US" dirty="0"/>
              <a:t>Search for “ISIT 324”</a:t>
            </a:r>
          </a:p>
          <a:p>
            <a:r>
              <a:rPr lang="en-US" dirty="0"/>
              <a:t>Click on search result and go to ISIT 324 detail page</a:t>
            </a:r>
          </a:p>
          <a:p>
            <a:r>
              <a:rPr lang="en-US" dirty="0"/>
              <a:t>Navigate to Final Exam schedule</a:t>
            </a:r>
          </a:p>
          <a:p>
            <a:r>
              <a:rPr lang="en-US" dirty="0"/>
              <a:t>Take a screen shot and save it</a:t>
            </a:r>
          </a:p>
          <a:p>
            <a:r>
              <a:rPr lang="en-US" dirty="0"/>
              <a:t>Hit the Back button</a:t>
            </a:r>
          </a:p>
        </p:txBody>
      </p:sp>
    </p:spTree>
    <p:extLst>
      <p:ext uri="{BB962C8B-B14F-4D97-AF65-F5344CB8AC3E}">
        <p14:creationId xmlns:p14="http://schemas.microsoft.com/office/powerpoint/2010/main" val="174431266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3C73C-6E7C-4962-98D3-74B24E95357A}"/>
              </a:ext>
            </a:extLst>
          </p:cNvPr>
          <p:cNvSpPr>
            <a:spLocks noGrp="1"/>
          </p:cNvSpPr>
          <p:nvPr>
            <p:ph type="title"/>
          </p:nvPr>
        </p:nvSpPr>
        <p:spPr/>
        <p:txBody>
          <a:bodyPr/>
          <a:lstStyle/>
          <a:p>
            <a:r>
              <a:rPr lang="en-US" dirty="0"/>
              <a:t>Artist’s Conception</a:t>
            </a:r>
          </a:p>
        </p:txBody>
      </p:sp>
      <p:sp>
        <p:nvSpPr>
          <p:cNvPr id="4" name="Rectangle 3">
            <a:extLst>
              <a:ext uri="{FF2B5EF4-FFF2-40B4-BE49-F238E27FC236}">
                <a16:creationId xmlns:a16="http://schemas.microsoft.com/office/drawing/2014/main" id="{7DDA77A4-BFAA-4DBE-AF38-0ECE2A896C6B}"/>
              </a:ext>
            </a:extLst>
          </p:cNvPr>
          <p:cNvSpPr/>
          <p:nvPr/>
        </p:nvSpPr>
        <p:spPr>
          <a:xfrm>
            <a:off x="3295860" y="2040634"/>
            <a:ext cx="1959428" cy="97469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Home page</a:t>
            </a:r>
          </a:p>
        </p:txBody>
      </p:sp>
      <p:sp>
        <p:nvSpPr>
          <p:cNvPr id="5" name="Rectangle 4">
            <a:extLst>
              <a:ext uri="{FF2B5EF4-FFF2-40B4-BE49-F238E27FC236}">
                <a16:creationId xmlns:a16="http://schemas.microsoft.com/office/drawing/2014/main" id="{17E166AB-87A8-401E-B593-0F1ED6690ECA}"/>
              </a:ext>
            </a:extLst>
          </p:cNvPr>
          <p:cNvSpPr/>
          <p:nvPr/>
        </p:nvSpPr>
        <p:spPr>
          <a:xfrm>
            <a:off x="5940252" y="2059737"/>
            <a:ext cx="1959428" cy="97469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Page 1</a:t>
            </a:r>
          </a:p>
        </p:txBody>
      </p:sp>
      <p:sp>
        <p:nvSpPr>
          <p:cNvPr id="6" name="Rectangle 5">
            <a:extLst>
              <a:ext uri="{FF2B5EF4-FFF2-40B4-BE49-F238E27FC236}">
                <a16:creationId xmlns:a16="http://schemas.microsoft.com/office/drawing/2014/main" id="{E7D0D7D3-90DC-45EF-B3B9-43F27A4162AE}"/>
              </a:ext>
            </a:extLst>
          </p:cNvPr>
          <p:cNvSpPr/>
          <p:nvPr/>
        </p:nvSpPr>
        <p:spPr>
          <a:xfrm>
            <a:off x="8532726" y="2059737"/>
            <a:ext cx="1959428" cy="97469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Page 2</a:t>
            </a:r>
          </a:p>
        </p:txBody>
      </p:sp>
      <p:sp>
        <p:nvSpPr>
          <p:cNvPr id="7" name="TextBox 6">
            <a:extLst>
              <a:ext uri="{FF2B5EF4-FFF2-40B4-BE49-F238E27FC236}">
                <a16:creationId xmlns:a16="http://schemas.microsoft.com/office/drawing/2014/main" id="{31BFB999-882D-49D7-A9C5-0EDCB4B37AD5}"/>
              </a:ext>
            </a:extLst>
          </p:cNvPr>
          <p:cNvSpPr txBox="1"/>
          <p:nvPr/>
        </p:nvSpPr>
        <p:spPr>
          <a:xfrm>
            <a:off x="1373227" y="2297146"/>
            <a:ext cx="930063" cy="461665"/>
          </a:xfrm>
          <a:prstGeom prst="rect">
            <a:avLst/>
          </a:prstGeom>
          <a:noFill/>
        </p:spPr>
        <p:txBody>
          <a:bodyPr wrap="none" rtlCol="0">
            <a:spAutoFit/>
          </a:bodyPr>
          <a:lstStyle/>
          <a:p>
            <a:r>
              <a:rPr lang="en-US" sz="2400" b="1" dirty="0"/>
              <a:t>HTML</a:t>
            </a:r>
            <a:endParaRPr lang="en-US" b="1" dirty="0"/>
          </a:p>
        </p:txBody>
      </p:sp>
      <p:sp>
        <p:nvSpPr>
          <p:cNvPr id="11" name="TextBox 10">
            <a:extLst>
              <a:ext uri="{FF2B5EF4-FFF2-40B4-BE49-F238E27FC236}">
                <a16:creationId xmlns:a16="http://schemas.microsoft.com/office/drawing/2014/main" id="{091B7054-4E16-4666-AD75-2C65455F2F5B}"/>
              </a:ext>
            </a:extLst>
          </p:cNvPr>
          <p:cNvSpPr txBox="1"/>
          <p:nvPr/>
        </p:nvSpPr>
        <p:spPr>
          <a:xfrm>
            <a:off x="1373227" y="3785977"/>
            <a:ext cx="1101584" cy="461665"/>
          </a:xfrm>
          <a:prstGeom prst="rect">
            <a:avLst/>
          </a:prstGeom>
          <a:noFill/>
        </p:spPr>
        <p:txBody>
          <a:bodyPr wrap="none" rtlCol="0">
            <a:spAutoFit/>
          </a:bodyPr>
          <a:lstStyle/>
          <a:p>
            <a:r>
              <a:rPr lang="en-US" sz="2400" b="1" dirty="0"/>
              <a:t>Classes</a:t>
            </a:r>
            <a:endParaRPr lang="en-US" b="1" dirty="0"/>
          </a:p>
        </p:txBody>
      </p:sp>
      <p:sp>
        <p:nvSpPr>
          <p:cNvPr id="15" name="TextBox 14">
            <a:extLst>
              <a:ext uri="{FF2B5EF4-FFF2-40B4-BE49-F238E27FC236}">
                <a16:creationId xmlns:a16="http://schemas.microsoft.com/office/drawing/2014/main" id="{7D9EA7A5-13D3-4653-B003-90CB966EE601}"/>
              </a:ext>
            </a:extLst>
          </p:cNvPr>
          <p:cNvSpPr txBox="1"/>
          <p:nvPr/>
        </p:nvSpPr>
        <p:spPr>
          <a:xfrm>
            <a:off x="1373227" y="5367125"/>
            <a:ext cx="1433790" cy="461665"/>
          </a:xfrm>
          <a:prstGeom prst="rect">
            <a:avLst/>
          </a:prstGeom>
          <a:noFill/>
        </p:spPr>
        <p:txBody>
          <a:bodyPr wrap="none" rtlCol="0">
            <a:spAutoFit/>
          </a:bodyPr>
          <a:lstStyle/>
          <a:p>
            <a:r>
              <a:rPr lang="en-US" sz="2400" b="1" dirty="0"/>
              <a:t>Unit Tests</a:t>
            </a:r>
            <a:endParaRPr lang="en-US" b="1" dirty="0"/>
          </a:p>
        </p:txBody>
      </p:sp>
      <p:cxnSp>
        <p:nvCxnSpPr>
          <p:cNvPr id="17" name="Straight Connector 16">
            <a:extLst>
              <a:ext uri="{FF2B5EF4-FFF2-40B4-BE49-F238E27FC236}">
                <a16:creationId xmlns:a16="http://schemas.microsoft.com/office/drawing/2014/main" id="{CDD6B030-9F00-41B3-8D84-761533EF055C}"/>
              </a:ext>
            </a:extLst>
          </p:cNvPr>
          <p:cNvCxnSpPr>
            <a:stCxn id="4" idx="2"/>
            <a:endCxn id="8" idx="0"/>
          </p:cNvCxnSpPr>
          <p:nvPr/>
        </p:nvCxnSpPr>
        <p:spPr>
          <a:xfrm>
            <a:off x="4275574" y="3015324"/>
            <a:ext cx="0" cy="514141"/>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65E346-076B-4BDD-AB56-9DD327EFFE2D}"/>
              </a:ext>
            </a:extLst>
          </p:cNvPr>
          <p:cNvCxnSpPr>
            <a:cxnSpLocks/>
            <a:stCxn id="6" idx="2"/>
            <a:endCxn id="10" idx="0"/>
          </p:cNvCxnSpPr>
          <p:nvPr/>
        </p:nvCxnSpPr>
        <p:spPr>
          <a:xfrm>
            <a:off x="9512440" y="3034427"/>
            <a:ext cx="0" cy="514141"/>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88D24EF-5B14-40C8-B886-B91E55823C6D}"/>
              </a:ext>
            </a:extLst>
          </p:cNvPr>
          <p:cNvCxnSpPr>
            <a:cxnSpLocks/>
            <a:stCxn id="5" idx="2"/>
            <a:endCxn id="9" idx="0"/>
          </p:cNvCxnSpPr>
          <p:nvPr/>
        </p:nvCxnSpPr>
        <p:spPr>
          <a:xfrm>
            <a:off x="6919966" y="3034427"/>
            <a:ext cx="0" cy="514141"/>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F0BD7B1-2AF5-4015-8570-0EA2BE528C4B}"/>
              </a:ext>
            </a:extLst>
          </p:cNvPr>
          <p:cNvCxnSpPr>
            <a:cxnSpLocks/>
            <a:stCxn id="8" idx="2"/>
            <a:endCxn id="12" idx="0"/>
          </p:cNvCxnSpPr>
          <p:nvPr/>
        </p:nvCxnSpPr>
        <p:spPr>
          <a:xfrm flipH="1">
            <a:off x="3940631" y="4504155"/>
            <a:ext cx="334943" cy="629920"/>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0A7A954-8A09-4E08-824D-707E8EB0B344}"/>
              </a:ext>
            </a:extLst>
          </p:cNvPr>
          <p:cNvCxnSpPr>
            <a:cxnSpLocks/>
          </p:cNvCxnSpPr>
          <p:nvPr/>
        </p:nvCxnSpPr>
        <p:spPr>
          <a:xfrm flipH="1">
            <a:off x="4211934" y="4247642"/>
            <a:ext cx="2319496" cy="1206305"/>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B9B7B4-3911-4E1E-B3FD-726CA0375106}"/>
              </a:ext>
            </a:extLst>
          </p:cNvPr>
          <p:cNvCxnSpPr>
            <a:cxnSpLocks/>
          </p:cNvCxnSpPr>
          <p:nvPr/>
        </p:nvCxnSpPr>
        <p:spPr>
          <a:xfrm flipH="1">
            <a:off x="6075906" y="4323843"/>
            <a:ext cx="3248966" cy="1237814"/>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AC681AB-6E74-4F4E-B181-EB51DD810A77}"/>
              </a:ext>
            </a:extLst>
          </p:cNvPr>
          <p:cNvCxnSpPr>
            <a:cxnSpLocks/>
          </p:cNvCxnSpPr>
          <p:nvPr/>
        </p:nvCxnSpPr>
        <p:spPr>
          <a:xfrm>
            <a:off x="7290082" y="4345510"/>
            <a:ext cx="608759" cy="1108437"/>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EDBF870-9AF8-4806-A36E-C3BB44D59988}"/>
              </a:ext>
            </a:extLst>
          </p:cNvPr>
          <p:cNvCxnSpPr>
            <a:cxnSpLocks/>
          </p:cNvCxnSpPr>
          <p:nvPr/>
        </p:nvCxnSpPr>
        <p:spPr>
          <a:xfrm flipH="1">
            <a:off x="7986770" y="4237021"/>
            <a:ext cx="1651275" cy="1384399"/>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4407C2C-5BD8-4148-94D8-17C9B75C6891}"/>
              </a:ext>
            </a:extLst>
          </p:cNvPr>
          <p:cNvCxnSpPr>
            <a:cxnSpLocks/>
          </p:cNvCxnSpPr>
          <p:nvPr/>
        </p:nvCxnSpPr>
        <p:spPr>
          <a:xfrm>
            <a:off x="7899680" y="4323843"/>
            <a:ext cx="2069962" cy="1274114"/>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EC3AB4A-ED93-484E-89C9-1E5BB7B4C31D}"/>
              </a:ext>
            </a:extLst>
          </p:cNvPr>
          <p:cNvSpPr/>
          <p:nvPr/>
        </p:nvSpPr>
        <p:spPr>
          <a:xfrm>
            <a:off x="5940252" y="3548568"/>
            <a:ext cx="1959428" cy="9746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Page1</a:t>
            </a:r>
          </a:p>
        </p:txBody>
      </p:sp>
      <p:sp>
        <p:nvSpPr>
          <p:cNvPr id="10" name="Rectangle 9">
            <a:extLst>
              <a:ext uri="{FF2B5EF4-FFF2-40B4-BE49-F238E27FC236}">
                <a16:creationId xmlns:a16="http://schemas.microsoft.com/office/drawing/2014/main" id="{FDBA4568-75D8-41F0-A0C4-A69035E70AE1}"/>
              </a:ext>
            </a:extLst>
          </p:cNvPr>
          <p:cNvSpPr/>
          <p:nvPr/>
        </p:nvSpPr>
        <p:spPr>
          <a:xfrm>
            <a:off x="8532726" y="3548568"/>
            <a:ext cx="1959428" cy="9746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Page2</a:t>
            </a:r>
          </a:p>
        </p:txBody>
      </p:sp>
      <p:sp>
        <p:nvSpPr>
          <p:cNvPr id="12" name="Rectangle 11">
            <a:extLst>
              <a:ext uri="{FF2B5EF4-FFF2-40B4-BE49-F238E27FC236}">
                <a16:creationId xmlns:a16="http://schemas.microsoft.com/office/drawing/2014/main" id="{B2628206-FABA-415B-9A59-DCE17559CDD4}"/>
              </a:ext>
            </a:extLst>
          </p:cNvPr>
          <p:cNvSpPr/>
          <p:nvPr/>
        </p:nvSpPr>
        <p:spPr>
          <a:xfrm>
            <a:off x="3314284" y="5134075"/>
            <a:ext cx="1252693" cy="97469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Test1</a:t>
            </a:r>
          </a:p>
        </p:txBody>
      </p:sp>
      <p:sp>
        <p:nvSpPr>
          <p:cNvPr id="13" name="Rectangle 12">
            <a:extLst>
              <a:ext uri="{FF2B5EF4-FFF2-40B4-BE49-F238E27FC236}">
                <a16:creationId xmlns:a16="http://schemas.microsoft.com/office/drawing/2014/main" id="{7DEE9A65-0D24-4684-9D0D-F570A2A78F56}"/>
              </a:ext>
            </a:extLst>
          </p:cNvPr>
          <p:cNvSpPr/>
          <p:nvPr/>
        </p:nvSpPr>
        <p:spPr>
          <a:xfrm>
            <a:off x="5325628" y="5145429"/>
            <a:ext cx="1276141" cy="97469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Test2</a:t>
            </a:r>
          </a:p>
        </p:txBody>
      </p:sp>
      <p:sp>
        <p:nvSpPr>
          <p:cNvPr id="48" name="Rectangle 47">
            <a:extLst>
              <a:ext uri="{FF2B5EF4-FFF2-40B4-BE49-F238E27FC236}">
                <a16:creationId xmlns:a16="http://schemas.microsoft.com/office/drawing/2014/main" id="{D097B129-6EA7-4F83-BC99-51E3B3848E69}"/>
              </a:ext>
            </a:extLst>
          </p:cNvPr>
          <p:cNvSpPr/>
          <p:nvPr/>
        </p:nvSpPr>
        <p:spPr>
          <a:xfrm>
            <a:off x="7410661" y="5134075"/>
            <a:ext cx="1276141" cy="97469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Test3</a:t>
            </a:r>
          </a:p>
        </p:txBody>
      </p:sp>
      <p:cxnSp>
        <p:nvCxnSpPr>
          <p:cNvPr id="37" name="Straight Connector 36">
            <a:extLst>
              <a:ext uri="{FF2B5EF4-FFF2-40B4-BE49-F238E27FC236}">
                <a16:creationId xmlns:a16="http://schemas.microsoft.com/office/drawing/2014/main" id="{C4EC8F0F-CB02-4303-9602-CCC0DAD16DC0}"/>
              </a:ext>
            </a:extLst>
          </p:cNvPr>
          <p:cNvCxnSpPr>
            <a:cxnSpLocks/>
            <a:stCxn id="8" idx="2"/>
          </p:cNvCxnSpPr>
          <p:nvPr/>
        </p:nvCxnSpPr>
        <p:spPr>
          <a:xfrm>
            <a:off x="4275574" y="4504155"/>
            <a:ext cx="5655548" cy="109380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893A1BF0-876B-4F44-94F8-D753C4EF6DC3}"/>
              </a:ext>
            </a:extLst>
          </p:cNvPr>
          <p:cNvSpPr/>
          <p:nvPr/>
        </p:nvSpPr>
        <p:spPr>
          <a:xfrm>
            <a:off x="9216013" y="5145429"/>
            <a:ext cx="1276141" cy="97469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Test4</a:t>
            </a:r>
          </a:p>
        </p:txBody>
      </p:sp>
      <p:sp>
        <p:nvSpPr>
          <p:cNvPr id="8" name="Rectangle 7">
            <a:extLst>
              <a:ext uri="{FF2B5EF4-FFF2-40B4-BE49-F238E27FC236}">
                <a16:creationId xmlns:a16="http://schemas.microsoft.com/office/drawing/2014/main" id="{DB41ED21-A2C4-42D1-AAC9-0830A82AEA81}"/>
              </a:ext>
            </a:extLst>
          </p:cNvPr>
          <p:cNvSpPr/>
          <p:nvPr/>
        </p:nvSpPr>
        <p:spPr>
          <a:xfrm>
            <a:off x="3295860" y="3529465"/>
            <a:ext cx="1959428" cy="9746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a:t>HomePage</a:t>
            </a:r>
            <a:endParaRPr lang="en-US" dirty="0"/>
          </a:p>
        </p:txBody>
      </p:sp>
    </p:spTree>
    <p:extLst>
      <p:ext uri="{BB962C8B-B14F-4D97-AF65-F5344CB8AC3E}">
        <p14:creationId xmlns:p14="http://schemas.microsoft.com/office/powerpoint/2010/main" val="142463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par>
                                <p:cTn id="51" presetID="10" presetClass="entr" presetSubtype="0"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par>
                                <p:cTn id="54" presetID="10" presetClass="entr" presetSubtype="0" fill="hold"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500"/>
                                        <p:tgtEl>
                                          <p:spTgt spid="35"/>
                                        </p:tgtEl>
                                      </p:cBhvr>
                                    </p:animEffect>
                                  </p:childTnLst>
                                </p:cTn>
                              </p:par>
                              <p:par>
                                <p:cTn id="60" presetID="10" presetClass="entr" presetSubtype="0" fill="hold" nodeType="with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500"/>
                                        <p:tgtEl>
                                          <p:spTgt spid="3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fade">
                                      <p:cBhvr>
                                        <p:cTn id="65" dur="500"/>
                                        <p:tgtEl>
                                          <p:spTgt spid="1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fade">
                                      <p:cBhvr>
                                        <p:cTn id="68" dur="500"/>
                                        <p:tgtEl>
                                          <p:spTgt spid="1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8"/>
                                        </p:tgtEl>
                                        <p:attrNameLst>
                                          <p:attrName>style.visibility</p:attrName>
                                        </p:attrNameLst>
                                      </p:cBhvr>
                                      <p:to>
                                        <p:strVal val="visible"/>
                                      </p:to>
                                    </p:set>
                                    <p:animEffect transition="in" filter="fade">
                                      <p:cBhvr>
                                        <p:cTn id="71" dur="500"/>
                                        <p:tgtEl>
                                          <p:spTgt spid="48"/>
                                        </p:tgtEl>
                                      </p:cBhvr>
                                    </p:animEffect>
                                  </p:childTnLst>
                                </p:cTn>
                              </p:par>
                              <p:par>
                                <p:cTn id="72" presetID="10" presetClass="entr" presetSubtype="0" fill="hold" nodeType="with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fade">
                                      <p:cBhvr>
                                        <p:cTn id="74" dur="500"/>
                                        <p:tgtEl>
                                          <p:spTgt spid="3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9"/>
                                        </p:tgtEl>
                                        <p:attrNameLst>
                                          <p:attrName>style.visibility</p:attrName>
                                        </p:attrNameLst>
                                      </p:cBhvr>
                                      <p:to>
                                        <p:strVal val="visible"/>
                                      </p:to>
                                    </p:set>
                                    <p:animEffect transition="in" filter="fade">
                                      <p:cBhvr>
                                        <p:cTn id="7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11" grpId="0"/>
      <p:bldP spid="15" grpId="0"/>
      <p:bldP spid="9" grpId="0" animBg="1"/>
      <p:bldP spid="10" grpId="0" animBg="1"/>
      <p:bldP spid="12" grpId="0" animBg="1"/>
      <p:bldP spid="13" grpId="0" animBg="1"/>
      <p:bldP spid="48" grpId="0" animBg="1"/>
      <p:bldP spid="49" grpId="0" animBg="1"/>
      <p:bldP spid="8" grpId="0" animBg="1"/>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890B6E-40B7-4C64-BB25-28D9C65D534D}"/>
              </a:ext>
            </a:extLst>
          </p:cNvPr>
          <p:cNvSpPr>
            <a:spLocks noGrp="1"/>
          </p:cNvSpPr>
          <p:nvPr>
            <p:ph type="title"/>
          </p:nvPr>
        </p:nvSpPr>
        <p:spPr/>
        <p:txBody>
          <a:bodyPr/>
          <a:lstStyle/>
          <a:p>
            <a:r>
              <a:rPr lang="en-US" dirty="0"/>
              <a:t>Shape of a Page Object Model</a:t>
            </a:r>
          </a:p>
        </p:txBody>
      </p:sp>
      <p:sp>
        <p:nvSpPr>
          <p:cNvPr id="5" name="Content Placeholder 4">
            <a:extLst>
              <a:ext uri="{FF2B5EF4-FFF2-40B4-BE49-F238E27FC236}">
                <a16:creationId xmlns:a16="http://schemas.microsoft.com/office/drawing/2014/main" id="{ABDEBB08-9C13-48A0-913F-B765E6E3FC47}"/>
              </a:ext>
            </a:extLst>
          </p:cNvPr>
          <p:cNvSpPr>
            <a:spLocks noGrp="1"/>
          </p:cNvSpPr>
          <p:nvPr>
            <p:ph idx="1"/>
          </p:nvPr>
        </p:nvSpPr>
        <p:spPr/>
        <p:txBody>
          <a:bodyPr>
            <a:normAutofit fontScale="92500" lnSpcReduction="20000"/>
          </a:bodyPr>
          <a:lstStyle/>
          <a:p>
            <a:r>
              <a:rPr lang="en-US" dirty="0"/>
              <a:t>Set up a static Driver class </a:t>
            </a:r>
          </a:p>
          <a:p>
            <a:r>
              <a:rPr lang="en-US" dirty="0"/>
              <a:t>One class per page</a:t>
            </a:r>
          </a:p>
          <a:p>
            <a:r>
              <a:rPr lang="en-US" dirty="0"/>
              <a:t>Properties: One private property per element you want to access</a:t>
            </a:r>
          </a:p>
          <a:p>
            <a:r>
              <a:rPr lang="en-US" dirty="0"/>
              <a:t>Methods:</a:t>
            </a:r>
          </a:p>
          <a:p>
            <a:pPr lvl="1"/>
            <a:r>
              <a:rPr lang="en-US" dirty="0"/>
              <a:t>Get method for every element you need to access</a:t>
            </a:r>
          </a:p>
          <a:p>
            <a:pPr lvl="1"/>
            <a:r>
              <a:rPr lang="en-US" dirty="0"/>
              <a:t>Action method for any Selenium methods you need to call</a:t>
            </a:r>
          </a:p>
          <a:p>
            <a:r>
              <a:rPr lang="en-US" dirty="0"/>
              <a:t>Some developers like to split out:</a:t>
            </a:r>
          </a:p>
          <a:p>
            <a:pPr lvl="1"/>
            <a:r>
              <a:rPr lang="en-US" dirty="0"/>
              <a:t>Page definitions (properties only)</a:t>
            </a:r>
          </a:p>
          <a:p>
            <a:pPr lvl="1"/>
            <a:r>
              <a:rPr lang="en-US" dirty="0"/>
              <a:t>Navigation</a:t>
            </a:r>
          </a:p>
          <a:p>
            <a:pPr lvl="1"/>
            <a:r>
              <a:rPr lang="en-US" dirty="0"/>
              <a:t>Actions</a:t>
            </a:r>
          </a:p>
          <a:p>
            <a:r>
              <a:rPr lang="en-US" b="1" dirty="0"/>
              <a:t>Note: </a:t>
            </a:r>
            <a:r>
              <a:rPr lang="en-US" dirty="0"/>
              <a:t>Many online resources use the </a:t>
            </a:r>
            <a:r>
              <a:rPr lang="en-US" dirty="0" err="1"/>
              <a:t>PageFactory</a:t>
            </a:r>
            <a:r>
              <a:rPr lang="en-US" dirty="0"/>
              <a:t> class.  It’s been deprecated.  Try not to use it.</a:t>
            </a:r>
            <a:endParaRPr lang="en-US" b="1" dirty="0"/>
          </a:p>
          <a:p>
            <a:endParaRPr lang="en-US" dirty="0"/>
          </a:p>
          <a:p>
            <a:endParaRPr lang="en-US" dirty="0"/>
          </a:p>
        </p:txBody>
      </p:sp>
    </p:spTree>
    <p:extLst>
      <p:ext uri="{BB962C8B-B14F-4D97-AF65-F5344CB8AC3E}">
        <p14:creationId xmlns:p14="http://schemas.microsoft.com/office/powerpoint/2010/main" val="204020551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C565D-157D-430B-AF4D-DD371962A9DB}"/>
              </a:ext>
            </a:extLst>
          </p:cNvPr>
          <p:cNvSpPr>
            <a:spLocks noGrp="1"/>
          </p:cNvSpPr>
          <p:nvPr>
            <p:ph type="title"/>
          </p:nvPr>
        </p:nvSpPr>
        <p:spPr>
          <a:solidFill>
            <a:srgbClr val="002060"/>
          </a:solidFill>
        </p:spPr>
        <p:txBody>
          <a:bodyPr/>
          <a:lstStyle/>
          <a:p>
            <a:r>
              <a:rPr lang="en-US" dirty="0">
                <a:solidFill>
                  <a:schemeClr val="bg1"/>
                </a:solidFill>
              </a:rPr>
              <a:t>Ride-along: Objectify the earlier Ride-Along</a:t>
            </a:r>
          </a:p>
        </p:txBody>
      </p:sp>
      <p:sp>
        <p:nvSpPr>
          <p:cNvPr id="3" name="Content Placeholder 2">
            <a:extLst>
              <a:ext uri="{FF2B5EF4-FFF2-40B4-BE49-F238E27FC236}">
                <a16:creationId xmlns:a16="http://schemas.microsoft.com/office/drawing/2014/main" id="{CC2ECD6E-74ED-4BC8-8C41-21FD739615F7}"/>
              </a:ext>
            </a:extLst>
          </p:cNvPr>
          <p:cNvSpPr>
            <a:spLocks noGrp="1"/>
          </p:cNvSpPr>
          <p:nvPr>
            <p:ph idx="1"/>
          </p:nvPr>
        </p:nvSpPr>
        <p:spPr/>
        <p:txBody>
          <a:bodyPr>
            <a:normAutofit fontScale="92500" lnSpcReduction="20000"/>
          </a:bodyPr>
          <a:lstStyle/>
          <a:p>
            <a:r>
              <a:rPr lang="en-US" b="1" i="1" dirty="0"/>
              <a:t>First as a Console App</a:t>
            </a:r>
          </a:p>
          <a:p>
            <a:r>
              <a:rPr lang="en-US" b="1" dirty="0"/>
              <a:t>Navigate and report info about which pages are visited</a:t>
            </a:r>
          </a:p>
          <a:p>
            <a:r>
              <a:rPr lang="en-US" dirty="0"/>
              <a:t>Open the BC home page</a:t>
            </a:r>
          </a:p>
          <a:p>
            <a:r>
              <a:rPr lang="en-US" dirty="0"/>
              <a:t>Click on the Classes link</a:t>
            </a:r>
          </a:p>
          <a:p>
            <a:r>
              <a:rPr lang="en-US" dirty="0"/>
              <a:t>Select Winter Quarter 2019</a:t>
            </a:r>
          </a:p>
          <a:p>
            <a:r>
              <a:rPr lang="en-US" dirty="0"/>
              <a:t>Search for “ISIT 324”</a:t>
            </a:r>
          </a:p>
          <a:p>
            <a:r>
              <a:rPr lang="en-US" dirty="0"/>
              <a:t>Click on search result and go to ISIT 324 detail page</a:t>
            </a:r>
          </a:p>
          <a:p>
            <a:r>
              <a:rPr lang="en-US" dirty="0"/>
              <a:t>Navigate to Final Exam schedule</a:t>
            </a:r>
          </a:p>
          <a:p>
            <a:r>
              <a:rPr lang="en-US" dirty="0"/>
              <a:t>Take a screen shot and save it</a:t>
            </a:r>
          </a:p>
          <a:p>
            <a:r>
              <a:rPr lang="en-US" dirty="0"/>
              <a:t>Hit the Back button</a:t>
            </a:r>
          </a:p>
        </p:txBody>
      </p:sp>
    </p:spTree>
    <p:extLst>
      <p:ext uri="{BB962C8B-B14F-4D97-AF65-F5344CB8AC3E}">
        <p14:creationId xmlns:p14="http://schemas.microsoft.com/office/powerpoint/2010/main" val="371676580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C565D-157D-430B-AF4D-DD371962A9DB}"/>
              </a:ext>
            </a:extLst>
          </p:cNvPr>
          <p:cNvSpPr>
            <a:spLocks noGrp="1"/>
          </p:cNvSpPr>
          <p:nvPr>
            <p:ph type="title"/>
          </p:nvPr>
        </p:nvSpPr>
        <p:spPr>
          <a:solidFill>
            <a:srgbClr val="002060"/>
          </a:solidFill>
        </p:spPr>
        <p:txBody>
          <a:bodyPr/>
          <a:lstStyle/>
          <a:p>
            <a:r>
              <a:rPr lang="en-US" dirty="0">
                <a:solidFill>
                  <a:schemeClr val="bg1"/>
                </a:solidFill>
              </a:rPr>
              <a:t>Ride-along: Add Some Unit Tests</a:t>
            </a:r>
          </a:p>
        </p:txBody>
      </p:sp>
      <p:sp>
        <p:nvSpPr>
          <p:cNvPr id="3" name="Content Placeholder 2">
            <a:extLst>
              <a:ext uri="{FF2B5EF4-FFF2-40B4-BE49-F238E27FC236}">
                <a16:creationId xmlns:a16="http://schemas.microsoft.com/office/drawing/2014/main" id="{CC2ECD6E-74ED-4BC8-8C41-21FD739615F7}"/>
              </a:ext>
            </a:extLst>
          </p:cNvPr>
          <p:cNvSpPr>
            <a:spLocks noGrp="1"/>
          </p:cNvSpPr>
          <p:nvPr>
            <p:ph idx="1"/>
          </p:nvPr>
        </p:nvSpPr>
        <p:spPr/>
        <p:txBody>
          <a:bodyPr>
            <a:normAutofit/>
          </a:bodyPr>
          <a:lstStyle/>
          <a:p>
            <a:r>
              <a:rPr lang="en-US" dirty="0"/>
              <a:t>Use </a:t>
            </a:r>
            <a:r>
              <a:rPr lang="en-US" dirty="0" err="1"/>
              <a:t>FluentAssertions</a:t>
            </a:r>
            <a:r>
              <a:rPr lang="en-US" dirty="0"/>
              <a:t>.  Good at handling objects.</a:t>
            </a:r>
          </a:p>
          <a:p>
            <a:r>
              <a:rPr lang="en-US" dirty="0"/>
              <a:t>Tests we’ll add:</a:t>
            </a:r>
          </a:p>
          <a:p>
            <a:pPr lvl="1"/>
            <a:r>
              <a:rPr lang="en-US" dirty="0"/>
              <a:t>Click on Classes, make sure you end up there</a:t>
            </a:r>
          </a:p>
          <a:p>
            <a:pPr lvl="1"/>
            <a:r>
              <a:rPr lang="en-US" dirty="0"/>
              <a:t>Click on Programs, make sure you end up there</a:t>
            </a:r>
          </a:p>
          <a:p>
            <a:pPr lvl="1"/>
            <a:r>
              <a:rPr lang="en-US" dirty="0"/>
              <a:t>Click on Classes, go back, click on Programs, go back, and make sure you visited both pages</a:t>
            </a:r>
          </a:p>
          <a:p>
            <a:pPr lvl="1"/>
            <a:r>
              <a:rPr lang="en-US" dirty="0"/>
              <a:t>Search from common search box, make sure you get the correct result</a:t>
            </a:r>
          </a:p>
          <a:p>
            <a:pPr lvl="1"/>
            <a:endParaRPr lang="en-US" dirty="0"/>
          </a:p>
        </p:txBody>
      </p:sp>
    </p:spTree>
    <p:extLst>
      <p:ext uri="{BB962C8B-B14F-4D97-AF65-F5344CB8AC3E}">
        <p14:creationId xmlns:p14="http://schemas.microsoft.com/office/powerpoint/2010/main" val="22694899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E498D4-EFAB-4E93-93F4-A2B9251A02AA}"/>
              </a:ext>
            </a:extLst>
          </p:cNvPr>
          <p:cNvPicPr>
            <a:picLocks noChangeAspect="1"/>
          </p:cNvPicPr>
          <p:nvPr/>
        </p:nvPicPr>
        <p:blipFill>
          <a:blip r:embed="rId2"/>
          <a:stretch>
            <a:fillRect/>
          </a:stretch>
        </p:blipFill>
        <p:spPr>
          <a:xfrm>
            <a:off x="2338957" y="431854"/>
            <a:ext cx="7514086" cy="5780536"/>
          </a:xfrm>
          <a:prstGeom prst="rect">
            <a:avLst/>
          </a:prstGeom>
        </p:spPr>
      </p:pic>
      <p:pic>
        <p:nvPicPr>
          <p:cNvPr id="6" name="Picture 5">
            <a:extLst>
              <a:ext uri="{FF2B5EF4-FFF2-40B4-BE49-F238E27FC236}">
                <a16:creationId xmlns:a16="http://schemas.microsoft.com/office/drawing/2014/main" id="{29ED9612-8296-4D02-BF7B-5FBA762C02F8}"/>
              </a:ext>
            </a:extLst>
          </p:cNvPr>
          <p:cNvPicPr>
            <a:picLocks noChangeAspect="1"/>
          </p:cNvPicPr>
          <p:nvPr/>
        </p:nvPicPr>
        <p:blipFill>
          <a:blip r:embed="rId3"/>
          <a:stretch>
            <a:fillRect/>
          </a:stretch>
        </p:blipFill>
        <p:spPr>
          <a:xfrm>
            <a:off x="6487179" y="431854"/>
            <a:ext cx="3060582" cy="5660188"/>
          </a:xfrm>
          <a:prstGeom prst="rect">
            <a:avLst/>
          </a:prstGeom>
        </p:spPr>
      </p:pic>
      <p:sp>
        <p:nvSpPr>
          <p:cNvPr id="7" name="Rectangle 6">
            <a:extLst>
              <a:ext uri="{FF2B5EF4-FFF2-40B4-BE49-F238E27FC236}">
                <a16:creationId xmlns:a16="http://schemas.microsoft.com/office/drawing/2014/main" id="{34163AFE-282E-4A4D-A7B9-AF8246284CF8}"/>
              </a:ext>
            </a:extLst>
          </p:cNvPr>
          <p:cNvSpPr/>
          <p:nvPr/>
        </p:nvSpPr>
        <p:spPr>
          <a:xfrm>
            <a:off x="2764319" y="6403170"/>
            <a:ext cx="6663363" cy="307777"/>
          </a:xfrm>
          <a:prstGeom prst="rect">
            <a:avLst/>
          </a:prstGeom>
        </p:spPr>
        <p:txBody>
          <a:bodyPr wrap="none">
            <a:spAutoFit/>
          </a:bodyPr>
          <a:lstStyle/>
          <a:p>
            <a:pPr algn="ctr"/>
            <a:r>
              <a:rPr lang="en-US" sz="1400" dirty="0">
                <a:latin typeface="Roboto"/>
                <a:hlinkClick r:id="rId4"/>
              </a:rPr>
              <a:t>GTAC 2011: Opening Keynote Address - Test is Dead</a:t>
            </a:r>
            <a:r>
              <a:rPr lang="en-US" sz="1400" dirty="0">
                <a:latin typeface="Roboto"/>
              </a:rPr>
              <a:t>  presented by Albert </a:t>
            </a:r>
            <a:r>
              <a:rPr lang="en-US" sz="1400" dirty="0" err="1">
                <a:latin typeface="Roboto"/>
              </a:rPr>
              <a:t>Savoia</a:t>
            </a:r>
            <a:endParaRPr lang="en-US" sz="1400" b="0" i="0" dirty="0">
              <a:effectLst/>
              <a:latin typeface="Roboto"/>
            </a:endParaRPr>
          </a:p>
        </p:txBody>
      </p:sp>
    </p:spTree>
    <p:extLst>
      <p:ext uri="{BB962C8B-B14F-4D97-AF65-F5344CB8AC3E}">
        <p14:creationId xmlns:p14="http://schemas.microsoft.com/office/powerpoint/2010/main" val="2221058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B7E06-4E82-450A-BD55-C29B9FBB3C3F}"/>
              </a:ext>
            </a:extLst>
          </p:cNvPr>
          <p:cNvSpPr>
            <a:spLocks noGrp="1"/>
          </p:cNvSpPr>
          <p:nvPr>
            <p:ph type="title"/>
          </p:nvPr>
        </p:nvSpPr>
        <p:spPr/>
        <p:txBody>
          <a:bodyPr/>
          <a:lstStyle/>
          <a:p>
            <a:r>
              <a:rPr lang="en-US" dirty="0"/>
              <a:t>Aside: Defects in a test basis v. executing code</a:t>
            </a:r>
          </a:p>
        </p:txBody>
      </p:sp>
      <p:sp>
        <p:nvSpPr>
          <p:cNvPr id="4" name="Content Placeholder 3">
            <a:extLst>
              <a:ext uri="{FF2B5EF4-FFF2-40B4-BE49-F238E27FC236}">
                <a16:creationId xmlns:a16="http://schemas.microsoft.com/office/drawing/2014/main" id="{76D03781-7F3B-4AA3-94F8-0B78469926C3}"/>
              </a:ext>
            </a:extLst>
          </p:cNvPr>
          <p:cNvSpPr>
            <a:spLocks noGrp="1"/>
          </p:cNvSpPr>
          <p:nvPr>
            <p:ph idx="1"/>
          </p:nvPr>
        </p:nvSpPr>
        <p:spPr/>
        <p:txBody>
          <a:bodyPr>
            <a:normAutofit fontScale="92500" lnSpcReduction="20000"/>
          </a:bodyPr>
          <a:lstStyle/>
          <a:p>
            <a:r>
              <a:rPr lang="en-US" b="1" dirty="0"/>
              <a:t>Test basis: </a:t>
            </a:r>
            <a:r>
              <a:rPr lang="en-US" dirty="0"/>
              <a:t>the documents from which the requirements of a system can be inferred, e.g.:</a:t>
            </a:r>
          </a:p>
          <a:p>
            <a:pPr lvl="1"/>
            <a:r>
              <a:rPr lang="en-US" dirty="0"/>
              <a:t>Use cases and user stories</a:t>
            </a:r>
          </a:p>
          <a:p>
            <a:pPr lvl="1"/>
            <a:r>
              <a:rPr lang="en-US" dirty="0"/>
              <a:t>UX designs</a:t>
            </a:r>
          </a:p>
          <a:p>
            <a:pPr lvl="1"/>
            <a:r>
              <a:rPr lang="en-US" dirty="0"/>
              <a:t>Functional specs</a:t>
            </a:r>
          </a:p>
          <a:p>
            <a:pPr lvl="1"/>
            <a:r>
              <a:rPr lang="en-US" dirty="0"/>
              <a:t>Design docs</a:t>
            </a:r>
          </a:p>
          <a:p>
            <a:r>
              <a:rPr lang="en-US" dirty="0"/>
              <a:t>Test bases can have defects that impact implementation in the form of:</a:t>
            </a:r>
          </a:p>
          <a:p>
            <a:pPr lvl="1"/>
            <a:r>
              <a:rPr lang="en-US" dirty="0"/>
              <a:t>Inaccuracies</a:t>
            </a:r>
          </a:p>
          <a:p>
            <a:pPr lvl="1"/>
            <a:r>
              <a:rPr lang="en-US" dirty="0"/>
              <a:t>Ambiguities</a:t>
            </a:r>
          </a:p>
          <a:p>
            <a:pPr lvl="1"/>
            <a:r>
              <a:rPr lang="en-US" dirty="0"/>
              <a:t>Omissions</a:t>
            </a:r>
          </a:p>
          <a:p>
            <a:pPr lvl="1"/>
            <a:r>
              <a:rPr lang="en-US" dirty="0"/>
              <a:t>Inconsistencies</a:t>
            </a:r>
          </a:p>
          <a:p>
            <a:pPr lvl="1"/>
            <a:r>
              <a:rPr lang="en-US" dirty="0"/>
              <a:t>Contradictions</a:t>
            </a:r>
          </a:p>
          <a:p>
            <a:pPr lvl="1"/>
            <a:r>
              <a:rPr lang="en-US" dirty="0"/>
              <a:t>Superfluous statements</a:t>
            </a:r>
          </a:p>
          <a:p>
            <a:pPr marL="0" indent="0">
              <a:buNone/>
            </a:pPr>
            <a:endParaRPr lang="en-US" dirty="0"/>
          </a:p>
          <a:p>
            <a:endParaRPr lang="en-US" dirty="0"/>
          </a:p>
        </p:txBody>
      </p:sp>
    </p:spTree>
    <p:extLst>
      <p:ext uri="{BB962C8B-B14F-4D97-AF65-F5344CB8AC3E}">
        <p14:creationId xmlns:p14="http://schemas.microsoft.com/office/powerpoint/2010/main" val="20540922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6E4893-4439-4A0F-BAE1-06B5A9FF3FCD}"/>
              </a:ext>
            </a:extLst>
          </p:cNvPr>
          <p:cNvSpPr>
            <a:spLocks noGrp="1"/>
          </p:cNvSpPr>
          <p:nvPr>
            <p:ph type="title"/>
          </p:nvPr>
        </p:nvSpPr>
        <p:spPr>
          <a:xfrm>
            <a:off x="960120" y="5419725"/>
            <a:ext cx="10271760" cy="936626"/>
          </a:xfrm>
          <a:prstGeom prst="ellipse">
            <a:avLst/>
          </a:prstGeom>
        </p:spPr>
        <p:txBody>
          <a:bodyPr>
            <a:normAutofit fontScale="90000"/>
          </a:bodyPr>
          <a:lstStyle/>
          <a:p>
            <a:pPr algn="ctr"/>
            <a:r>
              <a:rPr lang="en-US">
                <a:solidFill>
                  <a:schemeClr val="tx1">
                    <a:lumMod val="75000"/>
                    <a:lumOff val="25000"/>
                  </a:schemeClr>
                </a:solidFill>
              </a:rPr>
              <a:t>Ambiguity woes</a:t>
            </a:r>
          </a:p>
        </p:txBody>
      </p:sp>
      <p:pic>
        <p:nvPicPr>
          <p:cNvPr id="4" name="Picture 2" descr="Image result for software requirements">
            <a:extLst>
              <a:ext uri="{FF2B5EF4-FFF2-40B4-BE49-F238E27FC236}">
                <a16:creationId xmlns:a16="http://schemas.microsoft.com/office/drawing/2014/main" id="{F0D8057B-9C54-414D-B889-6CA96E0171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3061" y="1309878"/>
            <a:ext cx="7785878" cy="3666744"/>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28590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6313D-5C1E-472A-A82E-776E75D7C204}"/>
              </a:ext>
            </a:extLst>
          </p:cNvPr>
          <p:cNvSpPr>
            <a:spLocks noGrp="1"/>
          </p:cNvSpPr>
          <p:nvPr>
            <p:ph type="title"/>
          </p:nvPr>
        </p:nvSpPr>
        <p:spPr>
          <a:xfrm>
            <a:off x="640079" y="2053641"/>
            <a:ext cx="3669161" cy="2760098"/>
          </a:xfrm>
        </p:spPr>
        <p:txBody>
          <a:bodyPr>
            <a:normAutofit/>
          </a:bodyPr>
          <a:lstStyle/>
          <a:p>
            <a:r>
              <a:rPr lang="en-US">
                <a:solidFill>
                  <a:srgbClr val="FFFFFF"/>
                </a:solidFill>
              </a:rPr>
              <a:t>How testing affects quality</a:t>
            </a:r>
          </a:p>
        </p:txBody>
      </p:sp>
      <p:sp>
        <p:nvSpPr>
          <p:cNvPr id="61" name="Content Placeholder 2">
            <a:extLst>
              <a:ext uri="{FF2B5EF4-FFF2-40B4-BE49-F238E27FC236}">
                <a16:creationId xmlns:a16="http://schemas.microsoft.com/office/drawing/2014/main" id="{28216121-EF9E-4EE8-B544-A4E94AFE7950}"/>
              </a:ext>
            </a:extLst>
          </p:cNvPr>
          <p:cNvSpPr>
            <a:spLocks noGrp="1"/>
          </p:cNvSpPr>
          <p:nvPr>
            <p:ph idx="1"/>
          </p:nvPr>
        </p:nvSpPr>
        <p:spPr>
          <a:xfrm>
            <a:off x="6090574" y="801866"/>
            <a:ext cx="5306084" cy="5230634"/>
          </a:xfrm>
        </p:spPr>
        <p:txBody>
          <a:bodyPr anchor="ctr">
            <a:normAutofit/>
          </a:bodyPr>
          <a:lstStyle/>
          <a:p>
            <a:r>
              <a:rPr lang="en-US" sz="2200">
                <a:solidFill>
                  <a:srgbClr val="000000"/>
                </a:solidFill>
              </a:rPr>
              <a:t>Testing can reduce the risk of failure</a:t>
            </a:r>
          </a:p>
          <a:p>
            <a:r>
              <a:rPr lang="en-US" sz="2200">
                <a:solidFill>
                  <a:srgbClr val="000000"/>
                </a:solidFill>
              </a:rPr>
              <a:t>Testing can be applied throughout the life cycle</a:t>
            </a:r>
          </a:p>
          <a:p>
            <a:r>
              <a:rPr lang="en-US" sz="2200">
                <a:solidFill>
                  <a:srgbClr val="000000"/>
                </a:solidFill>
              </a:rPr>
              <a:t>Correcting defects increases quality and lowers risk (of course)</a:t>
            </a:r>
          </a:p>
          <a:p>
            <a:r>
              <a:rPr lang="en-US" sz="2200">
                <a:solidFill>
                  <a:srgbClr val="000000"/>
                </a:solidFill>
              </a:rPr>
              <a:t>System quality can be inferred from test-related metrics:</a:t>
            </a:r>
          </a:p>
          <a:p>
            <a:pPr lvl="1"/>
            <a:r>
              <a:rPr lang="en-US" sz="2200">
                <a:solidFill>
                  <a:srgbClr val="000000"/>
                </a:solidFill>
              </a:rPr>
              <a:t>Frequency of defect discovery</a:t>
            </a:r>
          </a:p>
          <a:p>
            <a:pPr lvl="1"/>
            <a:r>
              <a:rPr lang="en-US" sz="2200">
                <a:solidFill>
                  <a:srgbClr val="000000"/>
                </a:solidFill>
              </a:rPr>
              <a:t>Number of discovered defects</a:t>
            </a:r>
          </a:p>
          <a:p>
            <a:pPr lvl="1"/>
            <a:r>
              <a:rPr lang="en-US" sz="2200">
                <a:solidFill>
                  <a:srgbClr val="000000"/>
                </a:solidFill>
              </a:rPr>
              <a:t>Extent of test coverage</a:t>
            </a:r>
          </a:p>
          <a:p>
            <a:pPr lvl="1"/>
            <a:r>
              <a:rPr lang="en-US" sz="2200">
                <a:solidFill>
                  <a:srgbClr val="000000"/>
                </a:solidFill>
              </a:rPr>
              <a:t>Percentage of tests passing</a:t>
            </a:r>
          </a:p>
          <a:p>
            <a:r>
              <a:rPr lang="en-US" sz="2200">
                <a:solidFill>
                  <a:srgbClr val="000000"/>
                </a:solidFill>
              </a:rPr>
              <a:t>These data can be used to improve processes to avoid defect introduction in future.</a:t>
            </a:r>
          </a:p>
          <a:p>
            <a:endParaRPr lang="en-US" sz="2200">
              <a:solidFill>
                <a:srgbClr val="000000"/>
              </a:solidFill>
            </a:endParaRPr>
          </a:p>
        </p:txBody>
      </p:sp>
    </p:spTree>
    <p:extLst>
      <p:ext uri="{BB962C8B-B14F-4D97-AF65-F5344CB8AC3E}">
        <p14:creationId xmlns:p14="http://schemas.microsoft.com/office/powerpoint/2010/main" val="42312948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D6DA3-C70B-461D-9684-CBF053DBB90D}"/>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Testing as Defined by</a:t>
            </a:r>
            <a:br>
              <a:rPr lang="en-US" dirty="0">
                <a:solidFill>
                  <a:schemeClr val="accent1"/>
                </a:solidFill>
              </a:rPr>
            </a:br>
            <a:r>
              <a:rPr lang="en-US" dirty="0">
                <a:solidFill>
                  <a:schemeClr val="accent1"/>
                </a:solidFill>
              </a:rPr>
              <a:t>ISTQB</a:t>
            </a:r>
          </a:p>
        </p:txBody>
      </p:sp>
      <p:sp>
        <p:nvSpPr>
          <p:cNvPr id="3" name="Content Placeholder 2">
            <a:extLst>
              <a:ext uri="{FF2B5EF4-FFF2-40B4-BE49-F238E27FC236}">
                <a16:creationId xmlns:a16="http://schemas.microsoft.com/office/drawing/2014/main" id="{40EFD5A9-7963-4658-88A1-95342E63179F}"/>
              </a:ext>
            </a:extLst>
          </p:cNvPr>
          <p:cNvSpPr>
            <a:spLocks noGrp="1"/>
          </p:cNvSpPr>
          <p:nvPr>
            <p:ph idx="1"/>
          </p:nvPr>
        </p:nvSpPr>
        <p:spPr>
          <a:xfrm>
            <a:off x="4976031" y="963877"/>
            <a:ext cx="6377769" cy="4930246"/>
          </a:xfrm>
        </p:spPr>
        <p:txBody>
          <a:bodyPr anchor="ctr">
            <a:normAutofit/>
          </a:bodyPr>
          <a:lstStyle/>
          <a:p>
            <a:pPr marL="0" indent="0">
              <a:buNone/>
            </a:pPr>
            <a:r>
              <a:rPr lang="en-US" sz="2400" dirty="0"/>
              <a:t>The process consisting of all lifecycle activities, both static and dynamic, concerned with planning, preparation and evaluation of software products and related work products to determine that they satisfy specified requirements, to demonstrate that they are fit for purpose and to detect defects.  </a:t>
            </a:r>
          </a:p>
        </p:txBody>
      </p:sp>
    </p:spTree>
    <p:extLst>
      <p:ext uri="{BB962C8B-B14F-4D97-AF65-F5344CB8AC3E}">
        <p14:creationId xmlns:p14="http://schemas.microsoft.com/office/powerpoint/2010/main" val="38541204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85A549F7-B018-4EAA-93FB-100C6D72EBCE}"/>
              </a:ext>
            </a:extLst>
          </p:cNvPr>
          <p:cNvSpPr/>
          <p:nvPr/>
        </p:nvSpPr>
        <p:spPr>
          <a:xfrm>
            <a:off x="5026073" y="2874117"/>
            <a:ext cx="2139854" cy="1580004"/>
          </a:xfrm>
          <a:prstGeom prst="ellipse">
            <a:avLst/>
          </a:prstGeom>
          <a:solidFill>
            <a:srgbClr val="00B05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effectLst>
                  <a:outerShdw blurRad="38100" dist="38100" dir="2700000" algn="tl">
                    <a:srgbClr val="000000">
                      <a:alpha val="43137"/>
                    </a:srgbClr>
                  </a:outerShdw>
                </a:effectLst>
              </a:rPr>
              <a:t>Test Execution</a:t>
            </a:r>
            <a:endParaRPr lang="en-US" sz="1600" dirty="0">
              <a:effectLst>
                <a:outerShdw blurRad="38100" dist="38100" dir="2700000" algn="tl">
                  <a:srgbClr val="000000">
                    <a:alpha val="43137"/>
                  </a:srgbClr>
                </a:outerShdw>
              </a:effectLst>
            </a:endParaRPr>
          </a:p>
        </p:txBody>
      </p:sp>
      <p:sp>
        <p:nvSpPr>
          <p:cNvPr id="5" name="Title 4">
            <a:extLst>
              <a:ext uri="{FF2B5EF4-FFF2-40B4-BE49-F238E27FC236}">
                <a16:creationId xmlns:a16="http://schemas.microsoft.com/office/drawing/2014/main" id="{6E627569-12E2-4EBE-AC00-96B105D73A11}"/>
              </a:ext>
            </a:extLst>
          </p:cNvPr>
          <p:cNvSpPr>
            <a:spLocks noGrp="1"/>
          </p:cNvSpPr>
          <p:nvPr>
            <p:ph type="title"/>
          </p:nvPr>
        </p:nvSpPr>
        <p:spPr>
          <a:xfrm>
            <a:off x="838200" y="218376"/>
            <a:ext cx="10515600" cy="1325563"/>
          </a:xfrm>
        </p:spPr>
        <p:txBody>
          <a:bodyPr/>
          <a:lstStyle/>
          <a:p>
            <a:pPr algn="ctr"/>
            <a:r>
              <a:rPr lang="en-US" dirty="0"/>
              <a:t>Thus, Testing is More than Test Execution</a:t>
            </a:r>
          </a:p>
        </p:txBody>
      </p:sp>
      <p:sp>
        <p:nvSpPr>
          <p:cNvPr id="9" name="Oval 8">
            <a:extLst>
              <a:ext uri="{FF2B5EF4-FFF2-40B4-BE49-F238E27FC236}">
                <a16:creationId xmlns:a16="http://schemas.microsoft.com/office/drawing/2014/main" id="{D1BF7EC1-EB90-45BB-8378-42EFF97904B5}"/>
              </a:ext>
            </a:extLst>
          </p:cNvPr>
          <p:cNvSpPr/>
          <p:nvPr/>
        </p:nvSpPr>
        <p:spPr>
          <a:xfrm>
            <a:off x="5026073" y="4859113"/>
            <a:ext cx="2139854" cy="1580004"/>
          </a:xfrm>
          <a:prstGeom prst="ellipse">
            <a:avLst/>
          </a:prstGeom>
          <a:solidFill>
            <a:schemeClr val="accent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effectLst>
                  <a:outerShdw blurRad="38100" dist="38100" dir="2700000" algn="tl">
                    <a:srgbClr val="000000">
                      <a:alpha val="43137"/>
                    </a:srgbClr>
                  </a:outerShdw>
                </a:effectLst>
              </a:rPr>
              <a:t>. . .</a:t>
            </a:r>
            <a:endParaRPr lang="en-US" sz="2000" dirty="0">
              <a:effectLst>
                <a:outerShdw blurRad="38100" dist="38100" dir="2700000" algn="tl">
                  <a:srgbClr val="000000">
                    <a:alpha val="43137"/>
                  </a:srgbClr>
                </a:outerShdw>
              </a:effectLst>
            </a:endParaRPr>
          </a:p>
        </p:txBody>
      </p:sp>
      <p:sp>
        <p:nvSpPr>
          <p:cNvPr id="11" name="Oval 10">
            <a:extLst>
              <a:ext uri="{FF2B5EF4-FFF2-40B4-BE49-F238E27FC236}">
                <a16:creationId xmlns:a16="http://schemas.microsoft.com/office/drawing/2014/main" id="{3C17075B-2672-4A74-9EF7-389B3A118DDD}"/>
              </a:ext>
            </a:extLst>
          </p:cNvPr>
          <p:cNvSpPr/>
          <p:nvPr/>
        </p:nvSpPr>
        <p:spPr>
          <a:xfrm>
            <a:off x="7313377" y="3888221"/>
            <a:ext cx="2139854" cy="1580004"/>
          </a:xfrm>
          <a:prstGeom prst="ellipse">
            <a:avLst/>
          </a:prstGeom>
          <a:solidFill>
            <a:schemeClr val="accent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effectLst>
                  <a:outerShdw blurRad="38100" dist="38100" dir="2700000" algn="tl">
                    <a:srgbClr val="000000">
                      <a:alpha val="43137"/>
                    </a:srgbClr>
                  </a:outerShdw>
                </a:effectLst>
              </a:rPr>
              <a:t>Assess</a:t>
            </a:r>
          </a:p>
          <a:p>
            <a:pPr algn="ctr"/>
            <a:r>
              <a:rPr lang="en-US" sz="2400" dirty="0">
                <a:effectLst>
                  <a:outerShdw blurRad="38100" dist="38100" dir="2700000" algn="tl">
                    <a:srgbClr val="000000">
                      <a:alpha val="43137"/>
                    </a:srgbClr>
                  </a:outerShdw>
                </a:effectLst>
              </a:rPr>
              <a:t>Overall Quality</a:t>
            </a:r>
            <a:endParaRPr lang="en-US" sz="1600" dirty="0">
              <a:effectLst>
                <a:outerShdw blurRad="38100" dist="38100" dir="2700000" algn="tl">
                  <a:srgbClr val="000000">
                    <a:alpha val="43137"/>
                  </a:srgbClr>
                </a:outerShdw>
              </a:effectLst>
            </a:endParaRPr>
          </a:p>
        </p:txBody>
      </p:sp>
      <p:sp>
        <p:nvSpPr>
          <p:cNvPr id="13" name="Oval 12">
            <a:extLst>
              <a:ext uri="{FF2B5EF4-FFF2-40B4-BE49-F238E27FC236}">
                <a16:creationId xmlns:a16="http://schemas.microsoft.com/office/drawing/2014/main" id="{9A899B37-EA1C-4279-BB25-84DC1764E74F}"/>
              </a:ext>
            </a:extLst>
          </p:cNvPr>
          <p:cNvSpPr/>
          <p:nvPr/>
        </p:nvSpPr>
        <p:spPr>
          <a:xfrm>
            <a:off x="2424346" y="3888221"/>
            <a:ext cx="2139854" cy="1580004"/>
          </a:xfrm>
          <a:prstGeom prst="ellipse">
            <a:avLst/>
          </a:prstGeom>
          <a:solidFill>
            <a:schemeClr val="accent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dirty="0">
                <a:effectLst>
                  <a:outerShdw blurRad="38100" dist="38100" dir="2700000" algn="tl">
                    <a:srgbClr val="000000">
                      <a:alpha val="43137"/>
                    </a:srgbClr>
                  </a:outerShdw>
                </a:effectLst>
              </a:rPr>
              <a:t>Implement</a:t>
            </a:r>
          </a:p>
          <a:p>
            <a:pPr algn="ctr"/>
            <a:r>
              <a:rPr lang="en-US" sz="2400" dirty="0">
                <a:effectLst>
                  <a:outerShdw blurRad="38100" dist="38100" dir="2700000" algn="tl">
                    <a:srgbClr val="000000">
                      <a:alpha val="43137"/>
                    </a:srgbClr>
                  </a:outerShdw>
                </a:effectLst>
              </a:rPr>
              <a:t>Tests</a:t>
            </a:r>
            <a:endParaRPr lang="en-US" sz="1600" dirty="0">
              <a:effectLst>
                <a:outerShdw blurRad="38100" dist="38100" dir="2700000" algn="tl">
                  <a:srgbClr val="000000">
                    <a:alpha val="43137"/>
                  </a:srgbClr>
                </a:outerShdw>
              </a:effectLst>
            </a:endParaRPr>
          </a:p>
        </p:txBody>
      </p:sp>
      <p:sp>
        <p:nvSpPr>
          <p:cNvPr id="14" name="Oval 13">
            <a:extLst>
              <a:ext uri="{FF2B5EF4-FFF2-40B4-BE49-F238E27FC236}">
                <a16:creationId xmlns:a16="http://schemas.microsoft.com/office/drawing/2014/main" id="{1C71239E-6228-4D54-A891-2CFB2BFC3CF6}"/>
              </a:ext>
            </a:extLst>
          </p:cNvPr>
          <p:cNvSpPr/>
          <p:nvPr/>
        </p:nvSpPr>
        <p:spPr>
          <a:xfrm>
            <a:off x="1103903" y="2308217"/>
            <a:ext cx="2139854" cy="1580004"/>
          </a:xfrm>
          <a:prstGeom prst="ellipse">
            <a:avLst/>
          </a:prstGeom>
          <a:solidFill>
            <a:schemeClr val="accent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effectLst>
                  <a:outerShdw blurRad="38100" dist="38100" dir="2700000" algn="tl">
                    <a:srgbClr val="000000">
                      <a:alpha val="43137"/>
                    </a:srgbClr>
                  </a:outerShdw>
                </a:effectLst>
              </a:rPr>
              <a:t>Design</a:t>
            </a:r>
          </a:p>
          <a:p>
            <a:pPr algn="ctr"/>
            <a:r>
              <a:rPr lang="en-US" sz="2400" dirty="0">
                <a:effectLst>
                  <a:outerShdw blurRad="38100" dist="38100" dir="2700000" algn="tl">
                    <a:srgbClr val="000000">
                      <a:alpha val="43137"/>
                    </a:srgbClr>
                  </a:outerShdw>
                </a:effectLst>
              </a:rPr>
              <a:t>Tests</a:t>
            </a:r>
            <a:endParaRPr lang="en-US" sz="1600" dirty="0">
              <a:effectLst>
                <a:outerShdw blurRad="38100" dist="38100" dir="2700000" algn="tl">
                  <a:srgbClr val="000000">
                    <a:alpha val="43137"/>
                  </a:srgbClr>
                </a:outerShdw>
              </a:effectLst>
            </a:endParaRPr>
          </a:p>
        </p:txBody>
      </p:sp>
      <p:sp>
        <p:nvSpPr>
          <p:cNvPr id="15" name="Oval 14">
            <a:extLst>
              <a:ext uri="{FF2B5EF4-FFF2-40B4-BE49-F238E27FC236}">
                <a16:creationId xmlns:a16="http://schemas.microsoft.com/office/drawing/2014/main" id="{434F64FB-209F-4748-AD48-53EA0646AD7E}"/>
              </a:ext>
            </a:extLst>
          </p:cNvPr>
          <p:cNvSpPr/>
          <p:nvPr/>
        </p:nvSpPr>
        <p:spPr>
          <a:xfrm>
            <a:off x="3269309" y="1466857"/>
            <a:ext cx="2139854" cy="1580004"/>
          </a:xfrm>
          <a:prstGeom prst="ellipse">
            <a:avLst/>
          </a:prstGeom>
          <a:solidFill>
            <a:schemeClr val="accent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effectLst>
                  <a:outerShdw blurRad="38100" dist="38100" dir="2700000" algn="tl">
                    <a:srgbClr val="000000">
                      <a:alpha val="43137"/>
                    </a:srgbClr>
                  </a:outerShdw>
                </a:effectLst>
              </a:rPr>
              <a:t>Test</a:t>
            </a:r>
          </a:p>
          <a:p>
            <a:pPr algn="ctr"/>
            <a:r>
              <a:rPr lang="en-US" sz="2400" dirty="0">
                <a:effectLst>
                  <a:outerShdw blurRad="38100" dist="38100" dir="2700000" algn="tl">
                    <a:srgbClr val="000000">
                      <a:alpha val="43137"/>
                    </a:srgbClr>
                  </a:outerShdw>
                </a:effectLst>
              </a:rPr>
              <a:t>Planning</a:t>
            </a:r>
            <a:endParaRPr lang="en-US" sz="1600" dirty="0">
              <a:effectLst>
                <a:outerShdw blurRad="38100" dist="38100" dir="2700000" algn="tl">
                  <a:srgbClr val="000000">
                    <a:alpha val="43137"/>
                  </a:srgbClr>
                </a:outerShdw>
              </a:effectLst>
            </a:endParaRPr>
          </a:p>
        </p:txBody>
      </p:sp>
      <p:sp>
        <p:nvSpPr>
          <p:cNvPr id="16" name="Oval 15">
            <a:extLst>
              <a:ext uri="{FF2B5EF4-FFF2-40B4-BE49-F238E27FC236}">
                <a16:creationId xmlns:a16="http://schemas.microsoft.com/office/drawing/2014/main" id="{757EC740-CEA7-437E-A448-B7638714F56E}"/>
              </a:ext>
            </a:extLst>
          </p:cNvPr>
          <p:cNvSpPr/>
          <p:nvPr/>
        </p:nvSpPr>
        <p:spPr>
          <a:xfrm>
            <a:off x="7050618" y="1848996"/>
            <a:ext cx="2139854" cy="1580004"/>
          </a:xfrm>
          <a:prstGeom prst="ellipse">
            <a:avLst/>
          </a:prstGeom>
          <a:solidFill>
            <a:schemeClr val="accent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effectLst>
                  <a:outerShdw blurRad="38100" dist="38100" dir="2700000" algn="tl">
                    <a:srgbClr val="000000">
                      <a:alpha val="43137"/>
                    </a:srgbClr>
                  </a:outerShdw>
                </a:effectLst>
              </a:rPr>
              <a:t>Report results</a:t>
            </a:r>
            <a:endParaRPr lang="en-US" sz="1600" dirty="0">
              <a:effectLst>
                <a:outerShdw blurRad="38100" dist="38100" dir="2700000" algn="tl">
                  <a:srgbClr val="000000">
                    <a:alpha val="43137"/>
                  </a:srgbClr>
                </a:outerShdw>
              </a:effectLst>
            </a:endParaRPr>
          </a:p>
        </p:txBody>
      </p:sp>
      <p:sp>
        <p:nvSpPr>
          <p:cNvPr id="17" name="Oval 16">
            <a:extLst>
              <a:ext uri="{FF2B5EF4-FFF2-40B4-BE49-F238E27FC236}">
                <a16:creationId xmlns:a16="http://schemas.microsoft.com/office/drawing/2014/main" id="{94F3D6F5-E647-48E1-9A99-A1E5BE3C4FCD}"/>
              </a:ext>
            </a:extLst>
          </p:cNvPr>
          <p:cNvSpPr/>
          <p:nvPr/>
        </p:nvSpPr>
        <p:spPr>
          <a:xfrm>
            <a:off x="9190472" y="2767554"/>
            <a:ext cx="2139854" cy="1580004"/>
          </a:xfrm>
          <a:prstGeom prst="ellipse">
            <a:avLst/>
          </a:prstGeom>
          <a:solidFill>
            <a:schemeClr val="accent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effectLst>
                  <a:outerShdw blurRad="38100" dist="38100" dir="2700000" algn="tl">
                    <a:srgbClr val="000000">
                      <a:alpha val="43137"/>
                    </a:srgbClr>
                  </a:outerShdw>
                </a:effectLst>
              </a:rPr>
              <a:t>Verify user needs are met</a:t>
            </a:r>
          </a:p>
        </p:txBody>
      </p:sp>
    </p:spTree>
    <p:extLst>
      <p:ext uri="{BB962C8B-B14F-4D97-AF65-F5344CB8AC3E}">
        <p14:creationId xmlns:p14="http://schemas.microsoft.com/office/powerpoint/2010/main" val="2243076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25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30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3500"/>
                            </p:stCondLst>
                            <p:childTnLst>
                              <p:par>
                                <p:cTn id="25" presetID="10"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p:stCondLst>
                              <p:cond delay="4000"/>
                            </p:stCondLst>
                            <p:childTnLst>
                              <p:par>
                                <p:cTn id="29" presetID="10"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14" grpId="0" animBg="1"/>
      <p:bldP spid="15" grpId="0" animBg="1"/>
      <p:bldP spid="16" grpId="0" animBg="1"/>
      <p:bldP spid="1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Software Testing Roles</a:t>
            </a:r>
          </a:p>
        </p:txBody>
      </p:sp>
      <p:sp>
        <p:nvSpPr>
          <p:cNvPr id="3" name="Content Placeholder 2"/>
          <p:cNvSpPr>
            <a:spLocks noGrp="1"/>
          </p:cNvSpPr>
          <p:nvPr>
            <p:ph idx="1"/>
          </p:nvPr>
        </p:nvSpPr>
        <p:spPr>
          <a:xfrm>
            <a:off x="838200" y="1538755"/>
            <a:ext cx="10515600" cy="4351338"/>
          </a:xfrm>
        </p:spPr>
        <p:txBody>
          <a:bodyPr/>
          <a:lstStyle/>
          <a:p>
            <a:r>
              <a:rPr lang="en-US" u="sng">
                <a:solidFill>
                  <a:schemeClr val="tx2"/>
                </a:solidFill>
              </a:rPr>
              <a:t>Tester </a:t>
            </a:r>
            <a:r>
              <a:rPr lang="en-US"/>
              <a:t>: </a:t>
            </a:r>
            <a:r>
              <a:rPr lang="en-US" dirty="0"/>
              <a:t>An IT professional who is in charge of one or more technical test activities</a:t>
            </a:r>
          </a:p>
          <a:p>
            <a:pPr lvl="1"/>
            <a:r>
              <a:rPr lang="en-US" sz="1800" dirty="0"/>
              <a:t>Designing test inputs</a:t>
            </a:r>
          </a:p>
          <a:p>
            <a:pPr lvl="1"/>
            <a:r>
              <a:rPr lang="en-US" sz="1800" dirty="0"/>
              <a:t>Producing test values</a:t>
            </a:r>
          </a:p>
          <a:p>
            <a:pPr lvl="1"/>
            <a:r>
              <a:rPr lang="en-US" sz="1800" dirty="0"/>
              <a:t>Running test scripts</a:t>
            </a:r>
          </a:p>
          <a:p>
            <a:pPr lvl="1"/>
            <a:r>
              <a:rPr lang="en-US" sz="1800" dirty="0"/>
              <a:t>Analyzing results</a:t>
            </a:r>
          </a:p>
          <a:p>
            <a:pPr lvl="1"/>
            <a:r>
              <a:rPr lang="en-US" sz="1800" dirty="0"/>
              <a:t>Reporting results to developers and managers</a:t>
            </a:r>
          </a:p>
          <a:p>
            <a:pPr lvl="1"/>
            <a:endParaRPr lang="en-US" sz="1800" dirty="0"/>
          </a:p>
          <a:p>
            <a:r>
              <a:rPr lang="en-US" u="sng" dirty="0">
                <a:solidFill>
                  <a:schemeClr val="tx2"/>
                </a:solidFill>
              </a:rPr>
              <a:t>Test Manager</a:t>
            </a:r>
            <a:r>
              <a:rPr lang="en-US" dirty="0"/>
              <a:t> : In charge of one or more test engineers</a:t>
            </a:r>
          </a:p>
          <a:p>
            <a:pPr lvl="1"/>
            <a:r>
              <a:rPr lang="en-US" sz="1800" dirty="0"/>
              <a:t>Sets test policies and processes</a:t>
            </a:r>
          </a:p>
          <a:p>
            <a:pPr lvl="1"/>
            <a:r>
              <a:rPr lang="en-US" sz="1800" dirty="0"/>
              <a:t>Interacts with other managers on the project</a:t>
            </a:r>
          </a:p>
          <a:p>
            <a:pPr lvl="1"/>
            <a:r>
              <a:rPr lang="en-US" sz="1800" dirty="0"/>
              <a:t>Otherwise supports the engineers</a:t>
            </a:r>
          </a:p>
        </p:txBody>
      </p:sp>
      <p:sp>
        <p:nvSpPr>
          <p:cNvPr id="4" name="Date Placeholder 3"/>
          <p:cNvSpPr>
            <a:spLocks noGrp="1"/>
          </p:cNvSpPr>
          <p:nvPr>
            <p:ph type="dt" sz="half" idx="10"/>
          </p:nvPr>
        </p:nvSpPr>
        <p:spPr/>
        <p:txBody>
          <a:bodyPr/>
          <a:lstStyle/>
          <a:p>
            <a:pPr>
              <a:defRPr/>
            </a:pPr>
            <a:r>
              <a:rPr lang="en-US"/>
              <a:t>Introduction to Software Testing, Edition 2  (Ch 2)</a:t>
            </a:r>
            <a:endParaRPr lang="en-US" u="sng"/>
          </a:p>
        </p:txBody>
      </p:sp>
      <p:sp>
        <p:nvSpPr>
          <p:cNvPr id="5" name="Footer Placeholder 4"/>
          <p:cNvSpPr>
            <a:spLocks noGrp="1"/>
          </p:cNvSpPr>
          <p:nvPr>
            <p:ph type="ftr" sz="quarter" idx="11"/>
          </p:nvPr>
        </p:nvSpPr>
        <p:spPr/>
        <p:txBody>
          <a:bodyPr/>
          <a:lstStyle/>
          <a:p>
            <a:pPr>
              <a:defRPr/>
            </a:pPr>
            <a:r>
              <a:rPr lang="en-US"/>
              <a:t>© Ammann &amp; Offutt</a:t>
            </a:r>
          </a:p>
        </p:txBody>
      </p:sp>
      <p:sp>
        <p:nvSpPr>
          <p:cNvPr id="6" name="Slide Number Placeholder 5"/>
          <p:cNvSpPr>
            <a:spLocks noGrp="1"/>
          </p:cNvSpPr>
          <p:nvPr>
            <p:ph type="sldNum" sz="quarter" idx="12"/>
          </p:nvPr>
        </p:nvSpPr>
        <p:spPr/>
        <p:txBody>
          <a:bodyPr/>
          <a:lstStyle/>
          <a:p>
            <a:pPr>
              <a:defRPr/>
            </a:pPr>
            <a:fld id="{7F4B1FAA-A740-404F-BBC5-7C153B666279}" type="slidenum">
              <a:rPr lang="en-US" smtClean="0"/>
              <a:pPr>
                <a:defRPr/>
              </a:pPr>
              <a:t>37</a:t>
            </a:fld>
            <a:endParaRPr lang="en-US"/>
          </a:p>
        </p:txBody>
      </p:sp>
      <p:sp>
        <p:nvSpPr>
          <p:cNvPr id="7" name="Rectangle 6">
            <a:extLst>
              <a:ext uri="{FF2B5EF4-FFF2-40B4-BE49-F238E27FC236}">
                <a16:creationId xmlns:a16="http://schemas.microsoft.com/office/drawing/2014/main" id="{5610D4BF-0A74-447A-907B-7A1E13678B2B}"/>
              </a:ext>
            </a:extLst>
          </p:cNvPr>
          <p:cNvSpPr/>
          <p:nvPr/>
        </p:nvSpPr>
        <p:spPr>
          <a:xfrm>
            <a:off x="6096000" y="2048529"/>
            <a:ext cx="5665694" cy="1791260"/>
          </a:xfrm>
          <a:prstGeom prst="rect">
            <a:avLst/>
          </a:prstGeom>
          <a:solidFill>
            <a:srgbClr val="0000CC"/>
          </a:solidFill>
          <a:ln w="12700">
            <a:solidFill>
              <a:schemeClr val="tx1"/>
            </a:solidFill>
            <a:miter lim="800000"/>
            <a:headEnd type="none" w="sm" len="sm"/>
            <a:tailEnd type="none" w="sm" len="sm"/>
          </a:ln>
          <a:effectLst/>
        </p:spPr>
        <p:txBody>
          <a:bodyPr wrap="square">
            <a:spAutoFit/>
          </a:bodyPr>
          <a:lstStyle/>
          <a:p>
            <a:pPr>
              <a:lnSpc>
                <a:spcPct val="90000"/>
              </a:lnSpc>
              <a:spcBef>
                <a:spcPct val="30000"/>
              </a:spcBef>
              <a:buSzPct val="75000"/>
            </a:pPr>
            <a:r>
              <a:rPr lang="en-US" sz="2400" dirty="0">
                <a:solidFill>
                  <a:srgbClr val="FFFF00"/>
                </a:solidFill>
                <a:effectLst>
                  <a:outerShdw blurRad="38100" dist="38100" dir="2700000" algn="tl">
                    <a:srgbClr val="000000"/>
                  </a:outerShdw>
                </a:effectLst>
                <a:cs typeface="Arial" pitchFamily="34" charset="0"/>
              </a:rPr>
              <a:t>Software companies often distinguish between:</a:t>
            </a:r>
          </a:p>
          <a:p>
            <a:pPr marL="287338" indent="-287338">
              <a:lnSpc>
                <a:spcPct val="90000"/>
              </a:lnSpc>
              <a:spcBef>
                <a:spcPct val="30000"/>
              </a:spcBef>
              <a:buSzPct val="75000"/>
              <a:buFont typeface="Arial" panose="020B0604020202020204" pitchFamily="34" charset="0"/>
              <a:buChar char="•"/>
            </a:pPr>
            <a:r>
              <a:rPr lang="en-US" sz="2000" dirty="0">
                <a:solidFill>
                  <a:srgbClr val="FFFF00"/>
                </a:solidFill>
                <a:effectLst>
                  <a:outerShdw blurRad="38100" dist="38100" dir="2700000" algn="tl">
                    <a:srgbClr val="000000"/>
                  </a:outerShdw>
                </a:effectLst>
                <a:cs typeface="Arial" pitchFamily="34" charset="0"/>
              </a:rPr>
              <a:t>Software Test Engineers (</a:t>
            </a:r>
            <a:r>
              <a:rPr lang="en-US" sz="2000" b="1" dirty="0">
                <a:solidFill>
                  <a:srgbClr val="FFFF00"/>
                </a:solidFill>
                <a:effectLst>
                  <a:outerShdw blurRad="38100" dist="38100" dir="2700000" algn="tl">
                    <a:srgbClr val="000000"/>
                  </a:outerShdw>
                </a:effectLst>
                <a:cs typeface="Arial" pitchFamily="34" charset="0"/>
              </a:rPr>
              <a:t>STEs</a:t>
            </a:r>
            <a:r>
              <a:rPr lang="en-US" sz="2000" dirty="0">
                <a:solidFill>
                  <a:srgbClr val="FFFF00"/>
                </a:solidFill>
                <a:effectLst>
                  <a:outerShdw blurRad="38100" dist="38100" dir="2700000" algn="tl">
                    <a:srgbClr val="000000"/>
                  </a:outerShdw>
                </a:effectLst>
                <a:cs typeface="Arial" pitchFamily="34" charset="0"/>
              </a:rPr>
              <a:t>)</a:t>
            </a:r>
          </a:p>
          <a:p>
            <a:pPr marL="287338" indent="-287338">
              <a:lnSpc>
                <a:spcPct val="90000"/>
              </a:lnSpc>
              <a:spcBef>
                <a:spcPct val="30000"/>
              </a:spcBef>
              <a:buSzPct val="75000"/>
              <a:buFont typeface="Arial" panose="020B0604020202020204" pitchFamily="34" charset="0"/>
              <a:buChar char="•"/>
            </a:pPr>
            <a:r>
              <a:rPr lang="en-US" sz="2000" dirty="0">
                <a:solidFill>
                  <a:srgbClr val="FFFF00"/>
                </a:solidFill>
                <a:effectLst>
                  <a:outerShdw blurRad="38100" dist="38100" dir="2700000" algn="tl">
                    <a:srgbClr val="000000"/>
                  </a:outerShdw>
                </a:effectLst>
                <a:cs typeface="Arial" pitchFamily="34" charset="0"/>
              </a:rPr>
              <a:t>Software Development Engineers in Test (</a:t>
            </a:r>
            <a:r>
              <a:rPr lang="en-US" sz="2000" b="1" dirty="0">
                <a:solidFill>
                  <a:srgbClr val="FFFF00"/>
                </a:solidFill>
                <a:effectLst>
                  <a:outerShdw blurRad="38100" dist="38100" dir="2700000" algn="tl">
                    <a:srgbClr val="000000"/>
                  </a:outerShdw>
                </a:effectLst>
                <a:cs typeface="Arial" pitchFamily="34" charset="0"/>
              </a:rPr>
              <a:t>SDET</a:t>
            </a:r>
            <a:r>
              <a:rPr lang="en-US" sz="2000" dirty="0">
                <a:solidFill>
                  <a:srgbClr val="FFFF00"/>
                </a:solidFill>
                <a:effectLst>
                  <a:outerShdw blurRad="38100" dist="38100" dir="2700000" algn="tl">
                    <a:srgbClr val="000000"/>
                  </a:outerShdw>
                </a:effectLst>
                <a:cs typeface="Arial" pitchFamily="34" charset="0"/>
              </a:rPr>
              <a:t>s)</a:t>
            </a:r>
          </a:p>
          <a:p>
            <a:pPr>
              <a:lnSpc>
                <a:spcPct val="90000"/>
              </a:lnSpc>
              <a:spcBef>
                <a:spcPct val="30000"/>
              </a:spcBef>
              <a:buSzPct val="75000"/>
            </a:pPr>
            <a:r>
              <a:rPr lang="en-US" sz="1600" i="1" dirty="0">
                <a:solidFill>
                  <a:srgbClr val="FFFF00"/>
                </a:solidFill>
                <a:effectLst>
                  <a:outerShdw blurRad="38100" dist="38100" dir="2700000" algn="tl">
                    <a:srgbClr val="000000"/>
                  </a:outerShdw>
                </a:effectLst>
                <a:cs typeface="Arial" pitchFamily="34" charset="0"/>
              </a:rPr>
              <a:t>Microsoft terms</a:t>
            </a:r>
          </a:p>
        </p:txBody>
      </p:sp>
    </p:spTree>
    <p:extLst>
      <p:ext uri="{BB962C8B-B14F-4D97-AF65-F5344CB8AC3E}">
        <p14:creationId xmlns:p14="http://schemas.microsoft.com/office/powerpoint/2010/main" val="3151345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dirty="0"/>
              <a:t>Software Testing Roles</a:t>
            </a:r>
          </a:p>
        </p:txBody>
      </p:sp>
      <p:sp>
        <p:nvSpPr>
          <p:cNvPr id="31747" name="Content Placeholder 2"/>
          <p:cNvSpPr>
            <a:spLocks noGrp="1"/>
          </p:cNvSpPr>
          <p:nvPr>
            <p:ph idx="1"/>
          </p:nvPr>
        </p:nvSpPr>
        <p:spPr/>
        <p:txBody>
          <a:bodyPr>
            <a:normAutofit fontScale="92500" lnSpcReduction="20000"/>
          </a:bodyPr>
          <a:lstStyle/>
          <a:p>
            <a:pPr>
              <a:spcBef>
                <a:spcPts val="600"/>
              </a:spcBef>
            </a:pPr>
            <a:r>
              <a:rPr lang="en-US" dirty="0">
                <a:solidFill>
                  <a:schemeClr val="accent1"/>
                </a:solidFill>
              </a:rPr>
              <a:t>Test management :</a:t>
            </a:r>
            <a:r>
              <a:rPr lang="en-US" dirty="0"/>
              <a:t> Sets policy, organizes team, interfaces with development,  chooses criteria, decides how much automation is needed, …</a:t>
            </a:r>
          </a:p>
          <a:p>
            <a:pPr>
              <a:spcBef>
                <a:spcPts val="600"/>
              </a:spcBef>
            </a:pPr>
            <a:r>
              <a:rPr lang="en-US" dirty="0">
                <a:solidFill>
                  <a:schemeClr val="accent1"/>
                </a:solidFill>
              </a:rPr>
              <a:t>Test maintenance : Save tests for reuse </a:t>
            </a:r>
            <a:r>
              <a:rPr lang="en-US" dirty="0"/>
              <a:t>as software evolves</a:t>
            </a:r>
          </a:p>
          <a:p>
            <a:pPr lvl="1">
              <a:spcBef>
                <a:spcPts val="600"/>
              </a:spcBef>
            </a:pPr>
            <a:r>
              <a:rPr lang="en-US" dirty="0"/>
              <a:t>Requires cooperation of test </a:t>
            </a:r>
            <a:r>
              <a:rPr lang="en-US" dirty="0">
                <a:solidFill>
                  <a:schemeClr val="accent1"/>
                </a:solidFill>
              </a:rPr>
              <a:t>designers and </a:t>
            </a:r>
            <a:r>
              <a:rPr lang="en-US" dirty="0" err="1">
                <a:solidFill>
                  <a:schemeClr val="accent1"/>
                </a:solidFill>
              </a:rPr>
              <a:t>automators</a:t>
            </a:r>
            <a:endParaRPr lang="en-US" dirty="0">
              <a:solidFill>
                <a:schemeClr val="accent1"/>
              </a:solidFill>
            </a:endParaRPr>
          </a:p>
          <a:p>
            <a:pPr lvl="1">
              <a:spcBef>
                <a:spcPts val="600"/>
              </a:spcBef>
            </a:pPr>
            <a:r>
              <a:rPr lang="en-US" dirty="0"/>
              <a:t>Deciding when to trim the test suite is partly policy and partly technical – and in general</a:t>
            </a:r>
            <a:r>
              <a:rPr lang="en-US" dirty="0">
                <a:solidFill>
                  <a:schemeClr val="accent1"/>
                </a:solidFill>
              </a:rPr>
              <a:t>, very hard !</a:t>
            </a:r>
          </a:p>
          <a:p>
            <a:pPr lvl="1">
              <a:spcBef>
                <a:spcPts val="600"/>
              </a:spcBef>
            </a:pPr>
            <a:r>
              <a:rPr lang="en-US" dirty="0"/>
              <a:t>Tests should be put in </a:t>
            </a:r>
            <a:r>
              <a:rPr lang="en-US" dirty="0">
                <a:solidFill>
                  <a:schemeClr val="accent1"/>
                </a:solidFill>
              </a:rPr>
              <a:t>configuration control</a:t>
            </a:r>
          </a:p>
          <a:p>
            <a:pPr>
              <a:spcBef>
                <a:spcPts val="600"/>
              </a:spcBef>
            </a:pPr>
            <a:r>
              <a:rPr lang="en-US" dirty="0">
                <a:solidFill>
                  <a:schemeClr val="accent1"/>
                </a:solidFill>
              </a:rPr>
              <a:t>Test documentation </a:t>
            </a:r>
            <a:r>
              <a:rPr lang="en-US" dirty="0"/>
              <a:t>: All parties participate</a:t>
            </a:r>
          </a:p>
          <a:p>
            <a:pPr lvl="1">
              <a:spcBef>
                <a:spcPts val="600"/>
              </a:spcBef>
            </a:pPr>
            <a:r>
              <a:rPr lang="en-US" dirty="0"/>
              <a:t>Each test must document “</a:t>
            </a:r>
            <a:r>
              <a:rPr lang="en-US" dirty="0">
                <a:solidFill>
                  <a:schemeClr val="accent1"/>
                </a:solidFill>
              </a:rPr>
              <a:t>why</a:t>
            </a:r>
            <a:r>
              <a:rPr lang="en-US" dirty="0"/>
              <a:t>” – criterion and test requirement satisfied or a rationale for human-designed tests</a:t>
            </a:r>
          </a:p>
          <a:p>
            <a:pPr lvl="1">
              <a:spcBef>
                <a:spcPts val="600"/>
              </a:spcBef>
            </a:pPr>
            <a:r>
              <a:rPr lang="en-US" dirty="0"/>
              <a:t>Ensure </a:t>
            </a:r>
            <a:r>
              <a:rPr lang="en-US" dirty="0">
                <a:solidFill>
                  <a:schemeClr val="accent1"/>
                </a:solidFill>
              </a:rPr>
              <a:t>traceability</a:t>
            </a:r>
            <a:r>
              <a:rPr lang="en-US" dirty="0"/>
              <a:t> throughout the process</a:t>
            </a:r>
          </a:p>
          <a:p>
            <a:pPr lvl="1">
              <a:spcBef>
                <a:spcPts val="600"/>
              </a:spcBef>
            </a:pPr>
            <a:r>
              <a:rPr lang="en-US" dirty="0"/>
              <a:t>Keep </a:t>
            </a:r>
            <a:r>
              <a:rPr lang="en-US" dirty="0">
                <a:solidFill>
                  <a:schemeClr val="accent1"/>
                </a:solidFill>
              </a:rPr>
              <a:t>documentation</a:t>
            </a:r>
            <a:r>
              <a:rPr lang="en-US" dirty="0"/>
              <a:t> in the automated tests</a:t>
            </a:r>
          </a:p>
        </p:txBody>
      </p:sp>
      <p:sp>
        <p:nvSpPr>
          <p:cNvPr id="31748"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800" b="0">
                <a:solidFill>
                  <a:schemeClr val="tx1"/>
                </a:solidFill>
                <a:latin typeface="Arial" panose="020B0604020202020204" pitchFamily="34" charset="0"/>
              </a:rPr>
              <a:t>Introduction to Software Testing, Edition 2  (Ch 2)</a:t>
            </a:r>
            <a:endParaRPr lang="en-US" sz="800" b="0" u="sng">
              <a:solidFill>
                <a:schemeClr val="tx1"/>
              </a:solidFill>
              <a:latin typeface="Arial" panose="020B0604020202020204" pitchFamily="34" charset="0"/>
            </a:endParaRPr>
          </a:p>
        </p:txBody>
      </p:sp>
      <p:sp>
        <p:nvSpPr>
          <p:cNvPr id="31749"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800" b="0">
                <a:solidFill>
                  <a:schemeClr val="tx1"/>
                </a:solidFill>
                <a:latin typeface="Arial" panose="020B0604020202020204" pitchFamily="34" charset="0"/>
              </a:rPr>
              <a:t>© Ammann &amp; Offutt</a:t>
            </a:r>
          </a:p>
        </p:txBody>
      </p:sp>
      <p:sp>
        <p:nvSpPr>
          <p:cNvPr id="3175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fld id="{25E309BB-25E6-4D77-9050-B9DC9F9EBA2F}" type="slidenum">
              <a:rPr lang="en-US" sz="800" b="0">
                <a:solidFill>
                  <a:schemeClr val="tx1"/>
                </a:solidFill>
                <a:latin typeface="Arial" panose="020B0604020202020204" pitchFamily="34" charset="0"/>
              </a:rPr>
              <a:pPr/>
              <a:t>38</a:t>
            </a:fld>
            <a:endParaRPr lang="en-US" sz="800" b="0">
              <a:solidFill>
                <a:schemeClr val="tx1"/>
              </a:solidFill>
              <a:latin typeface="Arial" panose="020B0604020202020204" pitchFamily="34" charset="0"/>
            </a:endParaRPr>
          </a:p>
        </p:txBody>
      </p:sp>
    </p:spTree>
    <p:extLst>
      <p:ext uri="{BB962C8B-B14F-4D97-AF65-F5344CB8AC3E}">
        <p14:creationId xmlns:p14="http://schemas.microsoft.com/office/powerpoint/2010/main" val="25275856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Complexity of Testing Software</a:t>
            </a:r>
          </a:p>
        </p:txBody>
      </p:sp>
      <p:sp>
        <p:nvSpPr>
          <p:cNvPr id="3" name="Content Placeholder 2"/>
          <p:cNvSpPr>
            <a:spLocks noGrp="1"/>
          </p:cNvSpPr>
          <p:nvPr>
            <p:ph idx="1"/>
          </p:nvPr>
        </p:nvSpPr>
        <p:spPr/>
        <p:txBody>
          <a:bodyPr>
            <a:normAutofit lnSpcReduction="10000"/>
          </a:bodyPr>
          <a:lstStyle/>
          <a:p>
            <a:r>
              <a:rPr lang="en-US" dirty="0"/>
              <a:t>No other engineering field builds products as </a:t>
            </a:r>
            <a:r>
              <a:rPr lang="en-US" dirty="0">
                <a:solidFill>
                  <a:schemeClr val="tx2"/>
                </a:solidFill>
              </a:rPr>
              <a:t>complicated</a:t>
            </a:r>
            <a:r>
              <a:rPr lang="en-US" dirty="0"/>
              <a:t> as software</a:t>
            </a:r>
          </a:p>
          <a:p>
            <a:pPr lvl="2"/>
            <a:endParaRPr lang="en-US" dirty="0"/>
          </a:p>
          <a:p>
            <a:r>
              <a:rPr lang="en-US" dirty="0"/>
              <a:t>The term </a:t>
            </a:r>
            <a:r>
              <a:rPr lang="en-US" dirty="0">
                <a:solidFill>
                  <a:schemeClr val="tx2"/>
                </a:solidFill>
              </a:rPr>
              <a:t>correctness</a:t>
            </a:r>
            <a:r>
              <a:rPr lang="en-US" dirty="0"/>
              <a:t> has no meaning</a:t>
            </a:r>
          </a:p>
          <a:p>
            <a:pPr lvl="1"/>
            <a:r>
              <a:rPr lang="en-US" dirty="0"/>
              <a:t>Is a </a:t>
            </a:r>
            <a:r>
              <a:rPr lang="en-US" dirty="0">
                <a:solidFill>
                  <a:schemeClr val="tx2"/>
                </a:solidFill>
              </a:rPr>
              <a:t>building</a:t>
            </a:r>
            <a:r>
              <a:rPr lang="en-US" dirty="0"/>
              <a:t> correct?</a:t>
            </a:r>
          </a:p>
          <a:p>
            <a:pPr lvl="1"/>
            <a:r>
              <a:rPr lang="en-US" dirty="0"/>
              <a:t>Is a </a:t>
            </a:r>
            <a:r>
              <a:rPr lang="en-US" dirty="0">
                <a:solidFill>
                  <a:schemeClr val="tx2"/>
                </a:solidFill>
              </a:rPr>
              <a:t>car</a:t>
            </a:r>
            <a:r>
              <a:rPr lang="en-US" dirty="0"/>
              <a:t> correct?</a:t>
            </a:r>
          </a:p>
          <a:p>
            <a:pPr lvl="1"/>
            <a:r>
              <a:rPr lang="en-US" dirty="0"/>
              <a:t>Is a </a:t>
            </a:r>
            <a:r>
              <a:rPr lang="en-US" dirty="0">
                <a:solidFill>
                  <a:schemeClr val="tx2"/>
                </a:solidFill>
              </a:rPr>
              <a:t>subway</a:t>
            </a:r>
            <a:r>
              <a:rPr lang="en-US" dirty="0"/>
              <a:t> system correct?</a:t>
            </a:r>
          </a:p>
          <a:p>
            <a:pPr lvl="2"/>
            <a:endParaRPr lang="en-US" dirty="0"/>
          </a:p>
          <a:p>
            <a:r>
              <a:rPr lang="en-US" dirty="0"/>
              <a:t>Like other engineers, testers must use </a:t>
            </a:r>
            <a:r>
              <a:rPr lang="en-US" dirty="0">
                <a:solidFill>
                  <a:schemeClr val="tx2"/>
                </a:solidFill>
              </a:rPr>
              <a:t>abstraction to manage complexity</a:t>
            </a:r>
          </a:p>
          <a:p>
            <a:pPr lvl="1"/>
            <a:r>
              <a:rPr lang="en-US" dirty="0"/>
              <a:t>This is the purpose of the </a:t>
            </a:r>
            <a:r>
              <a:rPr lang="en-US" dirty="0">
                <a:solidFill>
                  <a:schemeClr val="tx2"/>
                </a:solidFill>
              </a:rPr>
              <a:t>model-driven test design</a:t>
            </a:r>
            <a:r>
              <a:rPr lang="en-US" dirty="0"/>
              <a:t> process</a:t>
            </a:r>
          </a:p>
          <a:p>
            <a:pPr lvl="1"/>
            <a:r>
              <a:rPr lang="en-US" dirty="0"/>
              <a:t>The “model” is an abstract structure</a:t>
            </a:r>
          </a:p>
        </p:txBody>
      </p:sp>
      <p:sp>
        <p:nvSpPr>
          <p:cNvPr id="4" name="Date Placeholder 3"/>
          <p:cNvSpPr>
            <a:spLocks noGrp="1"/>
          </p:cNvSpPr>
          <p:nvPr>
            <p:ph type="dt" sz="half" idx="10"/>
          </p:nvPr>
        </p:nvSpPr>
        <p:spPr/>
        <p:txBody>
          <a:bodyPr/>
          <a:lstStyle/>
          <a:p>
            <a:pPr>
              <a:defRPr/>
            </a:pPr>
            <a:r>
              <a:rPr lang="en-US" dirty="0"/>
              <a:t>Introduction to Software Testing, Edition 2  (</a:t>
            </a:r>
            <a:r>
              <a:rPr lang="en-US" dirty="0" err="1"/>
              <a:t>Ch</a:t>
            </a:r>
            <a:r>
              <a:rPr lang="en-US" dirty="0"/>
              <a:t> 2)</a:t>
            </a:r>
            <a:endParaRPr lang="en-US" u="sng" dirty="0"/>
          </a:p>
        </p:txBody>
      </p:sp>
      <p:sp>
        <p:nvSpPr>
          <p:cNvPr id="6" name="Slide Number Placeholder 5"/>
          <p:cNvSpPr>
            <a:spLocks noGrp="1"/>
          </p:cNvSpPr>
          <p:nvPr>
            <p:ph type="sldNum" sz="quarter" idx="12"/>
          </p:nvPr>
        </p:nvSpPr>
        <p:spPr/>
        <p:txBody>
          <a:bodyPr/>
          <a:lstStyle/>
          <a:p>
            <a:pPr>
              <a:defRPr/>
            </a:pPr>
            <a:fld id="{7F4B1FAA-A740-404F-BBC5-7C153B666279}" type="slidenum">
              <a:rPr lang="en-US" smtClean="0"/>
              <a:pPr>
                <a:defRPr/>
              </a:pPr>
              <a:t>39</a:t>
            </a:fld>
            <a:endParaRPr lang="en-US"/>
          </a:p>
        </p:txBody>
      </p:sp>
    </p:spTree>
    <p:extLst>
      <p:ext uri="{BB962C8B-B14F-4D97-AF65-F5344CB8AC3E}">
        <p14:creationId xmlns:p14="http://schemas.microsoft.com/office/powerpoint/2010/main" val="2257734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CF7B9-039F-4373-8723-AAC0428188C0}"/>
              </a:ext>
            </a:extLst>
          </p:cNvPr>
          <p:cNvSpPr>
            <a:spLocks noGrp="1"/>
          </p:cNvSpPr>
          <p:nvPr>
            <p:ph type="title"/>
          </p:nvPr>
        </p:nvSpPr>
        <p:spPr/>
        <p:txBody>
          <a:bodyPr/>
          <a:lstStyle/>
          <a:p>
            <a:r>
              <a:rPr lang="en-US" dirty="0"/>
              <a:t>Therac-25 (1985-1987)</a:t>
            </a:r>
          </a:p>
        </p:txBody>
      </p:sp>
      <p:sp>
        <p:nvSpPr>
          <p:cNvPr id="3" name="Content Placeholder 2">
            <a:extLst>
              <a:ext uri="{FF2B5EF4-FFF2-40B4-BE49-F238E27FC236}">
                <a16:creationId xmlns:a16="http://schemas.microsoft.com/office/drawing/2014/main" id="{8D812BB3-77C8-4946-85DE-51E695CF65E1}"/>
              </a:ext>
            </a:extLst>
          </p:cNvPr>
          <p:cNvSpPr>
            <a:spLocks noGrp="1"/>
          </p:cNvSpPr>
          <p:nvPr>
            <p:ph idx="1"/>
          </p:nvPr>
        </p:nvSpPr>
        <p:spPr>
          <a:xfrm>
            <a:off x="838200" y="1320800"/>
            <a:ext cx="7197436" cy="5317391"/>
          </a:xfrm>
        </p:spPr>
        <p:txBody>
          <a:bodyPr>
            <a:normAutofit fontScale="85000" lnSpcReduction="20000"/>
          </a:bodyPr>
          <a:lstStyle/>
          <a:p>
            <a:r>
              <a:rPr lang="en-US" dirty="0"/>
              <a:t>Therac-25: first dual treatment mode radiation therapy machine</a:t>
            </a:r>
          </a:p>
          <a:p>
            <a:r>
              <a:rPr lang="en-US" dirty="0"/>
              <a:t>Hardware-based safety measures replaced by software-based ones</a:t>
            </a:r>
          </a:p>
          <a:p>
            <a:r>
              <a:rPr lang="en-US" dirty="0"/>
              <a:t>Race condition:</a:t>
            </a:r>
          </a:p>
          <a:p>
            <a:pPr lvl="1"/>
            <a:r>
              <a:rPr lang="en-US" dirty="0"/>
              <a:t>UI reported safe levels of radiation to be delivered in error.</a:t>
            </a:r>
          </a:p>
          <a:p>
            <a:pPr lvl="1"/>
            <a:r>
              <a:rPr lang="en-US" dirty="0"/>
              <a:t>Actual delivery: 100x the expected dose</a:t>
            </a:r>
          </a:p>
          <a:p>
            <a:pPr lvl="1"/>
            <a:r>
              <a:rPr lang="en-US" dirty="0"/>
              <a:t>Bug was in previous code base, but was overridden by hardware controls</a:t>
            </a:r>
          </a:p>
          <a:p>
            <a:pPr lvl="1"/>
            <a:r>
              <a:rPr lang="en-US" b="1" dirty="0"/>
              <a:t>Resulted in at least 3 deaths, 3 debilitating injuries</a:t>
            </a:r>
          </a:p>
          <a:p>
            <a:r>
              <a:rPr lang="en-US" dirty="0"/>
              <a:t>Byte overflow:</a:t>
            </a:r>
          </a:p>
          <a:p>
            <a:pPr lvl="1"/>
            <a:r>
              <a:rPr lang="en-US" dirty="0"/>
              <a:t>Setup verification used a byte variable Class3: 0 ==okay, !0==adjustment needed</a:t>
            </a:r>
          </a:p>
          <a:p>
            <a:pPr lvl="1"/>
            <a:r>
              <a:rPr lang="en-US" dirty="0"/>
              <a:t>Each setup verification step: ++class3</a:t>
            </a:r>
          </a:p>
          <a:p>
            <a:pPr lvl="1"/>
            <a:r>
              <a:rPr lang="en-US" dirty="0"/>
              <a:t>256</a:t>
            </a:r>
            <a:r>
              <a:rPr lang="en-US" baseline="30000" dirty="0"/>
              <a:t>th</a:t>
            </a:r>
            <a:r>
              <a:rPr lang="en-US" dirty="0"/>
              <a:t> verification roll over to zero</a:t>
            </a:r>
          </a:p>
          <a:p>
            <a:pPr lvl="1"/>
            <a:r>
              <a:rPr lang="en-US" b="1" dirty="0"/>
              <a:t>Resulted in at least one serious injury</a:t>
            </a:r>
          </a:p>
          <a:p>
            <a:r>
              <a:rPr lang="en-US" i="1" dirty="0"/>
              <a:t>Follow-up showed no test plan, no independent verification</a:t>
            </a:r>
          </a:p>
          <a:p>
            <a:endParaRPr lang="en-US" b="1" dirty="0"/>
          </a:p>
          <a:p>
            <a:pPr lvl="1"/>
            <a:endParaRPr lang="en-US" dirty="0"/>
          </a:p>
          <a:p>
            <a:endParaRPr lang="en-US" b="1" dirty="0"/>
          </a:p>
          <a:p>
            <a:endParaRPr lang="en-US" dirty="0"/>
          </a:p>
          <a:p>
            <a:endParaRPr lang="en-US" dirty="0"/>
          </a:p>
        </p:txBody>
      </p:sp>
      <p:pic>
        <p:nvPicPr>
          <p:cNvPr id="1026" name="Picture 2" descr="Image result for therac-25">
            <a:extLst>
              <a:ext uri="{FF2B5EF4-FFF2-40B4-BE49-F238E27FC236}">
                <a16:creationId xmlns:a16="http://schemas.microsoft.com/office/drawing/2014/main" id="{37BB8C3B-95BD-49FD-8CB1-7375A910AE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2796" y="2569795"/>
            <a:ext cx="3810000"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68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animEffect transition="in" filter="fade">
                                      <p:cBhvr>
                                        <p:cTn id="5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7" name="Rectangle 2"/>
          <p:cNvSpPr>
            <a:spLocks noGrp="1" noChangeArrowheads="1"/>
          </p:cNvSpPr>
          <p:nvPr>
            <p:ph type="title"/>
          </p:nvPr>
        </p:nvSpPr>
        <p:spPr/>
        <p:txBody>
          <a:bodyPr/>
          <a:lstStyle/>
          <a:p>
            <a:r>
              <a:rPr lang="en-US" dirty="0"/>
              <a:t>At the Core of the Test Discipline: </a:t>
            </a:r>
            <a:br>
              <a:rPr lang="en-US" dirty="0"/>
            </a:br>
            <a:r>
              <a:rPr lang="en-US" sz="3200" dirty="0"/>
              <a:t>Testing and Debugging</a:t>
            </a:r>
            <a:endParaRPr lang="en-US" dirty="0"/>
          </a:p>
        </p:txBody>
      </p:sp>
      <p:sp>
        <p:nvSpPr>
          <p:cNvPr id="49158" name="Rectangle 3"/>
          <p:cNvSpPr>
            <a:spLocks noGrp="1" noChangeArrowheads="1"/>
          </p:cNvSpPr>
          <p:nvPr>
            <p:ph idx="1"/>
          </p:nvPr>
        </p:nvSpPr>
        <p:spPr/>
        <p:txBody>
          <a:bodyPr/>
          <a:lstStyle/>
          <a:p>
            <a:r>
              <a:rPr lang="en-US" dirty="0"/>
              <a:t> </a:t>
            </a:r>
            <a:r>
              <a:rPr lang="en-US" dirty="0">
                <a:solidFill>
                  <a:schemeClr val="accent1"/>
                </a:solidFill>
              </a:rPr>
              <a:t>Testing</a:t>
            </a:r>
            <a:r>
              <a:rPr lang="en-US" dirty="0"/>
              <a:t> : Evaluating software by observing its execution</a:t>
            </a:r>
          </a:p>
          <a:p>
            <a:endParaRPr lang="en-US" dirty="0">
              <a:solidFill>
                <a:srgbClr val="FFFF00"/>
              </a:solidFill>
            </a:endParaRPr>
          </a:p>
          <a:p>
            <a:r>
              <a:rPr lang="en-US" dirty="0"/>
              <a:t> </a:t>
            </a:r>
            <a:r>
              <a:rPr lang="en-US" dirty="0">
                <a:solidFill>
                  <a:schemeClr val="accent1"/>
                </a:solidFill>
              </a:rPr>
              <a:t>Test Failure </a:t>
            </a:r>
            <a:r>
              <a:rPr lang="en-US" dirty="0"/>
              <a:t>: Execution of a test that results in a software failure</a:t>
            </a:r>
          </a:p>
          <a:p>
            <a:endParaRPr lang="en-US" dirty="0">
              <a:solidFill>
                <a:srgbClr val="FFFF00"/>
              </a:solidFill>
            </a:endParaRPr>
          </a:p>
          <a:p>
            <a:r>
              <a:rPr lang="en-US" dirty="0"/>
              <a:t> </a:t>
            </a:r>
            <a:r>
              <a:rPr lang="en-US" dirty="0">
                <a:solidFill>
                  <a:schemeClr val="accent1"/>
                </a:solidFill>
              </a:rPr>
              <a:t>Debugging</a:t>
            </a:r>
            <a:r>
              <a:rPr lang="en-US" dirty="0"/>
              <a:t> : The process of finding a fault given a failure</a:t>
            </a:r>
          </a:p>
        </p:txBody>
      </p:sp>
      <p:sp>
        <p:nvSpPr>
          <p:cNvPr id="49154"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800" b="0">
                <a:solidFill>
                  <a:schemeClr val="tx1"/>
                </a:solidFill>
                <a:latin typeface="Arial" panose="020B0604020202020204" pitchFamily="34" charset="0"/>
              </a:rPr>
              <a:t>Introduction to Software Testing, Edition 2  (Ch 2)</a:t>
            </a:r>
          </a:p>
        </p:txBody>
      </p:sp>
      <p:sp>
        <p:nvSpPr>
          <p:cNvPr id="49155"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800" b="0">
                <a:solidFill>
                  <a:schemeClr val="tx1"/>
                </a:solidFill>
                <a:latin typeface="Arial" panose="020B0604020202020204" pitchFamily="34" charset="0"/>
              </a:rPr>
              <a:t>© Ammann &amp; Offutt</a:t>
            </a:r>
          </a:p>
        </p:txBody>
      </p:sp>
      <p:sp>
        <p:nvSpPr>
          <p:cNvPr id="4915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fld id="{7C8A08FA-E67D-4787-AD2F-9F387ADB277B}" type="slidenum">
              <a:rPr lang="en-US" sz="800" b="0">
                <a:solidFill>
                  <a:schemeClr val="tx1"/>
                </a:solidFill>
                <a:latin typeface="Arial" panose="020B0604020202020204" pitchFamily="34" charset="0"/>
              </a:rPr>
              <a:pPr/>
              <a:t>40</a:t>
            </a:fld>
            <a:endParaRPr lang="en-US" sz="800" b="0">
              <a:solidFill>
                <a:schemeClr val="tx1"/>
              </a:solidFill>
              <a:latin typeface="Arial" panose="020B0604020202020204" pitchFamily="34" charset="0"/>
            </a:endParaRPr>
          </a:p>
        </p:txBody>
      </p:sp>
      <p:sp>
        <p:nvSpPr>
          <p:cNvPr id="7" name="Text Box 4"/>
          <p:cNvSpPr txBox="1">
            <a:spLocks noChangeArrowheads="1"/>
          </p:cNvSpPr>
          <p:nvPr/>
        </p:nvSpPr>
        <p:spPr bwMode="auto">
          <a:xfrm>
            <a:off x="3318294" y="4746626"/>
            <a:ext cx="5520906" cy="954107"/>
          </a:xfrm>
          <a:prstGeom prst="rect">
            <a:avLst/>
          </a:prstGeom>
          <a:solidFill>
            <a:srgbClr val="0000CC"/>
          </a:solidFill>
          <a:ln w="12700">
            <a:solidFill>
              <a:schemeClr val="tx1"/>
            </a:solidFill>
            <a:miter lim="800000"/>
            <a:headEnd type="none" w="sm" len="sm"/>
            <a:tailEnd type="none" w="sm" len="sm"/>
          </a:ln>
          <a:effectLst/>
        </p:spPr>
        <p:txBody>
          <a:bodyPr wrap="square">
            <a:spAutoFit/>
          </a:bodyPr>
          <a:lstStyle>
            <a:defPPr>
              <a:defRPr lang="en-US"/>
            </a:defPPr>
            <a:lvl1pPr algn="ctr">
              <a:lnSpc>
                <a:spcPct val="90000"/>
              </a:lnSpc>
              <a:spcBef>
                <a:spcPct val="30000"/>
              </a:spcBef>
              <a:buSzPct val="75000"/>
              <a:buFont typeface="Monotype Sorts" charset="2"/>
              <a:buNone/>
              <a:defRPr sz="2800">
                <a:solidFill>
                  <a:srgbClr val="FFFF00"/>
                </a:solidFill>
                <a:effectLst>
                  <a:outerShdw blurRad="38100" dist="38100" dir="2700000" algn="tl">
                    <a:srgbClr val="000000"/>
                  </a:outerShdw>
                </a:effectLst>
                <a:latin typeface="Gill Sans MT" pitchFamily="34" charset="0"/>
                <a:cs typeface="Arial" pitchFamily="34" charset="0"/>
              </a:defRPr>
            </a:lvl1pPr>
          </a:lstStyle>
          <a:p>
            <a:r>
              <a:rPr lang="en-US" dirty="0"/>
              <a:t>Not all inputs will “trigger” a fault into causing a failure</a:t>
            </a:r>
          </a:p>
        </p:txBody>
      </p:sp>
    </p:spTree>
    <p:extLst>
      <p:ext uri="{BB962C8B-B14F-4D97-AF65-F5344CB8AC3E}">
        <p14:creationId xmlns:p14="http://schemas.microsoft.com/office/powerpoint/2010/main" val="1119655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Rectangle 2"/>
          <p:cNvSpPr>
            <a:spLocks noGrp="1" noChangeArrowheads="1"/>
          </p:cNvSpPr>
          <p:nvPr>
            <p:ph type="title"/>
          </p:nvPr>
        </p:nvSpPr>
        <p:spPr/>
        <p:txBody>
          <a:bodyPr/>
          <a:lstStyle/>
          <a:p>
            <a:r>
              <a:rPr lang="en-US" dirty="0"/>
              <a:t>Fault (defect) &amp; Failure Model (RIPR)*</a:t>
            </a:r>
          </a:p>
        </p:txBody>
      </p:sp>
      <p:sp>
        <p:nvSpPr>
          <p:cNvPr id="165891" name="Rectangle 3"/>
          <p:cNvSpPr>
            <a:spLocks noGrp="1" noChangeArrowheads="1"/>
          </p:cNvSpPr>
          <p:nvPr>
            <p:ph idx="1"/>
          </p:nvPr>
        </p:nvSpPr>
        <p:spPr/>
        <p:txBody>
          <a:bodyPr>
            <a:normAutofit lnSpcReduction="10000"/>
          </a:bodyPr>
          <a:lstStyle/>
          <a:p>
            <a:pPr marL="457200" indent="-457200" algn="ctr">
              <a:buNone/>
              <a:defRPr/>
            </a:pPr>
            <a:r>
              <a:rPr lang="en-US" u="sng" dirty="0">
                <a:solidFill>
                  <a:schemeClr val="tx2"/>
                </a:solidFill>
                <a:effectLst>
                  <a:outerShdw blurRad="38100" dist="38100" dir="2700000" algn="tl">
                    <a:srgbClr val="000000"/>
                  </a:outerShdw>
                </a:effectLst>
              </a:rPr>
              <a:t>Four conditions necessary for a failure to be observed</a:t>
            </a:r>
          </a:p>
          <a:p>
            <a:pPr marL="457200" indent="-457200">
              <a:buFont typeface="Monotype Sorts" charset="2"/>
              <a:buAutoNum type="arabicPeriod"/>
              <a:defRPr/>
            </a:pPr>
            <a:endParaRPr lang="en-US" u="sng" dirty="0">
              <a:solidFill>
                <a:schemeClr val="tx2"/>
              </a:solidFill>
              <a:effectLst>
                <a:outerShdw blurRad="38100" dist="38100" dir="2700000" algn="tl">
                  <a:srgbClr val="000000"/>
                </a:outerShdw>
              </a:effectLst>
            </a:endParaRPr>
          </a:p>
          <a:p>
            <a:pPr marL="457200" indent="-457200">
              <a:spcAft>
                <a:spcPts val="1200"/>
              </a:spcAft>
              <a:buFont typeface="Monotype Sorts" charset="2"/>
              <a:buAutoNum type="arabicPeriod"/>
              <a:defRPr/>
            </a:pPr>
            <a:r>
              <a:rPr lang="en-US" dirty="0">
                <a:solidFill>
                  <a:schemeClr val="accent1"/>
                </a:solidFill>
              </a:rPr>
              <a:t>Reachability</a:t>
            </a:r>
            <a:r>
              <a:rPr lang="en-US" dirty="0"/>
              <a:t> : The location or locations in the program that contain the fault must be reached </a:t>
            </a:r>
          </a:p>
          <a:p>
            <a:pPr marL="457200" indent="-457200">
              <a:spcAft>
                <a:spcPts val="1200"/>
              </a:spcAft>
              <a:buFont typeface="Monotype Sorts" charset="2"/>
              <a:buAutoNum type="arabicPeriod"/>
              <a:defRPr/>
            </a:pPr>
            <a:r>
              <a:rPr lang="en-US" dirty="0">
                <a:solidFill>
                  <a:schemeClr val="accent1"/>
                </a:solidFill>
              </a:rPr>
              <a:t>Infection</a:t>
            </a:r>
            <a:r>
              <a:rPr lang="en-US" dirty="0"/>
              <a:t> : The state of the program must be incorrect</a:t>
            </a:r>
          </a:p>
          <a:p>
            <a:pPr marL="457200" indent="-457200">
              <a:spcAft>
                <a:spcPts val="1200"/>
              </a:spcAft>
              <a:buFont typeface="Monotype Sorts" charset="2"/>
              <a:buAutoNum type="arabicPeriod"/>
              <a:defRPr/>
            </a:pPr>
            <a:r>
              <a:rPr lang="en-US" dirty="0">
                <a:solidFill>
                  <a:schemeClr val="accent1"/>
                </a:solidFill>
              </a:rPr>
              <a:t>Propagation</a:t>
            </a:r>
            <a:r>
              <a:rPr lang="en-US" dirty="0"/>
              <a:t> : The infected state must cause some output or final state of the program to be incorrect</a:t>
            </a:r>
          </a:p>
          <a:p>
            <a:pPr marL="457200" indent="-457200">
              <a:spcAft>
                <a:spcPts val="1200"/>
              </a:spcAft>
              <a:buFont typeface="Monotype Sorts" charset="2"/>
              <a:buAutoNum type="arabicPeriod"/>
              <a:defRPr/>
            </a:pPr>
            <a:r>
              <a:rPr lang="en-US" dirty="0">
                <a:solidFill>
                  <a:schemeClr val="accent1"/>
                </a:solidFill>
              </a:rPr>
              <a:t>Reveal</a:t>
            </a:r>
            <a:r>
              <a:rPr lang="en-US" dirty="0"/>
              <a:t> : The tester must observe part of the incorrect portion of the program state</a:t>
            </a:r>
          </a:p>
        </p:txBody>
      </p:sp>
      <p:sp>
        <p:nvSpPr>
          <p:cNvPr id="50178"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800" b="0">
                <a:solidFill>
                  <a:schemeClr val="tx1"/>
                </a:solidFill>
                <a:latin typeface="Arial" panose="020B0604020202020204" pitchFamily="34" charset="0"/>
              </a:rPr>
              <a:t>Introduction to Software Testing, Edition 2  (Ch 2)</a:t>
            </a:r>
          </a:p>
        </p:txBody>
      </p:sp>
      <p:sp>
        <p:nvSpPr>
          <p:cNvPr id="50179"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800" b="0" dirty="0">
                <a:solidFill>
                  <a:schemeClr val="tx1"/>
                </a:solidFill>
                <a:latin typeface="Arial" panose="020B0604020202020204" pitchFamily="34" charset="0"/>
              </a:rPr>
              <a:t>© Ammann &amp; Offutt</a:t>
            </a:r>
          </a:p>
        </p:txBody>
      </p:sp>
      <p:sp>
        <p:nvSpPr>
          <p:cNvPr id="5018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fld id="{A818A226-45BD-49D9-8BAA-C216DB0D2C89}" type="slidenum">
              <a:rPr lang="en-US" sz="800" b="0" smtClean="0">
                <a:solidFill>
                  <a:schemeClr val="tx1"/>
                </a:solidFill>
                <a:latin typeface="Arial" panose="020B0604020202020204" pitchFamily="34" charset="0"/>
              </a:rPr>
              <a:pPr/>
              <a:t>41</a:t>
            </a:fld>
            <a:endParaRPr lang="en-US" sz="800" b="0" dirty="0">
              <a:solidFill>
                <a:schemeClr val="tx1"/>
              </a:solidFill>
              <a:latin typeface="Arial" panose="020B0604020202020204" pitchFamily="34" charset="0"/>
            </a:endParaRPr>
          </a:p>
        </p:txBody>
      </p:sp>
      <p:sp>
        <p:nvSpPr>
          <p:cNvPr id="2" name="Rectangle 1">
            <a:extLst>
              <a:ext uri="{FF2B5EF4-FFF2-40B4-BE49-F238E27FC236}">
                <a16:creationId xmlns:a16="http://schemas.microsoft.com/office/drawing/2014/main" id="{A45E4B0C-B3B0-4AC4-9E9A-796538BF94B6}"/>
              </a:ext>
            </a:extLst>
          </p:cNvPr>
          <p:cNvSpPr/>
          <p:nvPr/>
        </p:nvSpPr>
        <p:spPr>
          <a:xfrm>
            <a:off x="5312229" y="6176963"/>
            <a:ext cx="6609807" cy="45284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Coined by the Ammann and Offutt.  It’s not in general use but is still effective.</a:t>
            </a:r>
          </a:p>
        </p:txBody>
      </p:sp>
    </p:spTree>
    <p:extLst>
      <p:ext uri="{BB962C8B-B14F-4D97-AF65-F5344CB8AC3E}">
        <p14:creationId xmlns:p14="http://schemas.microsoft.com/office/powerpoint/2010/main" val="20637822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1"/>
                </a:solidFill>
              </a:rPr>
              <a:t>RIPR Model</a:t>
            </a:r>
          </a:p>
        </p:txBody>
      </p:sp>
      <p:sp>
        <p:nvSpPr>
          <p:cNvPr id="4" name="Date Placeholder 3"/>
          <p:cNvSpPr>
            <a:spLocks noGrp="1"/>
          </p:cNvSpPr>
          <p:nvPr>
            <p:ph type="dt" sz="half" idx="10"/>
          </p:nvPr>
        </p:nvSpPr>
        <p:spPr/>
        <p:txBody>
          <a:bodyPr/>
          <a:lstStyle/>
          <a:p>
            <a:pPr>
              <a:defRPr/>
            </a:pPr>
            <a:r>
              <a:rPr lang="en-US"/>
              <a:t>Introduction to Software Testing, Edition 2  (Ch 2)</a:t>
            </a:r>
            <a:endParaRPr lang="en-US" u="sng"/>
          </a:p>
        </p:txBody>
      </p:sp>
      <p:sp>
        <p:nvSpPr>
          <p:cNvPr id="5" name="Footer Placeholder 4"/>
          <p:cNvSpPr>
            <a:spLocks noGrp="1"/>
          </p:cNvSpPr>
          <p:nvPr>
            <p:ph type="ftr" sz="quarter" idx="11"/>
          </p:nvPr>
        </p:nvSpPr>
        <p:spPr/>
        <p:txBody>
          <a:bodyPr/>
          <a:lstStyle/>
          <a:p>
            <a:r>
              <a:rPr lang="en-US"/>
              <a:t>© Ammann &amp; Offutt</a:t>
            </a:r>
          </a:p>
        </p:txBody>
      </p:sp>
      <p:sp>
        <p:nvSpPr>
          <p:cNvPr id="12" name="Slide Number Placeholder 11"/>
          <p:cNvSpPr>
            <a:spLocks noGrp="1"/>
          </p:cNvSpPr>
          <p:nvPr>
            <p:ph type="sldNum" sz="quarter" idx="12"/>
          </p:nvPr>
        </p:nvSpPr>
        <p:spPr/>
        <p:txBody>
          <a:bodyPr/>
          <a:lstStyle/>
          <a:p>
            <a:fld id="{DF28FB93-0A08-4E7D-8E63-9EFA29F1E093}" type="slidenum">
              <a:rPr lang="en-US" smtClean="0"/>
              <a:pPr/>
              <a:t>42</a:t>
            </a:fld>
            <a:endParaRPr lang="en-US"/>
          </a:p>
        </p:txBody>
      </p:sp>
      <p:sp>
        <p:nvSpPr>
          <p:cNvPr id="7" name="Content Placeholder 2"/>
          <p:cNvSpPr txBox="1">
            <a:spLocks/>
          </p:cNvSpPr>
          <p:nvPr/>
        </p:nvSpPr>
        <p:spPr>
          <a:xfrm>
            <a:off x="861587" y="681037"/>
            <a:ext cx="2912919" cy="5284655"/>
          </a:xfrm>
          <a:prstGeom prst="rect">
            <a:avLst/>
          </a:prstGeom>
        </p:spPr>
        <p:txBody>
          <a:bodyPr vert="horz" lIns="91440" tIns="45720" rIns="91440" bIns="45720" rtlCol="0" anchor="ctr">
            <a:normAutofit/>
          </a:bodyPr>
          <a:lst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solidFill>
                  <a:schemeClr val="tx2"/>
                </a:solidFill>
                <a:latin typeface="Gill Sans MT" panose="020B0502020104020203" pitchFamily="34" charset="0"/>
                <a:ea typeface="宋体" pitchFamily="2" charset="-122"/>
              </a:rPr>
              <a:t>R</a:t>
            </a:r>
            <a:r>
              <a:rPr lang="en-US" altLang="zh-CN" dirty="0">
                <a:latin typeface="Gill Sans MT" panose="020B0502020104020203" pitchFamily="34" charset="0"/>
                <a:ea typeface="宋体" pitchFamily="2" charset="-122"/>
              </a:rPr>
              <a:t>eachability</a:t>
            </a:r>
          </a:p>
          <a:p>
            <a:r>
              <a:rPr lang="en-US" altLang="zh-CN" dirty="0">
                <a:solidFill>
                  <a:schemeClr val="tx2"/>
                </a:solidFill>
                <a:latin typeface="Gill Sans MT" panose="020B0502020104020203" pitchFamily="34" charset="0"/>
                <a:ea typeface="宋体" pitchFamily="2" charset="-122"/>
              </a:rPr>
              <a:t>I</a:t>
            </a:r>
            <a:r>
              <a:rPr lang="en-US" altLang="zh-CN" dirty="0">
                <a:latin typeface="Gill Sans MT" panose="020B0502020104020203" pitchFamily="34" charset="0"/>
                <a:ea typeface="宋体" pitchFamily="2" charset="-122"/>
              </a:rPr>
              <a:t>nfection</a:t>
            </a:r>
          </a:p>
          <a:p>
            <a:r>
              <a:rPr lang="en-US" altLang="zh-CN" dirty="0">
                <a:solidFill>
                  <a:schemeClr val="tx2"/>
                </a:solidFill>
                <a:latin typeface="Gill Sans MT" panose="020B0502020104020203" pitchFamily="34" charset="0"/>
                <a:ea typeface="宋体" pitchFamily="2" charset="-122"/>
              </a:rPr>
              <a:t>P</a:t>
            </a:r>
            <a:r>
              <a:rPr lang="en-US" altLang="zh-CN" dirty="0">
                <a:latin typeface="Gill Sans MT" panose="020B0502020104020203" pitchFamily="34" charset="0"/>
                <a:ea typeface="宋体" pitchFamily="2" charset="-122"/>
              </a:rPr>
              <a:t>ropagation</a:t>
            </a:r>
          </a:p>
          <a:p>
            <a:r>
              <a:rPr lang="en-US" altLang="zh-CN" dirty="0" err="1">
                <a:solidFill>
                  <a:schemeClr val="tx2"/>
                </a:solidFill>
                <a:latin typeface="Gill Sans MT" panose="020B0502020104020203" pitchFamily="34" charset="0"/>
                <a:ea typeface="宋体" pitchFamily="2" charset="-122"/>
              </a:rPr>
              <a:t>R</a:t>
            </a:r>
            <a:r>
              <a:rPr lang="en-US" altLang="zh-CN" dirty="0" err="1">
                <a:latin typeface="Gill Sans MT" panose="020B0502020104020203" pitchFamily="34" charset="0"/>
                <a:ea typeface="宋体" pitchFamily="2" charset="-122"/>
              </a:rPr>
              <a:t>evealability</a:t>
            </a:r>
            <a:r>
              <a:rPr lang="en-US" altLang="zh-CN" dirty="0">
                <a:latin typeface="Gill Sans MT" panose="020B0502020104020203" pitchFamily="34" charset="0"/>
                <a:ea typeface="宋体" pitchFamily="2" charset="-122"/>
              </a:rPr>
              <a:t> </a:t>
            </a:r>
          </a:p>
        </p:txBody>
      </p:sp>
      <p:sp>
        <p:nvSpPr>
          <p:cNvPr id="3" name="Oval 2"/>
          <p:cNvSpPr/>
          <p:nvPr/>
        </p:nvSpPr>
        <p:spPr>
          <a:xfrm>
            <a:off x="5129545" y="937697"/>
            <a:ext cx="1361404" cy="1083491"/>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b="1" dirty="0">
                <a:latin typeface="Gill Sans MT" panose="020B0502020104020203" pitchFamily="34" charset="0"/>
              </a:rPr>
              <a:t>Test</a:t>
            </a:r>
          </a:p>
        </p:txBody>
      </p:sp>
      <p:sp>
        <p:nvSpPr>
          <p:cNvPr id="8" name="Oval 7"/>
          <p:cNvSpPr/>
          <p:nvPr/>
        </p:nvSpPr>
        <p:spPr>
          <a:xfrm>
            <a:off x="4974646" y="2540773"/>
            <a:ext cx="1667343" cy="1269154"/>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b="1" dirty="0">
                <a:latin typeface="Gill Sans MT" panose="020B0502020104020203" pitchFamily="34" charset="0"/>
              </a:rPr>
              <a:t>Defect</a:t>
            </a:r>
          </a:p>
        </p:txBody>
      </p:sp>
      <p:sp>
        <p:nvSpPr>
          <p:cNvPr id="9" name="Oval 8"/>
          <p:cNvSpPr/>
          <p:nvPr/>
        </p:nvSpPr>
        <p:spPr>
          <a:xfrm>
            <a:off x="4737487" y="4329512"/>
            <a:ext cx="2145520" cy="1860910"/>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b="1" dirty="0">
                <a:latin typeface="Gill Sans MT" panose="020B0502020104020203" pitchFamily="34" charset="0"/>
              </a:rPr>
              <a:t>Incorrect Program State</a:t>
            </a:r>
          </a:p>
        </p:txBody>
      </p:sp>
      <p:sp>
        <p:nvSpPr>
          <p:cNvPr id="10" name="Oval 9"/>
          <p:cNvSpPr/>
          <p:nvPr/>
        </p:nvSpPr>
        <p:spPr>
          <a:xfrm>
            <a:off x="6796291" y="558676"/>
            <a:ext cx="4072001" cy="4002407"/>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11" name="Oval 10"/>
          <p:cNvSpPr/>
          <p:nvPr/>
        </p:nvSpPr>
        <p:spPr>
          <a:xfrm>
            <a:off x="9679362" y="5074582"/>
            <a:ext cx="1949116" cy="1416051"/>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b="1" dirty="0">
                <a:latin typeface="Gill Sans MT" panose="020B0502020104020203" pitchFamily="34" charset="0"/>
              </a:rPr>
              <a:t>Test Oracle</a:t>
            </a:r>
          </a:p>
        </p:txBody>
      </p:sp>
      <p:sp>
        <p:nvSpPr>
          <p:cNvPr id="14" name="TextBox 13"/>
          <p:cNvSpPr txBox="1"/>
          <p:nvPr/>
        </p:nvSpPr>
        <p:spPr>
          <a:xfrm>
            <a:off x="6989784" y="1213047"/>
            <a:ext cx="3639789" cy="461665"/>
          </a:xfrm>
          <a:prstGeom prst="rect">
            <a:avLst/>
          </a:prstGeom>
          <a:noFill/>
        </p:spPr>
        <p:txBody>
          <a:bodyPr wrap="square" rtlCol="0">
            <a:spAutoFit/>
          </a:bodyPr>
          <a:lstStyle/>
          <a:p>
            <a:pPr algn="ctr"/>
            <a:r>
              <a:rPr lang="en-US" sz="2400" b="1" dirty="0">
                <a:latin typeface="Gill Sans MT" panose="020B0502020104020203" pitchFamily="34" charset="0"/>
              </a:rPr>
              <a:t>Final Program State</a:t>
            </a:r>
          </a:p>
        </p:txBody>
      </p:sp>
      <p:sp>
        <p:nvSpPr>
          <p:cNvPr id="15" name="Oval 14"/>
          <p:cNvSpPr/>
          <p:nvPr/>
        </p:nvSpPr>
        <p:spPr>
          <a:xfrm>
            <a:off x="8514199" y="1960268"/>
            <a:ext cx="2346667" cy="1190907"/>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dirty="0"/>
              <a:t>Observed Final Program State</a:t>
            </a:r>
          </a:p>
        </p:txBody>
      </p:sp>
      <p:cxnSp>
        <p:nvCxnSpPr>
          <p:cNvPr id="18" name="Straight Arrow Connector 17"/>
          <p:cNvCxnSpPr>
            <a:cxnSpLocks/>
            <a:stCxn id="3" idx="4"/>
            <a:endCxn id="8" idx="0"/>
          </p:cNvCxnSpPr>
          <p:nvPr/>
        </p:nvCxnSpPr>
        <p:spPr>
          <a:xfrm flipH="1">
            <a:off x="5808318" y="2021188"/>
            <a:ext cx="1929" cy="519585"/>
          </a:xfrm>
          <a:prstGeom prst="straightConnector1">
            <a:avLst/>
          </a:prstGeom>
          <a:ln w="38100">
            <a:solidFill>
              <a:schemeClr val="tx2">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cxnSpLocks/>
            <a:stCxn id="8" idx="4"/>
            <a:endCxn id="9" idx="0"/>
          </p:cNvCxnSpPr>
          <p:nvPr/>
        </p:nvCxnSpPr>
        <p:spPr>
          <a:xfrm>
            <a:off x="5808318" y="3809927"/>
            <a:ext cx="1929" cy="519585"/>
          </a:xfrm>
          <a:prstGeom prst="straightConnector1">
            <a:avLst/>
          </a:prstGeom>
          <a:ln w="38100">
            <a:solidFill>
              <a:schemeClr val="tx2">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cxnSpLocks/>
            <a:stCxn id="9" idx="7"/>
            <a:endCxn id="41" idx="3"/>
          </p:cNvCxnSpPr>
          <p:nvPr/>
        </p:nvCxnSpPr>
        <p:spPr>
          <a:xfrm flipV="1">
            <a:off x="6568803" y="3016774"/>
            <a:ext cx="559156" cy="1585262"/>
          </a:xfrm>
          <a:prstGeom prst="straightConnector1">
            <a:avLst/>
          </a:prstGeom>
          <a:ln w="38100">
            <a:solidFill>
              <a:schemeClr val="tx2">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cxnSpLocks/>
            <a:stCxn id="11" idx="0"/>
          </p:cNvCxnSpPr>
          <p:nvPr/>
        </p:nvCxnSpPr>
        <p:spPr>
          <a:xfrm flipH="1" flipV="1">
            <a:off x="8810245" y="2809543"/>
            <a:ext cx="1843675" cy="2265039"/>
          </a:xfrm>
          <a:prstGeom prst="straightConnector1">
            <a:avLst/>
          </a:prstGeom>
          <a:ln w="57150">
            <a:headEnd type="arrow" w="med" len="med"/>
            <a:tailEnd type="none" w="med" len="med"/>
          </a:ln>
        </p:spPr>
        <p:style>
          <a:lnRef idx="2">
            <a:schemeClr val="dk1"/>
          </a:lnRef>
          <a:fillRef idx="0">
            <a:schemeClr val="dk1"/>
          </a:fillRef>
          <a:effectRef idx="1">
            <a:schemeClr val="dk1"/>
          </a:effectRef>
          <a:fontRef idx="minor">
            <a:schemeClr val="tx1"/>
          </a:fontRef>
        </p:style>
      </p:cxnSp>
      <p:sp>
        <p:nvSpPr>
          <p:cNvPr id="29" name="TextBox 28"/>
          <p:cNvSpPr txBox="1"/>
          <p:nvPr/>
        </p:nvSpPr>
        <p:spPr>
          <a:xfrm>
            <a:off x="4436837" y="2011380"/>
            <a:ext cx="1377861" cy="461665"/>
          </a:xfrm>
          <a:prstGeom prst="rect">
            <a:avLst/>
          </a:prstGeom>
          <a:noFill/>
        </p:spPr>
        <p:txBody>
          <a:bodyPr wrap="square" rtlCol="0">
            <a:spAutoFit/>
          </a:bodyPr>
          <a:lstStyle/>
          <a:p>
            <a:pPr algn="r"/>
            <a:r>
              <a:rPr lang="en-US" sz="2400" dirty="0">
                <a:latin typeface="Gill Sans MT" panose="020B0502020104020203" pitchFamily="34" charset="0"/>
              </a:rPr>
              <a:t>Reaches</a:t>
            </a:r>
          </a:p>
        </p:txBody>
      </p:sp>
      <p:sp>
        <p:nvSpPr>
          <p:cNvPr id="31" name="TextBox 30"/>
          <p:cNvSpPr txBox="1"/>
          <p:nvPr/>
        </p:nvSpPr>
        <p:spPr>
          <a:xfrm>
            <a:off x="4756101" y="3736344"/>
            <a:ext cx="1058596" cy="461665"/>
          </a:xfrm>
          <a:prstGeom prst="rect">
            <a:avLst/>
          </a:prstGeom>
          <a:noFill/>
        </p:spPr>
        <p:txBody>
          <a:bodyPr wrap="square" rtlCol="0">
            <a:spAutoFit/>
          </a:bodyPr>
          <a:lstStyle/>
          <a:p>
            <a:pPr algn="r"/>
            <a:r>
              <a:rPr lang="en-US" sz="2400" dirty="0">
                <a:latin typeface="Gill Sans MT" panose="020B0502020104020203" pitchFamily="34" charset="0"/>
              </a:rPr>
              <a:t>Infects</a:t>
            </a:r>
          </a:p>
        </p:txBody>
      </p:sp>
      <p:sp>
        <p:nvSpPr>
          <p:cNvPr id="32" name="TextBox 31"/>
          <p:cNvSpPr txBox="1"/>
          <p:nvPr/>
        </p:nvSpPr>
        <p:spPr>
          <a:xfrm>
            <a:off x="6767486" y="4060065"/>
            <a:ext cx="1692464" cy="461665"/>
          </a:xfrm>
          <a:prstGeom prst="rect">
            <a:avLst/>
          </a:prstGeom>
          <a:noFill/>
        </p:spPr>
        <p:txBody>
          <a:bodyPr wrap="square" rtlCol="0">
            <a:spAutoFit/>
          </a:bodyPr>
          <a:lstStyle/>
          <a:p>
            <a:r>
              <a:rPr lang="en-US" sz="2400" dirty="0">
                <a:latin typeface="Gill Sans MT" panose="020B0502020104020203" pitchFamily="34" charset="0"/>
              </a:rPr>
              <a:t>Propagates</a:t>
            </a:r>
          </a:p>
        </p:txBody>
      </p:sp>
      <p:sp>
        <p:nvSpPr>
          <p:cNvPr id="33" name="TextBox 32"/>
          <p:cNvSpPr txBox="1"/>
          <p:nvPr/>
        </p:nvSpPr>
        <p:spPr>
          <a:xfrm>
            <a:off x="8725584" y="4495152"/>
            <a:ext cx="1276912" cy="461665"/>
          </a:xfrm>
          <a:prstGeom prst="rect">
            <a:avLst/>
          </a:prstGeom>
          <a:noFill/>
        </p:spPr>
        <p:txBody>
          <a:bodyPr wrap="square" rtlCol="0">
            <a:spAutoFit/>
          </a:bodyPr>
          <a:lstStyle/>
          <a:p>
            <a:r>
              <a:rPr lang="en-US" sz="2400" dirty="0">
                <a:latin typeface="Gill Sans MT" panose="020B0502020104020203" pitchFamily="34" charset="0"/>
              </a:rPr>
              <a:t>Reveals</a:t>
            </a:r>
          </a:p>
        </p:txBody>
      </p:sp>
      <p:sp>
        <p:nvSpPr>
          <p:cNvPr id="41" name="Oval 40"/>
          <p:cNvSpPr/>
          <p:nvPr/>
        </p:nvSpPr>
        <p:spPr>
          <a:xfrm>
            <a:off x="6812087" y="2000271"/>
            <a:ext cx="2156908" cy="1190907"/>
          </a:xfrm>
          <a:prstGeom prst="ellipse">
            <a:avLst/>
          </a:prstGeom>
          <a:solidFill>
            <a:srgbClr val="000000">
              <a:alpha val="34902"/>
            </a:srgb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000" dirty="0">
                <a:solidFill>
                  <a:srgbClr val="FFFFFF"/>
                </a:solidFill>
              </a:rPr>
              <a:t>Incorrect Final State</a:t>
            </a:r>
          </a:p>
        </p:txBody>
      </p:sp>
      <p:cxnSp>
        <p:nvCxnSpPr>
          <p:cNvPr id="43" name="Straight Arrow Connector 42">
            <a:extLst>
              <a:ext uri="{FF2B5EF4-FFF2-40B4-BE49-F238E27FC236}">
                <a16:creationId xmlns:a16="http://schemas.microsoft.com/office/drawing/2014/main" id="{4E11698B-4F03-4A5E-AA8A-3C0E6494B2AE}"/>
              </a:ext>
            </a:extLst>
          </p:cNvPr>
          <p:cNvCxnSpPr>
            <a:cxnSpLocks/>
          </p:cNvCxnSpPr>
          <p:nvPr/>
        </p:nvCxnSpPr>
        <p:spPr>
          <a:xfrm flipV="1">
            <a:off x="8354633" y="2921620"/>
            <a:ext cx="412498" cy="2064072"/>
          </a:xfrm>
          <a:prstGeom prst="straightConnector1">
            <a:avLst/>
          </a:prstGeom>
          <a:ln w="57150">
            <a:headEnd type="arrow" w="med" len="med"/>
            <a:tailEnd type="none" w="med" len="med"/>
          </a:ln>
        </p:spPr>
        <p:style>
          <a:lnRef idx="2">
            <a:schemeClr val="dk1"/>
          </a:lnRef>
          <a:fillRef idx="0">
            <a:schemeClr val="dk1"/>
          </a:fillRef>
          <a:effectRef idx="1">
            <a:schemeClr val="dk1"/>
          </a:effectRef>
          <a:fontRef idx="minor">
            <a:schemeClr val="tx1"/>
          </a:fontRef>
        </p:style>
      </p:cxnSp>
      <p:pic>
        <p:nvPicPr>
          <p:cNvPr id="48" name="Picture 47">
            <a:extLst>
              <a:ext uri="{FF2B5EF4-FFF2-40B4-BE49-F238E27FC236}">
                <a16:creationId xmlns:a16="http://schemas.microsoft.com/office/drawing/2014/main" id="{66A960C6-EADF-4B37-AD89-812E78DAB26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564561" y="4919008"/>
            <a:ext cx="1228725" cy="1571625"/>
          </a:xfrm>
          <a:prstGeom prst="rect">
            <a:avLst/>
          </a:prstGeom>
        </p:spPr>
      </p:pic>
      <p:sp>
        <p:nvSpPr>
          <p:cNvPr id="49" name="Rectangle 48">
            <a:extLst>
              <a:ext uri="{FF2B5EF4-FFF2-40B4-BE49-F238E27FC236}">
                <a16:creationId xmlns:a16="http://schemas.microsoft.com/office/drawing/2014/main" id="{1F01D368-FB60-4979-85F0-50ADC83B8D07}"/>
              </a:ext>
            </a:extLst>
          </p:cNvPr>
          <p:cNvSpPr/>
          <p:nvPr/>
        </p:nvSpPr>
        <p:spPr>
          <a:xfrm>
            <a:off x="7634286" y="5580889"/>
            <a:ext cx="1089273" cy="461665"/>
          </a:xfrm>
          <a:prstGeom prst="rect">
            <a:avLst/>
          </a:prstGeom>
          <a:solidFill>
            <a:srgbClr val="000000">
              <a:alpha val="10980"/>
            </a:srgbClr>
          </a:solidFill>
        </p:spPr>
        <p:txBody>
          <a:bodyPr wrap="none">
            <a:spAutoFit/>
          </a:bodyPr>
          <a:lstStyle/>
          <a:p>
            <a:pPr algn="ctr"/>
            <a:r>
              <a:rPr lang="en-US" sz="2400" b="1" dirty="0">
                <a:latin typeface="Gill Sans MT" panose="020B0502020104020203" pitchFamily="34" charset="0"/>
              </a:rPr>
              <a:t>Tester</a:t>
            </a:r>
          </a:p>
        </p:txBody>
      </p:sp>
    </p:spTree>
    <p:custDataLst>
      <p:tags r:id="rId1"/>
    </p:custDataLst>
    <p:extLst>
      <p:ext uri="{BB962C8B-B14F-4D97-AF65-F5344CB8AC3E}">
        <p14:creationId xmlns:p14="http://schemas.microsoft.com/office/powerpoint/2010/main" val="3055007604"/>
      </p:ext>
    </p:extLst>
  </p:cSld>
  <p:clrMapOvr>
    <a:masterClrMapping/>
  </p:clrMapOvr>
  <mc:AlternateContent xmlns:mc="http://schemas.openxmlformats.org/markup-compatibility/2006" xmlns:p14="http://schemas.microsoft.com/office/powerpoint/2010/main">
    <mc:Choice Requires="p14">
      <p:transition spd="slow" p14:dur="2000" advTm="156604"/>
    </mc:Choice>
    <mc:Fallback xmlns="">
      <p:transition xmlns:p14="http://schemas.microsoft.com/office/powerpoint/2010/main" spd="slow" advTm="1566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wipe(left)">
                                      <p:cBhvr>
                                        <p:cTn id="11" dur="500"/>
                                        <p:tgtEl>
                                          <p:spTgt spid="7">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wipe(left)">
                                      <p:cBhvr>
                                        <p:cTn id="15" dur="500"/>
                                        <p:tgtEl>
                                          <p:spTgt spid="7">
                                            <p:txEl>
                                              <p:pRg st="2" end="2"/>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wipe(left)">
                                      <p:cBhvr>
                                        <p:cTn id="19" dur="500"/>
                                        <p:tgtEl>
                                          <p:spTgt spid="7">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dissolv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blinds(horizontal)">
                                      <p:cBhvr>
                                        <p:cTn id="29" dur="500"/>
                                        <p:tgtEl>
                                          <p:spTgt spid="18"/>
                                        </p:tgtEl>
                                      </p:cBhvr>
                                    </p:animEffect>
                                  </p:childTnLst>
                                </p:cTn>
                              </p:par>
                              <p:par>
                                <p:cTn id="30" presetID="1"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childTnLst>
                                </p:cTn>
                              </p:par>
                            </p:childTnLst>
                          </p:cTn>
                        </p:par>
                        <p:par>
                          <p:cTn id="32" fill="hold">
                            <p:stCondLst>
                              <p:cond delay="500"/>
                            </p:stCondLst>
                            <p:childTnLst>
                              <p:par>
                                <p:cTn id="33" presetID="3" presetClass="entr" presetSubtype="10"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blinds(horizontal)">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blinds(horizontal)">
                                      <p:cBhvr>
                                        <p:cTn id="40" dur="500"/>
                                        <p:tgtEl>
                                          <p:spTgt spid="20"/>
                                        </p:tgtEl>
                                      </p:cBhvr>
                                    </p:animEffec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par>
                          <p:cTn id="43" fill="hold">
                            <p:stCondLst>
                              <p:cond delay="500"/>
                            </p:stCondLst>
                            <p:childTnLst>
                              <p:par>
                                <p:cTn id="44" presetID="3" presetClass="entr" presetSubtype="10" fill="hold" grpId="0"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blinds(horizontal)">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blinds(horizontal)">
                                      <p:cBhvr>
                                        <p:cTn id="51" dur="500"/>
                                        <p:tgtEl>
                                          <p:spTgt spid="21"/>
                                        </p:tgtEl>
                                      </p:cBhvr>
                                    </p:animEffect>
                                  </p:childTnLst>
                                </p:cTn>
                              </p:par>
                              <p:par>
                                <p:cTn id="52" presetID="1" presetClass="entr" presetSubtype="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childTnLst>
                                </p:cTn>
                              </p:par>
                            </p:childTnLst>
                          </p:cTn>
                        </p:par>
                        <p:par>
                          <p:cTn id="54" fill="hold">
                            <p:stCondLst>
                              <p:cond delay="500"/>
                            </p:stCondLst>
                            <p:childTnLst>
                              <p:par>
                                <p:cTn id="55" presetID="3" presetClass="entr" presetSubtype="10" fill="hold" grpId="0" nodeType="after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blinds(horizontal)">
                                      <p:cBhvr>
                                        <p:cTn id="57" dur="500"/>
                                        <p:tgtEl>
                                          <p:spTgt spid="41"/>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blinds(horizontal)">
                                      <p:cBhvr>
                                        <p:cTn id="60" dur="500"/>
                                        <p:tgtEl>
                                          <p:spTgt spid="10"/>
                                        </p:tgtEl>
                                      </p:cBhvr>
                                    </p:animEffect>
                                  </p:childTnLst>
                                </p:cTn>
                              </p:par>
                              <p:par>
                                <p:cTn id="61" presetID="1" presetClass="entr" presetSubtype="0" fill="hold" grpId="0" nodeType="with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blinds(horizontal)">
                                      <p:cBhvr>
                                        <p:cTn id="67" dur="500"/>
                                        <p:tgtEl>
                                          <p:spTgt spid="15"/>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48"/>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33"/>
                                        </p:tgtEl>
                                        <p:attrNameLst>
                                          <p:attrName>style.visibility</p:attrName>
                                        </p:attrNameLst>
                                      </p:cBhvr>
                                      <p:to>
                                        <p:strVal val="visible"/>
                                      </p:to>
                                    </p:set>
                                  </p:childTnLst>
                                </p:cTn>
                              </p:par>
                            </p:childTnLst>
                          </p:cTn>
                        </p:par>
                        <p:par>
                          <p:cTn id="74" fill="hold">
                            <p:stCondLst>
                              <p:cond delay="0"/>
                            </p:stCondLst>
                            <p:childTnLst>
                              <p:par>
                                <p:cTn id="75" presetID="3" presetClass="entr" presetSubtype="10" fill="hold" nodeType="afterEffect">
                                  <p:stCondLst>
                                    <p:cond delay="0"/>
                                  </p:stCondLst>
                                  <p:childTnLst>
                                    <p:set>
                                      <p:cBhvr>
                                        <p:cTn id="76" dur="1" fill="hold">
                                          <p:stCondLst>
                                            <p:cond delay="0"/>
                                          </p:stCondLst>
                                        </p:cTn>
                                        <p:tgtEl>
                                          <p:spTgt spid="43"/>
                                        </p:tgtEl>
                                        <p:attrNameLst>
                                          <p:attrName>style.visibility</p:attrName>
                                        </p:attrNameLst>
                                      </p:cBhvr>
                                      <p:to>
                                        <p:strVal val="visible"/>
                                      </p:to>
                                    </p:set>
                                    <p:animEffect transition="in" filter="blinds(horizontal)">
                                      <p:cBhvr>
                                        <p:cTn id="77" dur="500"/>
                                        <p:tgtEl>
                                          <p:spTgt spid="43"/>
                                        </p:tgtEl>
                                      </p:cBhvr>
                                    </p:animEffect>
                                  </p:childTnLst>
                                </p:cTn>
                              </p:par>
                              <p:par>
                                <p:cTn id="78" presetID="3" presetClass="entr" presetSubtype="10" fill="hold" nodeType="with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blinds(horizontal)">
                                      <p:cBhvr>
                                        <p:cTn id="80" dur="500"/>
                                        <p:tgtEl>
                                          <p:spTgt spid="25"/>
                                        </p:tgtEl>
                                      </p:cBhvr>
                                    </p:animEffect>
                                  </p:childTnLst>
                                </p:cTn>
                              </p:par>
                              <p:par>
                                <p:cTn id="81" presetID="3" presetClass="entr" presetSubtype="10" fill="hold" grpId="0" nodeType="withEffect">
                                  <p:stCondLst>
                                    <p:cond delay="0"/>
                                  </p:stCondLst>
                                  <p:childTnLst>
                                    <p:set>
                                      <p:cBhvr>
                                        <p:cTn id="82" dur="1" fill="hold">
                                          <p:stCondLst>
                                            <p:cond delay="0"/>
                                          </p:stCondLst>
                                        </p:cTn>
                                        <p:tgtEl>
                                          <p:spTgt spid="11"/>
                                        </p:tgtEl>
                                        <p:attrNameLst>
                                          <p:attrName>style.visibility</p:attrName>
                                        </p:attrNameLst>
                                      </p:cBhvr>
                                      <p:to>
                                        <p:strVal val="visible"/>
                                      </p:to>
                                    </p:set>
                                    <p:animEffect transition="in" filter="blinds(horizontal)">
                                      <p:cBhvr>
                                        <p:cTn id="83" dur="500"/>
                                        <p:tgtEl>
                                          <p:spTgt spid="11"/>
                                        </p:tgtEl>
                                      </p:cBhvr>
                                    </p:animEffect>
                                  </p:childTnLst>
                                </p:cTn>
                              </p:par>
                              <p:par>
                                <p:cTn id="84" presetID="1" presetClass="entr" presetSubtype="0" fill="hold" grpId="0" nodeType="withEffect">
                                  <p:stCondLst>
                                    <p:cond delay="0"/>
                                  </p:stCondLst>
                                  <p:childTnLst>
                                    <p:set>
                                      <p:cBhvr>
                                        <p:cTn id="85"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P spid="11" grpId="0" animBg="1"/>
      <p:bldP spid="14" grpId="0"/>
      <p:bldP spid="15" grpId="0" animBg="1"/>
      <p:bldP spid="29" grpId="0"/>
      <p:bldP spid="31" grpId="0"/>
      <p:bldP spid="32" grpId="0"/>
      <p:bldP spid="33" grpId="0"/>
      <p:bldP spid="41" grpId="0" animBg="1"/>
      <p:bldP spid="4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18CDB-6952-4678-B267-40019FDC29C0}"/>
              </a:ext>
            </a:extLst>
          </p:cNvPr>
          <p:cNvSpPr>
            <a:spLocks noGrp="1"/>
          </p:cNvSpPr>
          <p:nvPr>
            <p:ph type="title"/>
          </p:nvPr>
        </p:nvSpPr>
        <p:spPr/>
        <p:txBody>
          <a:bodyPr/>
          <a:lstStyle/>
          <a:p>
            <a:r>
              <a:rPr lang="en-US" dirty="0"/>
              <a:t>Static and Dynamic Testing</a:t>
            </a:r>
          </a:p>
        </p:txBody>
      </p:sp>
      <p:sp>
        <p:nvSpPr>
          <p:cNvPr id="3" name="Content Placeholder 2">
            <a:extLst>
              <a:ext uri="{FF2B5EF4-FFF2-40B4-BE49-F238E27FC236}">
                <a16:creationId xmlns:a16="http://schemas.microsoft.com/office/drawing/2014/main" id="{79A2DAE8-55E3-4400-9A86-C68F5029CC94}"/>
              </a:ext>
            </a:extLst>
          </p:cNvPr>
          <p:cNvSpPr>
            <a:spLocks noGrp="1"/>
          </p:cNvSpPr>
          <p:nvPr>
            <p:ph idx="1"/>
          </p:nvPr>
        </p:nvSpPr>
        <p:spPr/>
        <p:txBody>
          <a:bodyPr/>
          <a:lstStyle/>
          <a:p>
            <a:r>
              <a:rPr lang="en-US" b="1" dirty="0"/>
              <a:t>Static testing</a:t>
            </a:r>
            <a:r>
              <a:rPr lang="en-US" dirty="0"/>
              <a:t> is the testing of a work product without code being executed, e.g.,</a:t>
            </a:r>
          </a:p>
          <a:p>
            <a:pPr lvl="1"/>
            <a:r>
              <a:rPr lang="en-US" dirty="0"/>
              <a:t>Evaluate user stories </a:t>
            </a:r>
          </a:p>
          <a:p>
            <a:pPr lvl="1"/>
            <a:r>
              <a:rPr lang="en-US" dirty="0"/>
              <a:t>Inspection of design</a:t>
            </a:r>
          </a:p>
          <a:p>
            <a:pPr lvl="1"/>
            <a:r>
              <a:rPr lang="en-US" dirty="0"/>
              <a:t>Automated or manual code inspection</a:t>
            </a:r>
          </a:p>
          <a:p>
            <a:r>
              <a:rPr lang="en-US" b="1" dirty="0"/>
              <a:t>Dynamic testing </a:t>
            </a:r>
            <a:r>
              <a:rPr lang="en-US" dirty="0"/>
              <a:t>is testing that involves the execution of the software of a component or system, e.g.,</a:t>
            </a:r>
          </a:p>
          <a:p>
            <a:pPr lvl="1"/>
            <a:r>
              <a:rPr lang="en-US" dirty="0"/>
              <a:t>Unit testing</a:t>
            </a:r>
          </a:p>
          <a:p>
            <a:pPr lvl="1"/>
            <a:r>
              <a:rPr lang="en-US" dirty="0"/>
              <a:t>UI-focused test tools (browser automation, for instance)</a:t>
            </a:r>
          </a:p>
          <a:p>
            <a:pPr lvl="1"/>
            <a:r>
              <a:rPr lang="en-US" dirty="0"/>
              <a:t>System regression tests</a:t>
            </a:r>
          </a:p>
          <a:p>
            <a:pPr marL="457200" lvl="1" indent="0">
              <a:buNone/>
            </a:pPr>
            <a:endParaRPr lang="en-US" dirty="0"/>
          </a:p>
          <a:p>
            <a:pPr lvl="1"/>
            <a:endParaRPr lang="en-US" dirty="0"/>
          </a:p>
        </p:txBody>
      </p:sp>
    </p:spTree>
    <p:extLst>
      <p:ext uri="{BB962C8B-B14F-4D97-AF65-F5344CB8AC3E}">
        <p14:creationId xmlns:p14="http://schemas.microsoft.com/office/powerpoint/2010/main" val="31023201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D6DA3-C70B-461D-9684-CBF053DBB90D}"/>
              </a:ext>
            </a:extLst>
          </p:cNvPr>
          <p:cNvSpPr>
            <a:spLocks noGrp="1"/>
          </p:cNvSpPr>
          <p:nvPr>
            <p:ph type="title"/>
          </p:nvPr>
        </p:nvSpPr>
        <p:spPr>
          <a:xfrm>
            <a:off x="838200" y="0"/>
            <a:ext cx="10515600" cy="1325563"/>
          </a:xfrm>
        </p:spPr>
        <p:txBody>
          <a:bodyPr/>
          <a:lstStyle/>
          <a:p>
            <a:r>
              <a:rPr lang="en-US" b="1" dirty="0">
                <a:solidFill>
                  <a:schemeClr val="tx1"/>
                </a:solidFill>
              </a:rPr>
              <a:t>Seven Testing Principles</a:t>
            </a:r>
            <a:br>
              <a:rPr lang="en-US" b="1" dirty="0">
                <a:solidFill>
                  <a:schemeClr val="tx1"/>
                </a:solidFill>
              </a:rPr>
            </a:br>
            <a:r>
              <a:rPr lang="en-US" sz="1200" b="1" dirty="0">
                <a:solidFill>
                  <a:schemeClr val="tx1"/>
                </a:solidFill>
              </a:rPr>
              <a:t>see </a:t>
            </a:r>
            <a:r>
              <a:rPr lang="en-US" sz="1200" b="1" dirty="0">
                <a:solidFill>
                  <a:schemeClr val="tx1"/>
                </a:solidFill>
                <a:hlinkClick r:id="rId2"/>
              </a:rPr>
              <a:t>ISTQB Certified Tester Foundation Level Syllabus Version 2018</a:t>
            </a:r>
            <a:r>
              <a:rPr lang="en-US" sz="1200" b="1" dirty="0">
                <a:solidFill>
                  <a:schemeClr val="tx1"/>
                </a:solidFill>
              </a:rPr>
              <a:t>, pp 16-17</a:t>
            </a:r>
            <a:endParaRPr lang="en-US" b="1" dirty="0">
              <a:solidFill>
                <a:schemeClr val="tx1"/>
              </a:solidFill>
            </a:endParaRPr>
          </a:p>
        </p:txBody>
      </p:sp>
      <p:sp>
        <p:nvSpPr>
          <p:cNvPr id="6" name="Rectangle 5">
            <a:extLst>
              <a:ext uri="{FF2B5EF4-FFF2-40B4-BE49-F238E27FC236}">
                <a16:creationId xmlns:a16="http://schemas.microsoft.com/office/drawing/2014/main" id="{619BDA54-A672-43DE-9277-8E74003B3996}"/>
              </a:ext>
            </a:extLst>
          </p:cNvPr>
          <p:cNvSpPr/>
          <p:nvPr/>
        </p:nvSpPr>
        <p:spPr>
          <a:xfrm>
            <a:off x="838200" y="1166641"/>
            <a:ext cx="10321160" cy="620111"/>
          </a:xfrm>
          <a:prstGeom prst="rect">
            <a:avLst/>
          </a:prstGeom>
        </p:spPr>
        <p:style>
          <a:lnRef idx="0">
            <a:schemeClr val="accent1"/>
          </a:lnRef>
          <a:fillRef idx="3">
            <a:schemeClr val="accent1"/>
          </a:fillRef>
          <a:effectRef idx="3">
            <a:schemeClr val="accent1"/>
          </a:effectRef>
          <a:fontRef idx="minor">
            <a:schemeClr val="lt1"/>
          </a:fontRef>
        </p:style>
        <p:txBody>
          <a:bodyPr lIns="365760" rIns="182880" rtlCol="0" anchor="ctr"/>
          <a:lstStyle/>
          <a:p>
            <a:r>
              <a:rPr lang="en-US" sz="3200" dirty="0">
                <a:effectLst>
                  <a:outerShdw blurRad="38100" dist="38100" dir="2700000" algn="tl">
                    <a:srgbClr val="000000">
                      <a:alpha val="43137"/>
                    </a:srgbClr>
                  </a:outerShdw>
                </a:effectLst>
              </a:rPr>
              <a:t>Testing shows presence of defects, not their absence</a:t>
            </a:r>
          </a:p>
        </p:txBody>
      </p:sp>
      <p:sp>
        <p:nvSpPr>
          <p:cNvPr id="7" name="Rectangle 6">
            <a:extLst>
              <a:ext uri="{FF2B5EF4-FFF2-40B4-BE49-F238E27FC236}">
                <a16:creationId xmlns:a16="http://schemas.microsoft.com/office/drawing/2014/main" id="{863A07B1-9FC8-41E4-B059-928EB8F61BE7}"/>
              </a:ext>
            </a:extLst>
          </p:cNvPr>
          <p:cNvSpPr/>
          <p:nvPr/>
        </p:nvSpPr>
        <p:spPr>
          <a:xfrm>
            <a:off x="838200" y="1944407"/>
            <a:ext cx="10321160" cy="620111"/>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65760" tIns="45720" rIns="182880" bIns="45720" numCol="1" spcCol="0" rtlCol="0" fromWordArt="0" anchor="ctr" anchorCtr="0" forceAA="0" compatLnSpc="1">
            <a:prstTxWarp prst="textNoShape">
              <a:avLst/>
            </a:prstTxWarp>
            <a:noAutofit/>
          </a:bodyPr>
          <a:lstStyle/>
          <a:p>
            <a:r>
              <a:rPr lang="en-US" sz="3200" dirty="0">
                <a:effectLst>
                  <a:outerShdw blurRad="38100" dist="38100" dir="2700000" algn="tl">
                    <a:srgbClr val="000000">
                      <a:alpha val="43137"/>
                    </a:srgbClr>
                  </a:outerShdw>
                </a:effectLst>
              </a:rPr>
              <a:t>Exhaustive testing is impossible	</a:t>
            </a:r>
          </a:p>
        </p:txBody>
      </p:sp>
      <p:sp>
        <p:nvSpPr>
          <p:cNvPr id="8" name="Rectangle 7">
            <a:extLst>
              <a:ext uri="{FF2B5EF4-FFF2-40B4-BE49-F238E27FC236}">
                <a16:creationId xmlns:a16="http://schemas.microsoft.com/office/drawing/2014/main" id="{BA95DD32-3E26-418F-AAE6-3D8E04F9F0C3}"/>
              </a:ext>
            </a:extLst>
          </p:cNvPr>
          <p:cNvSpPr/>
          <p:nvPr/>
        </p:nvSpPr>
        <p:spPr>
          <a:xfrm>
            <a:off x="838200" y="2727429"/>
            <a:ext cx="10321160" cy="620111"/>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65760" tIns="45720" rIns="182880" bIns="45720" numCol="1" spcCol="0" rtlCol="0" fromWordArt="0" anchor="ctr" anchorCtr="0" forceAA="0" compatLnSpc="1">
            <a:prstTxWarp prst="textNoShape">
              <a:avLst/>
            </a:prstTxWarp>
            <a:noAutofit/>
          </a:bodyPr>
          <a:lstStyle/>
          <a:p>
            <a:r>
              <a:rPr lang="en-US" sz="3200" dirty="0">
                <a:effectLst>
                  <a:outerShdw blurRad="38100" dist="38100" dir="2700000" algn="tl">
                    <a:srgbClr val="000000">
                      <a:alpha val="43137"/>
                    </a:srgbClr>
                  </a:outerShdw>
                </a:effectLst>
              </a:rPr>
              <a:t>Early testing saves time and money</a:t>
            </a:r>
          </a:p>
        </p:txBody>
      </p:sp>
      <p:sp>
        <p:nvSpPr>
          <p:cNvPr id="9" name="Rectangle 8">
            <a:extLst>
              <a:ext uri="{FF2B5EF4-FFF2-40B4-BE49-F238E27FC236}">
                <a16:creationId xmlns:a16="http://schemas.microsoft.com/office/drawing/2014/main" id="{A01490DF-FA9F-49FE-8006-537C6E1D0411}"/>
              </a:ext>
            </a:extLst>
          </p:cNvPr>
          <p:cNvSpPr/>
          <p:nvPr/>
        </p:nvSpPr>
        <p:spPr>
          <a:xfrm>
            <a:off x="838200" y="3510451"/>
            <a:ext cx="10321160" cy="620111"/>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65760" tIns="45720" rIns="182880" bIns="45720" numCol="1" spcCol="0" rtlCol="0" fromWordArt="0" anchor="ctr" anchorCtr="0" forceAA="0" compatLnSpc="1">
            <a:prstTxWarp prst="textNoShape">
              <a:avLst/>
            </a:prstTxWarp>
            <a:noAutofit/>
          </a:bodyPr>
          <a:lstStyle/>
          <a:p>
            <a:r>
              <a:rPr lang="en-US" sz="3200" dirty="0">
                <a:effectLst>
                  <a:outerShdw blurRad="38100" dist="38100" dir="2700000" algn="tl">
                    <a:srgbClr val="000000">
                      <a:alpha val="43137"/>
                    </a:srgbClr>
                  </a:outerShdw>
                </a:effectLst>
              </a:rPr>
              <a:t>Defects cluster together</a:t>
            </a:r>
          </a:p>
        </p:txBody>
      </p:sp>
      <p:sp>
        <p:nvSpPr>
          <p:cNvPr id="10" name="Rectangle 9">
            <a:extLst>
              <a:ext uri="{FF2B5EF4-FFF2-40B4-BE49-F238E27FC236}">
                <a16:creationId xmlns:a16="http://schemas.microsoft.com/office/drawing/2014/main" id="{8C6019F3-3B17-43B1-ABB2-C9EDD5EBFCE5}"/>
              </a:ext>
            </a:extLst>
          </p:cNvPr>
          <p:cNvSpPr/>
          <p:nvPr/>
        </p:nvSpPr>
        <p:spPr>
          <a:xfrm>
            <a:off x="838200" y="4293473"/>
            <a:ext cx="10321160" cy="620111"/>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65760" tIns="45720" rIns="182880" bIns="45720" numCol="1" spcCol="0" rtlCol="0" fromWordArt="0" anchor="ctr" anchorCtr="0" forceAA="0" compatLnSpc="1">
            <a:prstTxWarp prst="textNoShape">
              <a:avLst/>
            </a:prstTxWarp>
            <a:noAutofit/>
          </a:bodyPr>
          <a:lstStyle/>
          <a:p>
            <a:r>
              <a:rPr lang="en-US" sz="3200" dirty="0">
                <a:effectLst>
                  <a:outerShdw blurRad="38100" dist="38100" dir="2700000" algn="tl">
                    <a:srgbClr val="000000">
                      <a:alpha val="43137"/>
                    </a:srgbClr>
                  </a:outerShdw>
                </a:effectLst>
              </a:rPr>
              <a:t>Beware of the pesticide paradox</a:t>
            </a:r>
          </a:p>
        </p:txBody>
      </p:sp>
      <p:sp>
        <p:nvSpPr>
          <p:cNvPr id="11" name="Rectangle 10">
            <a:extLst>
              <a:ext uri="{FF2B5EF4-FFF2-40B4-BE49-F238E27FC236}">
                <a16:creationId xmlns:a16="http://schemas.microsoft.com/office/drawing/2014/main" id="{89A1DB52-E412-4DDE-A6B2-A6748DE3104B}"/>
              </a:ext>
            </a:extLst>
          </p:cNvPr>
          <p:cNvSpPr/>
          <p:nvPr/>
        </p:nvSpPr>
        <p:spPr>
          <a:xfrm>
            <a:off x="838200" y="5076495"/>
            <a:ext cx="10321160" cy="620111"/>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65760" tIns="45720" rIns="182880" bIns="45720" numCol="1" spcCol="0" rtlCol="0" fromWordArt="0" anchor="ctr" anchorCtr="0" forceAA="0" compatLnSpc="1">
            <a:prstTxWarp prst="textNoShape">
              <a:avLst/>
            </a:prstTxWarp>
            <a:noAutofit/>
          </a:bodyPr>
          <a:lstStyle/>
          <a:p>
            <a:r>
              <a:rPr lang="en-US" sz="3200" dirty="0">
                <a:effectLst>
                  <a:outerShdw blurRad="38100" dist="38100" dir="2700000" algn="tl">
                    <a:srgbClr val="000000">
                      <a:alpha val="43137"/>
                    </a:srgbClr>
                  </a:outerShdw>
                </a:effectLst>
              </a:rPr>
              <a:t>Testing is context dependent</a:t>
            </a:r>
          </a:p>
        </p:txBody>
      </p:sp>
      <p:sp>
        <p:nvSpPr>
          <p:cNvPr id="12" name="Rectangle 11">
            <a:extLst>
              <a:ext uri="{FF2B5EF4-FFF2-40B4-BE49-F238E27FC236}">
                <a16:creationId xmlns:a16="http://schemas.microsoft.com/office/drawing/2014/main" id="{CB499049-F493-4342-8FFD-2C6C9E7E71B1}"/>
              </a:ext>
            </a:extLst>
          </p:cNvPr>
          <p:cNvSpPr/>
          <p:nvPr/>
        </p:nvSpPr>
        <p:spPr>
          <a:xfrm>
            <a:off x="838200" y="5859517"/>
            <a:ext cx="10321160" cy="620111"/>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65760" tIns="45720" rIns="182880" bIns="45720" numCol="1" spcCol="0" rtlCol="0" fromWordArt="0" anchor="ctr" anchorCtr="0" forceAA="0" compatLnSpc="1">
            <a:prstTxWarp prst="textNoShape">
              <a:avLst/>
            </a:prstTxWarp>
            <a:noAutofit/>
          </a:bodyPr>
          <a:lstStyle/>
          <a:p>
            <a:r>
              <a:rPr lang="en-US" sz="3200" dirty="0">
                <a:effectLst>
                  <a:outerShdw blurRad="38100" dist="38100" dir="2700000" algn="tl">
                    <a:srgbClr val="000000">
                      <a:alpha val="43137"/>
                    </a:srgbClr>
                  </a:outerShdw>
                </a:effectLst>
              </a:rPr>
              <a:t>Absence-of-errors is a fallacy</a:t>
            </a:r>
          </a:p>
        </p:txBody>
      </p:sp>
    </p:spTree>
    <p:extLst>
      <p:ext uri="{BB962C8B-B14F-4D97-AF65-F5344CB8AC3E}">
        <p14:creationId xmlns:p14="http://schemas.microsoft.com/office/powerpoint/2010/main" val="3740565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0-#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0-#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0-#ppt_w/2"/>
                                          </p:val>
                                        </p:tav>
                                        <p:tav tm="100000">
                                          <p:val>
                                            <p:strVal val="#ppt_x"/>
                                          </p:val>
                                        </p:tav>
                                      </p:tavLst>
                                    </p:anim>
                                    <p:anim calcmode="lin" valueType="num">
                                      <p:cBhvr additive="base">
                                        <p:cTn id="3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0-#ppt_w/2"/>
                                          </p:val>
                                        </p:tav>
                                        <p:tav tm="100000">
                                          <p:val>
                                            <p:strVal val="#ppt_x"/>
                                          </p:val>
                                        </p:tav>
                                      </p:tavLst>
                                    </p:anim>
                                    <p:anim calcmode="lin" valueType="num">
                                      <p:cBhvr additive="base">
                                        <p:cTn id="44"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AF2B4-42CE-46A9-9439-FC8F82F9E9BC}"/>
              </a:ext>
            </a:extLst>
          </p:cNvPr>
          <p:cNvSpPr>
            <a:spLocks noGrp="1"/>
          </p:cNvSpPr>
          <p:nvPr>
            <p:ph type="title"/>
          </p:nvPr>
        </p:nvSpPr>
        <p:spPr/>
        <p:txBody>
          <a:bodyPr>
            <a:normAutofit/>
          </a:bodyPr>
          <a:lstStyle/>
          <a:p>
            <a:r>
              <a:rPr lang="en-US" dirty="0"/>
              <a:t>The Test Process is Contextual</a:t>
            </a:r>
            <a:br>
              <a:rPr lang="en-US" dirty="0"/>
            </a:br>
            <a:r>
              <a:rPr lang="en-US" sz="1200" b="1" dirty="0">
                <a:solidFill>
                  <a:schemeClr val="tx1"/>
                </a:solidFill>
              </a:rPr>
              <a:t>see </a:t>
            </a:r>
            <a:r>
              <a:rPr lang="en-US" sz="1200" b="1" dirty="0">
                <a:solidFill>
                  <a:schemeClr val="tx1"/>
                </a:solidFill>
                <a:hlinkClick r:id="rId2"/>
              </a:rPr>
              <a:t>ISTQB Certified Tester Foundation Level Syllabus Version 2018</a:t>
            </a:r>
            <a:r>
              <a:rPr lang="en-US" sz="1200" b="1" dirty="0">
                <a:solidFill>
                  <a:schemeClr val="tx1"/>
                </a:solidFill>
              </a:rPr>
              <a:t>, pp 16-17</a:t>
            </a:r>
            <a:r>
              <a:rPr lang="en-US" sz="1200" dirty="0"/>
              <a:t> </a:t>
            </a:r>
          </a:p>
        </p:txBody>
      </p:sp>
      <p:sp>
        <p:nvSpPr>
          <p:cNvPr id="3" name="Content Placeholder 2">
            <a:extLst>
              <a:ext uri="{FF2B5EF4-FFF2-40B4-BE49-F238E27FC236}">
                <a16:creationId xmlns:a16="http://schemas.microsoft.com/office/drawing/2014/main" id="{D4422BA2-EF2A-49AC-B19E-E63FDCE8860D}"/>
              </a:ext>
            </a:extLst>
          </p:cNvPr>
          <p:cNvSpPr>
            <a:spLocks noGrp="1"/>
          </p:cNvSpPr>
          <p:nvPr>
            <p:ph idx="1"/>
          </p:nvPr>
        </p:nvSpPr>
        <p:spPr/>
        <p:txBody>
          <a:bodyPr/>
          <a:lstStyle/>
          <a:p>
            <a:r>
              <a:rPr lang="en-US" dirty="0"/>
              <a:t>Development lifecycle model/methodologies?</a:t>
            </a:r>
          </a:p>
          <a:p>
            <a:r>
              <a:rPr lang="en-US" dirty="0"/>
              <a:t>Business domain?</a:t>
            </a:r>
          </a:p>
          <a:p>
            <a:r>
              <a:rPr lang="en-US" dirty="0"/>
              <a:t>Level of acceptable product and project risk?</a:t>
            </a:r>
          </a:p>
          <a:p>
            <a:r>
              <a:rPr lang="en-US" dirty="0"/>
              <a:t>Operational constraints (money, time, complexity, contracts, regulations)?</a:t>
            </a:r>
          </a:p>
          <a:p>
            <a:r>
              <a:rPr lang="en-US" dirty="0"/>
              <a:t>Internal/external standards?</a:t>
            </a:r>
          </a:p>
          <a:p>
            <a:pPr marL="0" indent="0">
              <a:buNone/>
            </a:pPr>
            <a:endParaRPr lang="en-US" dirty="0"/>
          </a:p>
        </p:txBody>
      </p:sp>
    </p:spTree>
    <p:extLst>
      <p:ext uri="{BB962C8B-B14F-4D97-AF65-F5344CB8AC3E}">
        <p14:creationId xmlns:p14="http://schemas.microsoft.com/office/powerpoint/2010/main" val="26091915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DF5DD-0F9C-41AE-9F7E-E058424D04FE}"/>
              </a:ext>
            </a:extLst>
          </p:cNvPr>
          <p:cNvSpPr>
            <a:spLocks noGrp="1"/>
          </p:cNvSpPr>
          <p:nvPr>
            <p:ph type="title"/>
          </p:nvPr>
        </p:nvSpPr>
        <p:spPr>
          <a:xfrm>
            <a:off x="863029" y="1012004"/>
            <a:ext cx="3416158" cy="4795408"/>
          </a:xfrm>
        </p:spPr>
        <p:txBody>
          <a:bodyPr>
            <a:normAutofit/>
          </a:bodyPr>
          <a:lstStyle/>
          <a:p>
            <a:r>
              <a:rPr lang="en-US">
                <a:solidFill>
                  <a:srgbClr val="FFFFFF"/>
                </a:solidFill>
              </a:rPr>
              <a:t>Test Activities per ISTQB</a:t>
            </a:r>
          </a:p>
        </p:txBody>
      </p:sp>
      <p:graphicFrame>
        <p:nvGraphicFramePr>
          <p:cNvPr id="5" name="Content Placeholder 2">
            <a:extLst>
              <a:ext uri="{FF2B5EF4-FFF2-40B4-BE49-F238E27FC236}">
                <a16:creationId xmlns:a16="http://schemas.microsoft.com/office/drawing/2014/main" id="{D1382E6C-49D6-40C5-8240-C013C0C74F7E}"/>
              </a:ext>
            </a:extLst>
          </p:cNvPr>
          <p:cNvGraphicFramePr>
            <a:graphicFrameLocks noGrp="1"/>
          </p:cNvGraphicFramePr>
          <p:nvPr>
            <p:ph idx="1"/>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712128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78DC3-B10B-4B0F-8E8F-2DAFC62A42FE}"/>
              </a:ext>
            </a:extLst>
          </p:cNvPr>
          <p:cNvSpPr>
            <a:spLocks noGrp="1"/>
          </p:cNvSpPr>
          <p:nvPr>
            <p:ph type="title"/>
          </p:nvPr>
        </p:nvSpPr>
        <p:spPr/>
        <p:txBody>
          <a:bodyPr/>
          <a:lstStyle/>
          <a:p>
            <a:r>
              <a:rPr lang="en-US" dirty="0"/>
              <a:t>Test Traceability</a:t>
            </a:r>
          </a:p>
        </p:txBody>
      </p:sp>
      <p:sp>
        <p:nvSpPr>
          <p:cNvPr id="3" name="Content Placeholder 2">
            <a:extLst>
              <a:ext uri="{FF2B5EF4-FFF2-40B4-BE49-F238E27FC236}">
                <a16:creationId xmlns:a16="http://schemas.microsoft.com/office/drawing/2014/main" id="{74CCB716-4CAF-403B-A52F-E0508DF35147}"/>
              </a:ext>
            </a:extLst>
          </p:cNvPr>
          <p:cNvSpPr>
            <a:spLocks noGrp="1"/>
          </p:cNvSpPr>
          <p:nvPr>
            <p:ph idx="1"/>
          </p:nvPr>
        </p:nvSpPr>
        <p:spPr/>
        <p:txBody>
          <a:bodyPr/>
          <a:lstStyle/>
          <a:p>
            <a:r>
              <a:rPr lang="en-US" dirty="0"/>
              <a:t>Each test activity has associated </a:t>
            </a:r>
            <a:r>
              <a:rPr lang="en-US" b="1" dirty="0"/>
              <a:t>test work products</a:t>
            </a:r>
          </a:p>
          <a:p>
            <a:r>
              <a:rPr lang="en-US" dirty="0"/>
              <a:t>Each work product should be associated with its </a:t>
            </a:r>
            <a:r>
              <a:rPr lang="en-US" b="1" dirty="0"/>
              <a:t>test basis</a:t>
            </a:r>
          </a:p>
        </p:txBody>
      </p:sp>
    </p:spTree>
    <p:extLst>
      <p:ext uri="{BB962C8B-B14F-4D97-AF65-F5344CB8AC3E}">
        <p14:creationId xmlns:p14="http://schemas.microsoft.com/office/powerpoint/2010/main" val="28773634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1464F-18E7-4514-852F-9AD2B1634492}"/>
              </a:ext>
            </a:extLst>
          </p:cNvPr>
          <p:cNvSpPr>
            <a:spLocks noGrp="1"/>
          </p:cNvSpPr>
          <p:nvPr>
            <p:ph type="title"/>
          </p:nvPr>
        </p:nvSpPr>
        <p:spPr/>
        <p:txBody>
          <a:bodyPr/>
          <a:lstStyle/>
          <a:p>
            <a:r>
              <a:rPr lang="en-US" dirty="0"/>
              <a:t>The Tester’s Mindset</a:t>
            </a:r>
          </a:p>
        </p:txBody>
      </p:sp>
      <p:sp>
        <p:nvSpPr>
          <p:cNvPr id="3" name="Content Placeholder 2">
            <a:extLst>
              <a:ext uri="{FF2B5EF4-FFF2-40B4-BE49-F238E27FC236}">
                <a16:creationId xmlns:a16="http://schemas.microsoft.com/office/drawing/2014/main" id="{FE4D0519-AC1D-47EF-92FB-B585965361BE}"/>
              </a:ext>
            </a:extLst>
          </p:cNvPr>
          <p:cNvSpPr>
            <a:spLocks noGrp="1"/>
          </p:cNvSpPr>
          <p:nvPr>
            <p:ph idx="1"/>
          </p:nvPr>
        </p:nvSpPr>
        <p:spPr/>
        <p:txBody>
          <a:bodyPr/>
          <a:lstStyle/>
          <a:p>
            <a:r>
              <a:rPr lang="en-US" dirty="0"/>
              <a:t>Curiosity</a:t>
            </a:r>
          </a:p>
          <a:p>
            <a:r>
              <a:rPr lang="en-US" dirty="0"/>
              <a:t>Professional pessimism</a:t>
            </a:r>
          </a:p>
          <a:p>
            <a:r>
              <a:rPr lang="en-US" dirty="0"/>
              <a:t>A critical eye</a:t>
            </a:r>
          </a:p>
          <a:p>
            <a:r>
              <a:rPr lang="en-US" dirty="0"/>
              <a:t>Attention to detail</a:t>
            </a:r>
          </a:p>
          <a:p>
            <a:r>
              <a:rPr lang="en-US" dirty="0"/>
              <a:t>Experience</a:t>
            </a:r>
          </a:p>
          <a:p>
            <a:r>
              <a:rPr lang="en-US" b="1" dirty="0"/>
              <a:t>Good communication skills</a:t>
            </a:r>
          </a:p>
          <a:p>
            <a:endParaRPr lang="en-US" b="1" dirty="0"/>
          </a:p>
          <a:p>
            <a:endParaRPr lang="en-US" b="1" dirty="0"/>
          </a:p>
        </p:txBody>
      </p:sp>
      <p:sp>
        <p:nvSpPr>
          <p:cNvPr id="4" name="Text Box 4">
            <a:extLst>
              <a:ext uri="{FF2B5EF4-FFF2-40B4-BE49-F238E27FC236}">
                <a16:creationId xmlns:a16="http://schemas.microsoft.com/office/drawing/2014/main" id="{4D6ECABC-09F8-4698-96B7-98ADFCA31648}"/>
              </a:ext>
            </a:extLst>
          </p:cNvPr>
          <p:cNvSpPr txBox="1">
            <a:spLocks noChangeArrowheads="1"/>
          </p:cNvSpPr>
          <p:nvPr/>
        </p:nvSpPr>
        <p:spPr bwMode="auto">
          <a:xfrm>
            <a:off x="262304" y="5234682"/>
            <a:ext cx="11667392" cy="1077218"/>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3200">
                <a:solidFill>
                  <a:srgbClr val="FFFF00"/>
                </a:solidFill>
                <a:effectLst>
                  <a:outerShdw blurRad="38100" dist="38100" dir="2700000" algn="tl">
                    <a:srgbClr val="000000">
                      <a:alpha val="43137"/>
                    </a:srgbClr>
                  </a:outerShdw>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Successful developers think differently than successful testers.</a:t>
            </a:r>
          </a:p>
        </p:txBody>
      </p:sp>
    </p:spTree>
    <p:extLst>
      <p:ext uri="{BB962C8B-B14F-4D97-AF65-F5344CB8AC3E}">
        <p14:creationId xmlns:p14="http://schemas.microsoft.com/office/powerpoint/2010/main" val="143204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dissolve">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D9FE163-CA31-4C30-83A7-B7C25344FD67}"/>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55603"/>
          <a:stretch/>
        </p:blipFill>
        <p:spPr>
          <a:xfrm>
            <a:off x="-1" y="0"/>
            <a:ext cx="2037969" cy="6858000"/>
          </a:xfrm>
          <a:prstGeom prst="rect">
            <a:avLst/>
          </a:prstGeom>
        </p:spPr>
      </p:pic>
      <p:pic>
        <p:nvPicPr>
          <p:cNvPr id="14" name="Picture 13">
            <a:extLst>
              <a:ext uri="{FF2B5EF4-FFF2-40B4-BE49-F238E27FC236}">
                <a16:creationId xmlns:a16="http://schemas.microsoft.com/office/drawing/2014/main" id="{0CCCC9C6-8C71-4D06-8205-1B19955298B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55603"/>
          <a:stretch/>
        </p:blipFill>
        <p:spPr>
          <a:xfrm flipH="1">
            <a:off x="10154032" y="0"/>
            <a:ext cx="2037969" cy="6858000"/>
          </a:xfrm>
          <a:prstGeom prst="rect">
            <a:avLst/>
          </a:prstGeom>
        </p:spPr>
      </p:pic>
      <p:sp>
        <p:nvSpPr>
          <p:cNvPr id="13" name="Title 12">
            <a:extLst>
              <a:ext uri="{FF2B5EF4-FFF2-40B4-BE49-F238E27FC236}">
                <a16:creationId xmlns:a16="http://schemas.microsoft.com/office/drawing/2014/main" id="{A07B9CD2-BFBC-42F1-ADEE-D69CBC557E76}"/>
              </a:ext>
            </a:extLst>
          </p:cNvPr>
          <p:cNvSpPr>
            <a:spLocks noGrp="1"/>
          </p:cNvSpPr>
          <p:nvPr>
            <p:ph type="title"/>
          </p:nvPr>
        </p:nvSpPr>
        <p:spPr>
          <a:xfrm>
            <a:off x="838200" y="34925"/>
            <a:ext cx="10515600" cy="1325563"/>
          </a:xfrm>
        </p:spPr>
        <p:txBody>
          <a:bodyPr/>
          <a:lstStyle/>
          <a:p>
            <a:pPr algn="ctr"/>
            <a:r>
              <a:rPr lang="en-US" dirty="0"/>
              <a:t>Psychology of Testing: Different Mindsets</a:t>
            </a:r>
          </a:p>
        </p:txBody>
      </p:sp>
      <p:sp>
        <p:nvSpPr>
          <p:cNvPr id="10" name="TextBox 9">
            <a:extLst>
              <a:ext uri="{FF2B5EF4-FFF2-40B4-BE49-F238E27FC236}">
                <a16:creationId xmlns:a16="http://schemas.microsoft.com/office/drawing/2014/main" id="{78872608-EAB2-48F9-BEB4-62036A73FD80}"/>
              </a:ext>
            </a:extLst>
          </p:cNvPr>
          <p:cNvSpPr txBox="1"/>
          <p:nvPr/>
        </p:nvSpPr>
        <p:spPr>
          <a:xfrm>
            <a:off x="3800856" y="6858000"/>
            <a:ext cx="4590288" cy="230832"/>
          </a:xfrm>
          <a:prstGeom prst="rect">
            <a:avLst/>
          </a:prstGeom>
          <a:noFill/>
        </p:spPr>
        <p:txBody>
          <a:bodyPr wrap="square" rtlCol="0">
            <a:spAutoFit/>
          </a:bodyPr>
          <a:lstStyle/>
          <a:p>
            <a:r>
              <a:rPr lang="en-US" sz="900">
                <a:hlinkClick r:id="rId3" tooltip="https://www.freeimageslive.co.uk/free_stock_image/mohawkjpg"/>
              </a:rPr>
              <a:t>This Photo</a:t>
            </a:r>
            <a:r>
              <a:rPr lang="en-US" sz="900"/>
              <a:t> by Unknown Author is licensed under </a:t>
            </a:r>
            <a:r>
              <a:rPr lang="en-US" sz="900">
                <a:hlinkClick r:id="rId5" tooltip="https://creativecommons.org/licenses/by/3.0/"/>
              </a:rPr>
              <a:t>CC BY</a:t>
            </a:r>
            <a:endParaRPr lang="en-US" sz="900"/>
          </a:p>
        </p:txBody>
      </p:sp>
      <p:sp>
        <p:nvSpPr>
          <p:cNvPr id="15" name="TextBox 14">
            <a:extLst>
              <a:ext uri="{FF2B5EF4-FFF2-40B4-BE49-F238E27FC236}">
                <a16:creationId xmlns:a16="http://schemas.microsoft.com/office/drawing/2014/main" id="{B7C22B2C-5068-4C54-8397-7756520E16E3}"/>
              </a:ext>
            </a:extLst>
          </p:cNvPr>
          <p:cNvSpPr txBox="1"/>
          <p:nvPr/>
        </p:nvSpPr>
        <p:spPr>
          <a:xfrm>
            <a:off x="318897" y="1098996"/>
            <a:ext cx="1604242" cy="461665"/>
          </a:xfrm>
          <a:prstGeom prst="rect">
            <a:avLst/>
          </a:prstGeom>
          <a:ln/>
        </p:spPr>
        <p:style>
          <a:lnRef idx="0">
            <a:schemeClr val="dk1"/>
          </a:lnRef>
          <a:fillRef idx="3">
            <a:schemeClr val="dk1"/>
          </a:fillRef>
          <a:effectRef idx="3">
            <a:schemeClr val="dk1"/>
          </a:effectRef>
          <a:fontRef idx="minor">
            <a:schemeClr val="lt1"/>
          </a:fontRef>
        </p:style>
        <p:txBody>
          <a:bodyPr wrap="square" rtlCol="0">
            <a:spAutoFit/>
          </a:bodyPr>
          <a:lstStyle/>
          <a:p>
            <a:r>
              <a:rPr lang="en-US" sz="2400" dirty="0"/>
              <a:t>Developer</a:t>
            </a:r>
          </a:p>
        </p:txBody>
      </p:sp>
      <p:sp>
        <p:nvSpPr>
          <p:cNvPr id="16" name="TextBox 15">
            <a:extLst>
              <a:ext uri="{FF2B5EF4-FFF2-40B4-BE49-F238E27FC236}">
                <a16:creationId xmlns:a16="http://schemas.microsoft.com/office/drawing/2014/main" id="{805412D0-7FBB-4DC4-8E9E-D2B66065CAC8}"/>
              </a:ext>
            </a:extLst>
          </p:cNvPr>
          <p:cNvSpPr txBox="1"/>
          <p:nvPr/>
        </p:nvSpPr>
        <p:spPr>
          <a:xfrm>
            <a:off x="9599512" y="1129655"/>
            <a:ext cx="1604242" cy="461665"/>
          </a:xfrm>
          <a:prstGeom prst="rect">
            <a:avLst/>
          </a:prstGeom>
          <a:ln/>
        </p:spPr>
        <p:style>
          <a:lnRef idx="0">
            <a:schemeClr val="dk1"/>
          </a:lnRef>
          <a:fillRef idx="3">
            <a:schemeClr val="dk1"/>
          </a:fillRef>
          <a:effectRef idx="3">
            <a:schemeClr val="dk1"/>
          </a:effectRef>
          <a:fontRef idx="minor">
            <a:schemeClr val="lt1"/>
          </a:fontRef>
        </p:style>
        <p:txBody>
          <a:bodyPr wrap="square" rtlCol="0">
            <a:spAutoFit/>
          </a:bodyPr>
          <a:lstStyle/>
          <a:p>
            <a:r>
              <a:rPr lang="en-US" sz="2400" dirty="0"/>
              <a:t>Tester</a:t>
            </a:r>
          </a:p>
        </p:txBody>
      </p:sp>
      <p:sp>
        <p:nvSpPr>
          <p:cNvPr id="23" name="Speech Bubble: Oval 22">
            <a:extLst>
              <a:ext uri="{FF2B5EF4-FFF2-40B4-BE49-F238E27FC236}">
                <a16:creationId xmlns:a16="http://schemas.microsoft.com/office/drawing/2014/main" id="{9818B92F-ED2C-4C1D-A7D6-DF3D5B7AD252}"/>
              </a:ext>
            </a:extLst>
          </p:cNvPr>
          <p:cNvSpPr/>
          <p:nvPr/>
        </p:nvSpPr>
        <p:spPr>
          <a:xfrm>
            <a:off x="2058827" y="642935"/>
            <a:ext cx="7370710" cy="862012"/>
          </a:xfrm>
          <a:prstGeom prst="wedgeEllipseCallout">
            <a:avLst>
              <a:gd name="adj1" fmla="val 68750"/>
              <a:gd name="adj2" fmla="val 2813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Kristen ITC" panose="03050502040202030202" pitchFamily="66" charset="0"/>
              </a:rPr>
              <a:t>Hi!  I’m a tester!  I’m here to help!</a:t>
            </a:r>
            <a:endParaRPr lang="en-US" b="1" dirty="0">
              <a:solidFill>
                <a:schemeClr val="tx1"/>
              </a:solidFill>
              <a:latin typeface="Kristen ITC" panose="03050502040202030202" pitchFamily="66" charset="0"/>
            </a:endParaRPr>
          </a:p>
        </p:txBody>
      </p:sp>
      <p:sp>
        <p:nvSpPr>
          <p:cNvPr id="17" name="Speech Bubble: Oval 16">
            <a:extLst>
              <a:ext uri="{FF2B5EF4-FFF2-40B4-BE49-F238E27FC236}">
                <a16:creationId xmlns:a16="http://schemas.microsoft.com/office/drawing/2014/main" id="{9A6AE2F3-AB01-4421-B5F3-0AB87429666F}"/>
              </a:ext>
            </a:extLst>
          </p:cNvPr>
          <p:cNvSpPr/>
          <p:nvPr/>
        </p:nvSpPr>
        <p:spPr>
          <a:xfrm>
            <a:off x="1951542" y="1625206"/>
            <a:ext cx="7370710" cy="862012"/>
          </a:xfrm>
          <a:prstGeom prst="wedgeEllipseCallout">
            <a:avLst>
              <a:gd name="adj1" fmla="val -58410"/>
              <a:gd name="adj2" fmla="val 2592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Kristen ITC" panose="03050502040202030202" pitchFamily="66" charset="0"/>
              </a:rPr>
              <a:t>I need to get this routine done!  </a:t>
            </a:r>
            <a:br>
              <a:rPr lang="en-US" dirty="0">
                <a:solidFill>
                  <a:schemeClr val="tx1"/>
                </a:solidFill>
                <a:latin typeface="Kristen ITC" panose="03050502040202030202" pitchFamily="66" charset="0"/>
              </a:rPr>
            </a:br>
            <a:r>
              <a:rPr lang="en-US" b="1" dirty="0">
                <a:solidFill>
                  <a:schemeClr val="tx1"/>
                </a:solidFill>
                <a:latin typeface="Kristen ITC" panose="03050502040202030202" pitchFamily="66" charset="0"/>
              </a:rPr>
              <a:t>Stay out of my way!</a:t>
            </a:r>
          </a:p>
        </p:txBody>
      </p:sp>
      <p:sp>
        <p:nvSpPr>
          <p:cNvPr id="18" name="Speech Bubble: Oval 17">
            <a:extLst>
              <a:ext uri="{FF2B5EF4-FFF2-40B4-BE49-F238E27FC236}">
                <a16:creationId xmlns:a16="http://schemas.microsoft.com/office/drawing/2014/main" id="{310BFFE2-7974-4026-BD19-3C45E0BA55A7}"/>
              </a:ext>
            </a:extLst>
          </p:cNvPr>
          <p:cNvSpPr/>
          <p:nvPr/>
        </p:nvSpPr>
        <p:spPr>
          <a:xfrm>
            <a:off x="2037968" y="2551907"/>
            <a:ext cx="7370710" cy="862012"/>
          </a:xfrm>
          <a:prstGeom prst="wedgeEllipseCallout">
            <a:avLst>
              <a:gd name="adj1" fmla="val 68750"/>
              <a:gd name="adj2" fmla="val 1355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Kristen ITC" panose="03050502040202030202" pitchFamily="66" charset="0"/>
              </a:rPr>
              <a:t>Wait!  This software is complex.  </a:t>
            </a:r>
          </a:p>
          <a:p>
            <a:pPr algn="ctr"/>
            <a:r>
              <a:rPr lang="en-US" dirty="0">
                <a:solidFill>
                  <a:schemeClr val="tx1"/>
                </a:solidFill>
                <a:latin typeface="Kristen ITC" panose="03050502040202030202" pitchFamily="66" charset="0"/>
              </a:rPr>
              <a:t>I need to figure out what might go wrong!</a:t>
            </a:r>
          </a:p>
        </p:txBody>
      </p:sp>
      <p:sp>
        <p:nvSpPr>
          <p:cNvPr id="19" name="Speech Bubble: Oval 18">
            <a:extLst>
              <a:ext uri="{FF2B5EF4-FFF2-40B4-BE49-F238E27FC236}">
                <a16:creationId xmlns:a16="http://schemas.microsoft.com/office/drawing/2014/main" id="{DEF8E1F7-AE22-473C-B3B5-FD8022D18BDC}"/>
              </a:ext>
            </a:extLst>
          </p:cNvPr>
          <p:cNvSpPr/>
          <p:nvPr/>
        </p:nvSpPr>
        <p:spPr>
          <a:xfrm>
            <a:off x="2037968" y="3521474"/>
            <a:ext cx="7370710" cy="862012"/>
          </a:xfrm>
          <a:prstGeom prst="wedgeEllipseCallout">
            <a:avLst>
              <a:gd name="adj1" fmla="val -61511"/>
              <a:gd name="adj2" fmla="val 588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Kristen ITC" panose="03050502040202030202" pitchFamily="66" charset="0"/>
              </a:rPr>
              <a:t>I know what I’m doing!  </a:t>
            </a:r>
            <a:r>
              <a:rPr lang="en-US" b="1" dirty="0">
                <a:solidFill>
                  <a:schemeClr val="tx1"/>
                </a:solidFill>
                <a:latin typeface="Kristen ITC" panose="03050502040202030202" pitchFamily="66" charset="0"/>
              </a:rPr>
              <a:t>Get off my back!</a:t>
            </a:r>
          </a:p>
        </p:txBody>
      </p:sp>
      <p:sp>
        <p:nvSpPr>
          <p:cNvPr id="20" name="Speech Bubble: Oval 19">
            <a:extLst>
              <a:ext uri="{FF2B5EF4-FFF2-40B4-BE49-F238E27FC236}">
                <a16:creationId xmlns:a16="http://schemas.microsoft.com/office/drawing/2014/main" id="{782BB8B8-4F2C-4AA5-90C1-83702F202AC7}"/>
              </a:ext>
            </a:extLst>
          </p:cNvPr>
          <p:cNvSpPr/>
          <p:nvPr/>
        </p:nvSpPr>
        <p:spPr>
          <a:xfrm>
            <a:off x="2088768" y="4491041"/>
            <a:ext cx="7370710" cy="862012"/>
          </a:xfrm>
          <a:prstGeom prst="wedgeEllipseCallout">
            <a:avLst>
              <a:gd name="adj1" fmla="val 69956"/>
              <a:gd name="adj2" fmla="val -5454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Kristen ITC" panose="03050502040202030202" pitchFamily="66" charset="0"/>
              </a:rPr>
              <a:t>There are defects in your code and I’m going to find ‘</a:t>
            </a:r>
            <a:r>
              <a:rPr lang="en-US" dirty="0" err="1">
                <a:solidFill>
                  <a:schemeClr val="tx1"/>
                </a:solidFill>
                <a:latin typeface="Kristen ITC" panose="03050502040202030202" pitchFamily="66" charset="0"/>
              </a:rPr>
              <a:t>em</a:t>
            </a:r>
            <a:r>
              <a:rPr lang="en-US" dirty="0">
                <a:solidFill>
                  <a:schemeClr val="tx1"/>
                </a:solidFill>
                <a:latin typeface="Kristen ITC" panose="03050502040202030202" pitchFamily="66" charset="0"/>
              </a:rPr>
              <a:t>, </a:t>
            </a:r>
            <a:r>
              <a:rPr lang="en-US" b="1" dirty="0">
                <a:solidFill>
                  <a:schemeClr val="tx1"/>
                </a:solidFill>
                <a:latin typeface="Kristen ITC" panose="03050502040202030202" pitchFamily="66" charset="0"/>
              </a:rPr>
              <a:t>you hack!</a:t>
            </a:r>
            <a:endParaRPr lang="en-US" dirty="0">
              <a:solidFill>
                <a:schemeClr val="tx1"/>
              </a:solidFill>
              <a:latin typeface="Kristen ITC" panose="03050502040202030202" pitchFamily="66" charset="0"/>
            </a:endParaRPr>
          </a:p>
        </p:txBody>
      </p:sp>
      <p:sp>
        <p:nvSpPr>
          <p:cNvPr id="21" name="Speech Bubble: Oval 20">
            <a:extLst>
              <a:ext uri="{FF2B5EF4-FFF2-40B4-BE49-F238E27FC236}">
                <a16:creationId xmlns:a16="http://schemas.microsoft.com/office/drawing/2014/main" id="{4E31FA3A-BBEA-49CE-BB20-90AD77E20F1F}"/>
              </a:ext>
            </a:extLst>
          </p:cNvPr>
          <p:cNvSpPr/>
          <p:nvPr/>
        </p:nvSpPr>
        <p:spPr>
          <a:xfrm>
            <a:off x="6959599" y="5617771"/>
            <a:ext cx="2617497" cy="862012"/>
          </a:xfrm>
          <a:prstGeom prst="wedgeEllipseCallout">
            <a:avLst>
              <a:gd name="adj1" fmla="val 96157"/>
              <a:gd name="adj2" fmla="val -12232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chemeClr val="tx1"/>
                </a:solidFill>
                <a:latin typeface="Kristen ITC" panose="03050502040202030202" pitchFamily="66" charset="0"/>
              </a:rPr>
              <a:t>Gahhhh</a:t>
            </a:r>
            <a:r>
              <a:rPr lang="en-US" sz="2400" b="1" dirty="0">
                <a:solidFill>
                  <a:schemeClr val="tx1"/>
                </a:solidFill>
                <a:latin typeface="Kristen ITC" panose="03050502040202030202" pitchFamily="66" charset="0"/>
              </a:rPr>
              <a:t>!</a:t>
            </a:r>
          </a:p>
        </p:txBody>
      </p:sp>
      <p:sp>
        <p:nvSpPr>
          <p:cNvPr id="22" name="Speech Bubble: Oval 21">
            <a:extLst>
              <a:ext uri="{FF2B5EF4-FFF2-40B4-BE49-F238E27FC236}">
                <a16:creationId xmlns:a16="http://schemas.microsoft.com/office/drawing/2014/main" id="{E827DB5F-C8BD-4EC3-AC71-7E68EA554932}"/>
              </a:ext>
            </a:extLst>
          </p:cNvPr>
          <p:cNvSpPr/>
          <p:nvPr/>
        </p:nvSpPr>
        <p:spPr>
          <a:xfrm>
            <a:off x="2323375" y="5667225"/>
            <a:ext cx="2617497" cy="862012"/>
          </a:xfrm>
          <a:prstGeom prst="wedgeEllipseCallout">
            <a:avLst>
              <a:gd name="adj1" fmla="val -89188"/>
              <a:gd name="adj2" fmla="val -12084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chemeClr val="tx1"/>
                </a:solidFill>
                <a:latin typeface="Kristen ITC" panose="03050502040202030202" pitchFamily="66" charset="0"/>
              </a:rPr>
              <a:t>Gahhhh</a:t>
            </a:r>
            <a:r>
              <a:rPr lang="en-US" sz="2400" b="1" dirty="0">
                <a:solidFill>
                  <a:schemeClr val="tx1"/>
                </a:solidFill>
                <a:latin typeface="Kristen ITC" panose="03050502040202030202" pitchFamily="66" charset="0"/>
              </a:rPr>
              <a:t>!</a:t>
            </a:r>
          </a:p>
        </p:txBody>
      </p:sp>
    </p:spTree>
    <p:extLst>
      <p:ext uri="{BB962C8B-B14F-4D97-AF65-F5344CB8AC3E}">
        <p14:creationId xmlns:p14="http://schemas.microsoft.com/office/powerpoint/2010/main" val="958189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7" grpId="0" animBg="1"/>
      <p:bldP spid="18" grpId="0" animBg="1"/>
      <p:bldP spid="19" grpId="0" animBg="1"/>
      <p:bldP spid="20" grpId="0" animBg="1"/>
      <p:bldP spid="21" grpId="0" animBg="1"/>
      <p:bldP spid="2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AAD7A-284D-47DE-BBAD-C4AC89C1E00D}"/>
              </a:ext>
            </a:extLst>
          </p:cNvPr>
          <p:cNvSpPr>
            <a:spLocks noGrp="1"/>
          </p:cNvSpPr>
          <p:nvPr>
            <p:ph type="title"/>
          </p:nvPr>
        </p:nvSpPr>
        <p:spPr/>
        <p:txBody>
          <a:bodyPr/>
          <a:lstStyle/>
          <a:p>
            <a:r>
              <a:rPr lang="en-US" dirty="0"/>
              <a:t>Ariane 5 (6/4/1996)</a:t>
            </a:r>
          </a:p>
        </p:txBody>
      </p:sp>
      <p:sp>
        <p:nvSpPr>
          <p:cNvPr id="3" name="Content Placeholder 2">
            <a:extLst>
              <a:ext uri="{FF2B5EF4-FFF2-40B4-BE49-F238E27FC236}">
                <a16:creationId xmlns:a16="http://schemas.microsoft.com/office/drawing/2014/main" id="{AABE1725-50D5-44E6-84BE-7879EA341ACF}"/>
              </a:ext>
            </a:extLst>
          </p:cNvPr>
          <p:cNvSpPr>
            <a:spLocks noGrp="1"/>
          </p:cNvSpPr>
          <p:nvPr>
            <p:ph idx="1"/>
          </p:nvPr>
        </p:nvSpPr>
        <p:spPr>
          <a:xfrm>
            <a:off x="838200" y="1477818"/>
            <a:ext cx="7213169" cy="5116946"/>
          </a:xfrm>
        </p:spPr>
        <p:txBody>
          <a:bodyPr>
            <a:normAutofit/>
          </a:bodyPr>
          <a:lstStyle/>
          <a:p>
            <a:r>
              <a:rPr lang="en-US" dirty="0"/>
              <a:t>37 seconds into maiden flight flips 90 degrees, tears apart, self-destructs</a:t>
            </a:r>
          </a:p>
          <a:p>
            <a:r>
              <a:rPr lang="en-US" dirty="0"/>
              <a:t>Problem traced to: </a:t>
            </a:r>
          </a:p>
          <a:p>
            <a:pPr lvl="1"/>
            <a:r>
              <a:rPr lang="en-US" dirty="0"/>
              <a:t>The value of a 64-bit floating-point variable being stuffed into a 16-bit integer, and,</a:t>
            </a:r>
          </a:p>
          <a:p>
            <a:pPr lvl="1"/>
            <a:r>
              <a:rPr lang="en-US" dirty="0"/>
              <a:t>A value produced by the processor for debugging was mistaken for flight data.</a:t>
            </a:r>
          </a:p>
          <a:p>
            <a:r>
              <a:rPr lang="en-US" dirty="0"/>
              <a:t>Code from Ariane 4 was removed for perf</a:t>
            </a:r>
          </a:p>
          <a:p>
            <a:r>
              <a:rPr lang="en-US" dirty="0"/>
              <a:t>Result: </a:t>
            </a:r>
          </a:p>
          <a:p>
            <a:pPr lvl="1"/>
            <a:r>
              <a:rPr lang="en-US" dirty="0"/>
              <a:t>Loss of $370,000,000 </a:t>
            </a:r>
          </a:p>
          <a:p>
            <a:pPr lvl="1"/>
            <a:r>
              <a:rPr lang="en-US" dirty="0"/>
              <a:t>Scientific study of magnetosphere delayed 4 years.</a:t>
            </a:r>
          </a:p>
        </p:txBody>
      </p:sp>
      <p:pic>
        <p:nvPicPr>
          <p:cNvPr id="4" name="Picture 2" descr="Image result for arianes testing cartoon">
            <a:extLst>
              <a:ext uri="{FF2B5EF4-FFF2-40B4-BE49-F238E27FC236}">
                <a16:creationId xmlns:a16="http://schemas.microsoft.com/office/drawing/2014/main" id="{CF1B6279-9688-4CB0-92D6-B6CA00B7D222}"/>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2903" t="6144"/>
          <a:stretch/>
        </p:blipFill>
        <p:spPr bwMode="auto">
          <a:xfrm>
            <a:off x="8051369" y="3852511"/>
            <a:ext cx="3852371" cy="186187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ariane-5 explosion">
            <a:extLst>
              <a:ext uri="{FF2B5EF4-FFF2-40B4-BE49-F238E27FC236}">
                <a16:creationId xmlns:a16="http://schemas.microsoft.com/office/drawing/2014/main" id="{B559E140-FBF5-415F-8ACC-5F1C50323E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801" b="13592"/>
          <a:stretch/>
        </p:blipFill>
        <p:spPr bwMode="auto">
          <a:xfrm>
            <a:off x="8540432" y="1156814"/>
            <a:ext cx="3226605" cy="194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758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0-#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FE1C6-9957-4CD2-B224-99AA43540A00}"/>
              </a:ext>
            </a:extLst>
          </p:cNvPr>
          <p:cNvSpPr>
            <a:spLocks noGrp="1"/>
          </p:cNvSpPr>
          <p:nvPr>
            <p:ph type="title"/>
          </p:nvPr>
        </p:nvSpPr>
        <p:spPr/>
        <p:txBody>
          <a:bodyPr/>
          <a:lstStyle/>
          <a:p>
            <a:r>
              <a:rPr lang="en-US" dirty="0"/>
              <a:t>The truth of it: We need testers</a:t>
            </a:r>
          </a:p>
        </p:txBody>
      </p:sp>
      <p:sp>
        <p:nvSpPr>
          <p:cNvPr id="3" name="Content Placeholder 2">
            <a:extLst>
              <a:ext uri="{FF2B5EF4-FFF2-40B4-BE49-F238E27FC236}">
                <a16:creationId xmlns:a16="http://schemas.microsoft.com/office/drawing/2014/main" id="{20BDCC49-5FA7-4064-A869-CB84F1691BCD}"/>
              </a:ext>
            </a:extLst>
          </p:cNvPr>
          <p:cNvSpPr>
            <a:spLocks noGrp="1"/>
          </p:cNvSpPr>
          <p:nvPr>
            <p:ph idx="1"/>
          </p:nvPr>
        </p:nvSpPr>
        <p:spPr>
          <a:xfrm>
            <a:off x="743607" y="1690688"/>
            <a:ext cx="10515600" cy="4351338"/>
          </a:xfrm>
        </p:spPr>
        <p:txBody>
          <a:bodyPr>
            <a:normAutofit/>
          </a:bodyPr>
          <a:lstStyle/>
          <a:p>
            <a:r>
              <a:rPr lang="en-US" dirty="0"/>
              <a:t>Unit testing by a developer tops out at 40 – 50% defect detection effectiveness</a:t>
            </a:r>
          </a:p>
          <a:p>
            <a:r>
              <a:rPr lang="en-US" dirty="0"/>
              <a:t>Independent test teams score 85% - 98%.</a:t>
            </a:r>
          </a:p>
          <a:p>
            <a:endParaRPr lang="en-US" dirty="0"/>
          </a:p>
        </p:txBody>
      </p:sp>
      <p:pic>
        <p:nvPicPr>
          <p:cNvPr id="5" name="Picture 4">
            <a:extLst>
              <a:ext uri="{FF2B5EF4-FFF2-40B4-BE49-F238E27FC236}">
                <a16:creationId xmlns:a16="http://schemas.microsoft.com/office/drawing/2014/main" id="{DEFE4D43-B38A-4F6C-9E06-352C7754C5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7236" y="3288287"/>
            <a:ext cx="8628342" cy="2682875"/>
          </a:xfrm>
          <a:prstGeom prst="rect">
            <a:avLst/>
          </a:prstGeom>
        </p:spPr>
      </p:pic>
    </p:spTree>
    <p:extLst>
      <p:ext uri="{BB962C8B-B14F-4D97-AF65-F5344CB8AC3E}">
        <p14:creationId xmlns:p14="http://schemas.microsoft.com/office/powerpoint/2010/main" val="23974369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Rationale for Testing Software</a:t>
            </a:r>
          </a:p>
        </p:txBody>
      </p:sp>
      <p:sp>
        <p:nvSpPr>
          <p:cNvPr id="4" name="Date Placeholder 3"/>
          <p:cNvSpPr>
            <a:spLocks noGrp="1"/>
          </p:cNvSpPr>
          <p:nvPr>
            <p:ph type="dt" sz="half" idx="10"/>
          </p:nvPr>
        </p:nvSpPr>
        <p:spPr/>
        <p:txBody>
          <a:bodyPr/>
          <a:lstStyle/>
          <a:p>
            <a:pPr>
              <a:defRPr/>
            </a:pPr>
            <a:r>
              <a:rPr lang="en-US"/>
              <a:t>Introduction to Software Testing, Edition 2  (Ch 1)</a:t>
            </a:r>
            <a:endParaRPr lang="en-US" u="sng"/>
          </a:p>
        </p:txBody>
      </p:sp>
      <p:sp>
        <p:nvSpPr>
          <p:cNvPr id="5" name="Footer Placeholder 4"/>
          <p:cNvSpPr>
            <a:spLocks noGrp="1"/>
          </p:cNvSpPr>
          <p:nvPr>
            <p:ph type="ftr" sz="quarter" idx="11"/>
          </p:nvPr>
        </p:nvSpPr>
        <p:spPr/>
        <p:txBody>
          <a:bodyPr/>
          <a:lstStyle/>
          <a:p>
            <a:pPr>
              <a:defRPr/>
            </a:pPr>
            <a:r>
              <a:rPr lang="en-US"/>
              <a:t>© Ammann &amp; Offutt</a:t>
            </a:r>
          </a:p>
        </p:txBody>
      </p:sp>
      <p:sp>
        <p:nvSpPr>
          <p:cNvPr id="6" name="Slide Number Placeholder 5"/>
          <p:cNvSpPr>
            <a:spLocks noGrp="1"/>
          </p:cNvSpPr>
          <p:nvPr>
            <p:ph type="sldNum" sz="quarter" idx="12"/>
          </p:nvPr>
        </p:nvSpPr>
        <p:spPr/>
        <p:txBody>
          <a:bodyPr/>
          <a:lstStyle/>
          <a:p>
            <a:pPr>
              <a:defRPr/>
            </a:pPr>
            <a:fld id="{7F4B1FAA-A740-404F-BBC5-7C153B666279}" type="slidenum">
              <a:rPr lang="en-US" smtClean="0"/>
              <a:pPr>
                <a:defRPr/>
              </a:pPr>
              <a:t>51</a:t>
            </a:fld>
            <a:endParaRPr lang="en-US"/>
          </a:p>
        </p:txBody>
      </p:sp>
      <p:sp>
        <p:nvSpPr>
          <p:cNvPr id="7" name="Rectangle 8"/>
          <p:cNvSpPr>
            <a:spLocks noChangeArrowheads="1"/>
          </p:cNvSpPr>
          <p:nvPr/>
        </p:nvSpPr>
        <p:spPr bwMode="auto">
          <a:xfrm>
            <a:off x="1071078" y="2134122"/>
            <a:ext cx="10609933" cy="1127481"/>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rgbClr val="FFFF00"/>
                </a:solidFill>
                <a:effectLst>
                  <a:outerShdw blurRad="38100" dist="38100" dir="2700000" algn="tl">
                    <a:srgbClr val="000000">
                      <a:alpha val="43137"/>
                    </a:srgbClr>
                  </a:outerShdw>
                </a:effectLst>
              </a:rPr>
              <a:t>A tester’s goal is to eliminate faults as early as possible</a:t>
            </a:r>
          </a:p>
        </p:txBody>
      </p:sp>
      <p:sp>
        <p:nvSpPr>
          <p:cNvPr id="8" name="Rectangle 8"/>
          <p:cNvSpPr>
            <a:spLocks noChangeArrowheads="1"/>
          </p:cNvSpPr>
          <p:nvPr/>
        </p:nvSpPr>
        <p:spPr bwMode="auto">
          <a:xfrm>
            <a:off x="1071079" y="3596398"/>
            <a:ext cx="10609932" cy="1814862"/>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457200" indent="-457200">
              <a:buFont typeface="Arial" panose="020B0604020202020204" pitchFamily="34" charset="0"/>
              <a:buChar char="•"/>
            </a:pPr>
            <a:r>
              <a:rPr lang="en-US" sz="3200" dirty="0">
                <a:solidFill>
                  <a:srgbClr val="FFFF00"/>
                </a:solidFill>
                <a:effectLst>
                  <a:outerShdw blurRad="38100" dist="38100" dir="2700000" algn="tl">
                    <a:srgbClr val="000000">
                      <a:alpha val="43137"/>
                    </a:srgbClr>
                  </a:outerShdw>
                </a:effectLst>
              </a:rPr>
              <a:t>Improve quality</a:t>
            </a:r>
          </a:p>
          <a:p>
            <a:pPr marL="457200" indent="-457200">
              <a:buFont typeface="Arial" panose="020B0604020202020204" pitchFamily="34" charset="0"/>
              <a:buChar char="•"/>
            </a:pPr>
            <a:r>
              <a:rPr lang="en-US" sz="3200" dirty="0">
                <a:solidFill>
                  <a:srgbClr val="FFFF00"/>
                </a:solidFill>
                <a:effectLst>
                  <a:outerShdw blurRad="38100" dist="38100" dir="2700000" algn="tl">
                    <a:srgbClr val="000000">
                      <a:alpha val="43137"/>
                    </a:srgbClr>
                  </a:outerShdw>
                </a:effectLst>
              </a:rPr>
              <a:t>Reduce cost</a:t>
            </a:r>
          </a:p>
          <a:p>
            <a:pPr marL="457200" indent="-457200">
              <a:buFont typeface="Arial" panose="020B0604020202020204" pitchFamily="34" charset="0"/>
              <a:buChar char="•"/>
            </a:pPr>
            <a:r>
              <a:rPr lang="en-US" sz="3200" dirty="0">
                <a:solidFill>
                  <a:srgbClr val="FFFF00"/>
                </a:solidFill>
                <a:effectLst>
                  <a:outerShdw blurRad="38100" dist="38100" dir="2700000" algn="tl">
                    <a:srgbClr val="000000">
                      <a:alpha val="43137"/>
                    </a:srgbClr>
                  </a:outerShdw>
                </a:effectLst>
              </a:rPr>
              <a:t>Maximize customer satisfaction</a:t>
            </a:r>
          </a:p>
        </p:txBody>
      </p:sp>
    </p:spTree>
    <p:extLst>
      <p:ext uri="{BB962C8B-B14F-4D97-AF65-F5344CB8AC3E}">
        <p14:creationId xmlns:p14="http://schemas.microsoft.com/office/powerpoint/2010/main" val="132134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C47DA4-31F6-4267-9165-EB4CEDFBB39B}"/>
              </a:ext>
            </a:extLst>
          </p:cNvPr>
          <p:cNvSpPr>
            <a:spLocks noGrp="1"/>
          </p:cNvSpPr>
          <p:nvPr>
            <p:ph type="title"/>
          </p:nvPr>
        </p:nvSpPr>
        <p:spPr/>
        <p:txBody>
          <a:bodyPr/>
          <a:lstStyle/>
          <a:p>
            <a:r>
              <a:rPr lang="en-US" dirty="0"/>
              <a:t>Reality check</a:t>
            </a:r>
          </a:p>
        </p:txBody>
      </p:sp>
      <p:sp>
        <p:nvSpPr>
          <p:cNvPr id="4" name="Content Placeholder 3">
            <a:extLst>
              <a:ext uri="{FF2B5EF4-FFF2-40B4-BE49-F238E27FC236}">
                <a16:creationId xmlns:a16="http://schemas.microsoft.com/office/drawing/2014/main" id="{5BF92F51-6E02-4AED-A699-FAEE90CB2563}"/>
              </a:ext>
            </a:extLst>
          </p:cNvPr>
          <p:cNvSpPr>
            <a:spLocks noGrp="1"/>
          </p:cNvSpPr>
          <p:nvPr>
            <p:ph idx="1"/>
          </p:nvPr>
        </p:nvSpPr>
        <p:spPr/>
        <p:txBody>
          <a:bodyPr/>
          <a:lstStyle/>
          <a:p>
            <a:r>
              <a:rPr lang="en-US" dirty="0"/>
              <a:t>As a point of fact, testers are increasingly being folded into development organizations.  The lines are becoming blurred.</a:t>
            </a:r>
          </a:p>
          <a:p>
            <a:r>
              <a:rPr lang="en-US" dirty="0"/>
              <a:t>“Fail fast” is a popular philosophy.  I.e., minimal testing, publish the software, fix it rapidly when problems are found.</a:t>
            </a:r>
          </a:p>
          <a:p>
            <a:r>
              <a:rPr lang="en-US" dirty="0"/>
              <a:t>The more critical the software, though, the more important formal testing becomes.</a:t>
            </a:r>
          </a:p>
          <a:p>
            <a:pPr lvl="1"/>
            <a:r>
              <a:rPr lang="en-US" dirty="0"/>
              <a:t>Bug in a game?  No biggie.</a:t>
            </a:r>
          </a:p>
          <a:p>
            <a:pPr lvl="1"/>
            <a:r>
              <a:rPr lang="en-US" dirty="0"/>
              <a:t>Data loss at a CC company?  Biggie.</a:t>
            </a:r>
          </a:p>
          <a:p>
            <a:pPr lvl="1"/>
            <a:r>
              <a:rPr lang="en-US" dirty="0"/>
              <a:t>Online hotel reservations?  Not such a big deal.</a:t>
            </a:r>
          </a:p>
          <a:p>
            <a:pPr lvl="1"/>
            <a:r>
              <a:rPr lang="en-US" dirty="0"/>
              <a:t>Passenger airplane avionics?  Big, big deal.</a:t>
            </a:r>
          </a:p>
          <a:p>
            <a:pPr marL="457200" lvl="1" indent="0">
              <a:buNone/>
            </a:pPr>
            <a:endParaRPr lang="en-US" dirty="0"/>
          </a:p>
          <a:p>
            <a:pPr lvl="1"/>
            <a:endParaRPr lang="en-US" dirty="0"/>
          </a:p>
        </p:txBody>
      </p:sp>
    </p:spTree>
    <p:extLst>
      <p:ext uri="{BB962C8B-B14F-4D97-AF65-F5344CB8AC3E}">
        <p14:creationId xmlns:p14="http://schemas.microsoft.com/office/powerpoint/2010/main" val="261311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 calcmode="lin" valueType="num">
                                      <p:cBhvr additive="base">
                                        <p:cTn id="12"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4">
                                            <p:txEl>
                                              <p:pRg st="5" end="5"/>
                                            </p:txEl>
                                          </p:spTgt>
                                        </p:tgtEl>
                                        <p:attrNameLst>
                                          <p:attrName>style.visibility</p:attrName>
                                        </p:attrNameLst>
                                      </p:cBhvr>
                                      <p:to>
                                        <p:strVal val="visible"/>
                                      </p:to>
                                    </p:set>
                                    <p:animEffect transition="in" filter="barn(inVertical)">
                                      <p:cBhvr>
                                        <p:cTn id="18" dur="500"/>
                                        <p:tgtEl>
                                          <p:spTgt spid="4">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 calcmode="lin" valueType="num">
                                      <p:cBhvr>
                                        <p:cTn id="23" dur="1000" fill="hold"/>
                                        <p:tgtEl>
                                          <p:spTgt spid="4">
                                            <p:txEl>
                                              <p:pRg st="6" end="6"/>
                                            </p:txEl>
                                          </p:spTgt>
                                        </p:tgtEl>
                                        <p:attrNameLst>
                                          <p:attrName>ppt_w</p:attrName>
                                        </p:attrNameLst>
                                      </p:cBhvr>
                                      <p:tavLst>
                                        <p:tav tm="0">
                                          <p:val>
                                            <p:fltVal val="0"/>
                                          </p:val>
                                        </p:tav>
                                        <p:tav tm="100000">
                                          <p:val>
                                            <p:strVal val="#ppt_w"/>
                                          </p:val>
                                        </p:tav>
                                      </p:tavLst>
                                    </p:anim>
                                    <p:anim calcmode="lin" valueType="num">
                                      <p:cBhvr>
                                        <p:cTn id="24" dur="1000" fill="hold"/>
                                        <p:tgtEl>
                                          <p:spTgt spid="4">
                                            <p:txEl>
                                              <p:pRg st="6" end="6"/>
                                            </p:txEl>
                                          </p:spTgt>
                                        </p:tgtEl>
                                        <p:attrNameLst>
                                          <p:attrName>ppt_h</p:attrName>
                                        </p:attrNameLst>
                                      </p:cBhvr>
                                      <p:tavLst>
                                        <p:tav tm="0">
                                          <p:val>
                                            <p:fltVal val="0"/>
                                          </p:val>
                                        </p:tav>
                                        <p:tav tm="100000">
                                          <p:val>
                                            <p:strVal val="#ppt_h"/>
                                          </p:val>
                                        </p:tav>
                                      </p:tavLst>
                                    </p:anim>
                                    <p:anim calcmode="lin" valueType="num">
                                      <p:cBhvr>
                                        <p:cTn id="25" dur="1000" fill="hold"/>
                                        <p:tgtEl>
                                          <p:spTgt spid="4">
                                            <p:txEl>
                                              <p:pRg st="6" end="6"/>
                                            </p:txEl>
                                          </p:spTgt>
                                        </p:tgtEl>
                                        <p:attrNameLst>
                                          <p:attrName>style.rotation</p:attrName>
                                        </p:attrNameLst>
                                      </p:cBhvr>
                                      <p:tavLst>
                                        <p:tav tm="0">
                                          <p:val>
                                            <p:fltVal val="90"/>
                                          </p:val>
                                        </p:tav>
                                        <p:tav tm="100000">
                                          <p:val>
                                            <p:fltVal val="0"/>
                                          </p:val>
                                        </p:tav>
                                      </p:tavLst>
                                    </p:anim>
                                    <p:animEffect transition="in" filter="fade">
                                      <p:cBhvr>
                                        <p:cTn id="26" dur="10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ctr">
            <a:normAutofit/>
          </a:bodyPr>
          <a:lstStyle/>
          <a:p>
            <a:r>
              <a:rPr lang="en-US" b="1" dirty="0"/>
              <a:t>ISIT 324</a:t>
            </a:r>
            <a:br>
              <a:rPr lang="en-US" b="1" dirty="0"/>
            </a:br>
            <a:r>
              <a:rPr lang="en-US" dirty="0"/>
              <a:t>Software Testing</a:t>
            </a:r>
          </a:p>
        </p:txBody>
      </p:sp>
      <p:sp>
        <p:nvSpPr>
          <p:cNvPr id="3" name="Subtitle 2"/>
          <p:cNvSpPr>
            <a:spLocks noGrp="1"/>
          </p:cNvSpPr>
          <p:nvPr>
            <p:ph type="subTitle" idx="1"/>
          </p:nvPr>
        </p:nvSpPr>
        <p:spPr/>
        <p:txBody>
          <a:bodyPr/>
          <a:lstStyle/>
          <a:p>
            <a:r>
              <a:rPr lang="en-US" dirty="0"/>
              <a:t>2020.01.15</a:t>
            </a:r>
          </a:p>
          <a:p>
            <a:r>
              <a:rPr lang="en-US" dirty="0"/>
              <a:t>Chapter 2, et al</a:t>
            </a:r>
          </a:p>
        </p:txBody>
      </p:sp>
    </p:spTree>
    <p:extLst>
      <p:ext uri="{BB962C8B-B14F-4D97-AF65-F5344CB8AC3E}">
        <p14:creationId xmlns:p14="http://schemas.microsoft.com/office/powerpoint/2010/main" val="6177264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BF31B-4B52-457E-86DE-EBBEF2AAAC32}"/>
              </a:ext>
            </a:extLst>
          </p:cNvPr>
          <p:cNvSpPr>
            <a:spLocks noGrp="1"/>
          </p:cNvSpPr>
          <p:nvPr>
            <p:ph type="title"/>
          </p:nvPr>
        </p:nvSpPr>
        <p:spPr/>
        <p:txBody>
          <a:bodyPr/>
          <a:lstStyle/>
          <a:p>
            <a:r>
              <a:rPr lang="en-US" dirty="0"/>
              <a:t>First things first...</a:t>
            </a:r>
          </a:p>
        </p:txBody>
      </p:sp>
      <p:sp>
        <p:nvSpPr>
          <p:cNvPr id="3" name="Content Placeholder 2">
            <a:extLst>
              <a:ext uri="{FF2B5EF4-FFF2-40B4-BE49-F238E27FC236}">
                <a16:creationId xmlns:a16="http://schemas.microsoft.com/office/drawing/2014/main" id="{C816A81D-3EA2-46D8-AC9C-3E1F6FAFAB73}"/>
              </a:ext>
            </a:extLst>
          </p:cNvPr>
          <p:cNvSpPr>
            <a:spLocks noGrp="1"/>
          </p:cNvSpPr>
          <p:nvPr>
            <p:ph idx="1"/>
          </p:nvPr>
        </p:nvSpPr>
        <p:spPr/>
        <p:txBody>
          <a:bodyPr/>
          <a:lstStyle/>
          <a:p>
            <a:r>
              <a:rPr lang="en-US" dirty="0"/>
              <a:t>In case you have Monday classes, next Monday is a holiday</a:t>
            </a:r>
          </a:p>
          <a:p>
            <a:r>
              <a:rPr lang="en-US" dirty="0"/>
              <a:t>I’ll be traveling Thursday through Monday.  Email responses may be slower than usual and grading may take longer than usual.</a:t>
            </a:r>
          </a:p>
          <a:p>
            <a:r>
              <a:rPr lang="en-US" dirty="0"/>
              <a:t>I mentioned that I’d check to see whether VS Enterprise (as opposed to Community) is required.  It turns out that several VS features we will be using require VS.  These include:</a:t>
            </a:r>
          </a:p>
          <a:p>
            <a:pPr lvl="1"/>
            <a:r>
              <a:rPr lang="en-US" dirty="0"/>
              <a:t>Live Unit Testing</a:t>
            </a:r>
          </a:p>
          <a:p>
            <a:pPr lvl="1"/>
            <a:r>
              <a:rPr lang="en-US" dirty="0"/>
              <a:t>Code Coverage</a:t>
            </a:r>
          </a:p>
          <a:p>
            <a:pPr lvl="1"/>
            <a:r>
              <a:rPr lang="en-US" dirty="0"/>
              <a:t>Microsoft Fakes</a:t>
            </a:r>
          </a:p>
        </p:txBody>
      </p:sp>
    </p:spTree>
    <p:extLst>
      <p:ext uri="{BB962C8B-B14F-4D97-AF65-F5344CB8AC3E}">
        <p14:creationId xmlns:p14="http://schemas.microsoft.com/office/powerpoint/2010/main" val="32813311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 the Docket  </a:t>
            </a:r>
          </a:p>
        </p:txBody>
      </p:sp>
      <p:sp>
        <p:nvSpPr>
          <p:cNvPr id="3" name="Content Placeholder 2"/>
          <p:cNvSpPr>
            <a:spLocks noGrp="1"/>
          </p:cNvSpPr>
          <p:nvPr>
            <p:ph idx="1"/>
          </p:nvPr>
        </p:nvSpPr>
        <p:spPr/>
        <p:txBody>
          <a:bodyPr>
            <a:normAutofit/>
          </a:bodyPr>
          <a:lstStyle/>
          <a:p>
            <a:r>
              <a:rPr lang="en-US" dirty="0"/>
              <a:t>Complete last week’s lecture: Rationale and Foundation</a:t>
            </a:r>
          </a:p>
          <a:p>
            <a:r>
              <a:rPr lang="en-US" dirty="0"/>
              <a:t>Homework 1 review</a:t>
            </a:r>
          </a:p>
          <a:p>
            <a:r>
              <a:rPr lang="en-US" dirty="0"/>
              <a:t>In-class discussion 1</a:t>
            </a:r>
          </a:p>
          <a:p>
            <a:r>
              <a:rPr lang="en-US" dirty="0"/>
              <a:t>This week’s lecture: Testing Throughout the Life Cycle</a:t>
            </a:r>
          </a:p>
          <a:p>
            <a:endParaRPr lang="en-US" dirty="0"/>
          </a:p>
          <a:p>
            <a:endParaRPr lang="en-US" dirty="0"/>
          </a:p>
        </p:txBody>
      </p:sp>
    </p:spTree>
    <p:extLst>
      <p:ext uri="{BB962C8B-B14F-4D97-AF65-F5344CB8AC3E}">
        <p14:creationId xmlns:p14="http://schemas.microsoft.com/office/powerpoint/2010/main" val="21043567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0751" y="553916"/>
            <a:ext cx="10950498" cy="2870200"/>
          </a:xfrm>
        </p:spPr>
        <p:txBody>
          <a:bodyPr>
            <a:normAutofit/>
          </a:bodyPr>
          <a:lstStyle/>
          <a:p>
            <a:r>
              <a:rPr lang="en-US" dirty="0"/>
              <a:t>The Rationale for Testing</a:t>
            </a:r>
            <a:br>
              <a:rPr lang="en-US" dirty="0"/>
            </a:br>
            <a:r>
              <a:rPr lang="en-US" sz="3600" dirty="0"/>
              <a:t>- </a:t>
            </a:r>
            <a:r>
              <a:rPr lang="en-US" sz="3600" i="1" dirty="0"/>
              <a:t>The Stirring Conclusion</a:t>
            </a:r>
            <a:endParaRPr lang="en-US" dirty="0"/>
          </a:p>
        </p:txBody>
      </p:sp>
      <p:sp>
        <p:nvSpPr>
          <p:cNvPr id="3" name="Subtitle 2">
            <a:extLst>
              <a:ext uri="{FF2B5EF4-FFF2-40B4-BE49-F238E27FC236}">
                <a16:creationId xmlns:a16="http://schemas.microsoft.com/office/drawing/2014/main" id="{ED6EDF0A-D206-4A2B-814A-CA9D599D9A62}"/>
              </a:ext>
            </a:extLst>
          </p:cNvPr>
          <p:cNvSpPr>
            <a:spLocks noGrp="1"/>
          </p:cNvSpPr>
          <p:nvPr>
            <p:ph type="subTitle" idx="1"/>
          </p:nvPr>
        </p:nvSpPr>
        <p:spPr>
          <a:xfrm>
            <a:off x="1717431" y="4648322"/>
            <a:ext cx="9144000" cy="1655762"/>
          </a:xfrm>
        </p:spPr>
        <p:txBody>
          <a:bodyPr/>
          <a:lstStyle/>
          <a:p>
            <a:r>
              <a:rPr lang="en-US" dirty="0"/>
              <a:t>Why do we test?  What are the underlying principles of testing?</a:t>
            </a:r>
          </a:p>
        </p:txBody>
      </p:sp>
    </p:spTree>
    <p:extLst>
      <p:ext uri="{BB962C8B-B14F-4D97-AF65-F5344CB8AC3E}">
        <p14:creationId xmlns:p14="http://schemas.microsoft.com/office/powerpoint/2010/main" val="29554084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Testing Activities</a:t>
            </a:r>
          </a:p>
        </p:txBody>
      </p:sp>
      <p:sp>
        <p:nvSpPr>
          <p:cNvPr id="3" name="Content Placeholder 2"/>
          <p:cNvSpPr>
            <a:spLocks noGrp="1"/>
          </p:cNvSpPr>
          <p:nvPr>
            <p:ph idx="1"/>
          </p:nvPr>
        </p:nvSpPr>
        <p:spPr>
          <a:xfrm>
            <a:off x="838200" y="1538755"/>
            <a:ext cx="10515600" cy="4351338"/>
          </a:xfrm>
        </p:spPr>
        <p:txBody>
          <a:bodyPr/>
          <a:lstStyle/>
          <a:p>
            <a:r>
              <a:rPr lang="en-US" u="sng">
                <a:solidFill>
                  <a:schemeClr val="tx2"/>
                </a:solidFill>
              </a:rPr>
              <a:t>Tester </a:t>
            </a:r>
            <a:r>
              <a:rPr lang="en-US"/>
              <a:t>: </a:t>
            </a:r>
            <a:r>
              <a:rPr lang="en-US" dirty="0"/>
              <a:t>An IT professional who is in charge of one or more technical test activities</a:t>
            </a:r>
          </a:p>
          <a:p>
            <a:pPr lvl="1"/>
            <a:r>
              <a:rPr lang="en-US" sz="1800" dirty="0"/>
              <a:t>Designing test inputs</a:t>
            </a:r>
          </a:p>
          <a:p>
            <a:pPr lvl="1"/>
            <a:r>
              <a:rPr lang="en-US" sz="1800" dirty="0"/>
              <a:t>Producing test values</a:t>
            </a:r>
          </a:p>
          <a:p>
            <a:pPr lvl="1"/>
            <a:r>
              <a:rPr lang="en-US" sz="1800" dirty="0"/>
              <a:t>Running test scripts</a:t>
            </a:r>
          </a:p>
          <a:p>
            <a:pPr lvl="1"/>
            <a:r>
              <a:rPr lang="en-US" sz="1800" dirty="0"/>
              <a:t>Analyzing results</a:t>
            </a:r>
          </a:p>
          <a:p>
            <a:pPr lvl="1"/>
            <a:r>
              <a:rPr lang="en-US" sz="1800" dirty="0"/>
              <a:t>Reporting results to developers and managers</a:t>
            </a:r>
          </a:p>
          <a:p>
            <a:pPr lvl="1"/>
            <a:endParaRPr lang="en-US" sz="1800" dirty="0"/>
          </a:p>
          <a:p>
            <a:r>
              <a:rPr lang="en-US" u="sng" dirty="0">
                <a:solidFill>
                  <a:schemeClr val="tx2"/>
                </a:solidFill>
              </a:rPr>
              <a:t>Test Manager</a:t>
            </a:r>
            <a:r>
              <a:rPr lang="en-US" dirty="0"/>
              <a:t> : In charge of one or more test engineers</a:t>
            </a:r>
          </a:p>
          <a:p>
            <a:pPr lvl="1"/>
            <a:r>
              <a:rPr lang="en-US" sz="1800" dirty="0"/>
              <a:t>Sets test policies and processes</a:t>
            </a:r>
          </a:p>
          <a:p>
            <a:pPr lvl="1"/>
            <a:r>
              <a:rPr lang="en-US" sz="1800" dirty="0"/>
              <a:t>Interacts with other managers on the project</a:t>
            </a:r>
          </a:p>
          <a:p>
            <a:pPr lvl="1"/>
            <a:r>
              <a:rPr lang="en-US" sz="1800" dirty="0"/>
              <a:t>Otherwise supports the engineers</a:t>
            </a:r>
          </a:p>
        </p:txBody>
      </p:sp>
      <p:sp>
        <p:nvSpPr>
          <p:cNvPr id="4" name="Date Placeholder 3"/>
          <p:cNvSpPr>
            <a:spLocks noGrp="1"/>
          </p:cNvSpPr>
          <p:nvPr>
            <p:ph type="dt" sz="half" idx="10"/>
          </p:nvPr>
        </p:nvSpPr>
        <p:spPr/>
        <p:txBody>
          <a:bodyPr/>
          <a:lstStyle/>
          <a:p>
            <a:pPr>
              <a:defRPr/>
            </a:pPr>
            <a:r>
              <a:rPr lang="en-US"/>
              <a:t>Introduction to Software Testing, Edition 2  (Ch 2)</a:t>
            </a:r>
            <a:endParaRPr lang="en-US" u="sng"/>
          </a:p>
        </p:txBody>
      </p:sp>
      <p:sp>
        <p:nvSpPr>
          <p:cNvPr id="5" name="Footer Placeholder 4"/>
          <p:cNvSpPr>
            <a:spLocks noGrp="1"/>
          </p:cNvSpPr>
          <p:nvPr>
            <p:ph type="ftr" sz="quarter" idx="11"/>
          </p:nvPr>
        </p:nvSpPr>
        <p:spPr/>
        <p:txBody>
          <a:bodyPr/>
          <a:lstStyle/>
          <a:p>
            <a:pPr>
              <a:defRPr/>
            </a:pPr>
            <a:r>
              <a:rPr lang="en-US"/>
              <a:t>© Ammann &amp; Offutt</a:t>
            </a:r>
          </a:p>
        </p:txBody>
      </p:sp>
      <p:sp>
        <p:nvSpPr>
          <p:cNvPr id="6" name="Slide Number Placeholder 5"/>
          <p:cNvSpPr>
            <a:spLocks noGrp="1"/>
          </p:cNvSpPr>
          <p:nvPr>
            <p:ph type="sldNum" sz="quarter" idx="12"/>
          </p:nvPr>
        </p:nvSpPr>
        <p:spPr/>
        <p:txBody>
          <a:bodyPr/>
          <a:lstStyle/>
          <a:p>
            <a:pPr>
              <a:defRPr/>
            </a:pPr>
            <a:fld id="{7F4B1FAA-A740-404F-BBC5-7C153B666279}" type="slidenum">
              <a:rPr lang="en-US" smtClean="0"/>
              <a:pPr>
                <a:defRPr/>
              </a:pPr>
              <a:t>57</a:t>
            </a:fld>
            <a:endParaRPr lang="en-US"/>
          </a:p>
        </p:txBody>
      </p:sp>
      <p:sp>
        <p:nvSpPr>
          <p:cNvPr id="7" name="Rectangle 6">
            <a:extLst>
              <a:ext uri="{FF2B5EF4-FFF2-40B4-BE49-F238E27FC236}">
                <a16:creationId xmlns:a16="http://schemas.microsoft.com/office/drawing/2014/main" id="{5610D4BF-0A74-447A-907B-7A1E13678B2B}"/>
              </a:ext>
            </a:extLst>
          </p:cNvPr>
          <p:cNvSpPr/>
          <p:nvPr/>
        </p:nvSpPr>
        <p:spPr>
          <a:xfrm>
            <a:off x="6096000" y="2048529"/>
            <a:ext cx="5665694" cy="1791260"/>
          </a:xfrm>
          <a:prstGeom prst="rect">
            <a:avLst/>
          </a:prstGeom>
          <a:solidFill>
            <a:srgbClr val="0000CC"/>
          </a:solidFill>
          <a:ln w="12700">
            <a:solidFill>
              <a:schemeClr val="tx1"/>
            </a:solidFill>
            <a:miter lim="800000"/>
            <a:headEnd type="none" w="sm" len="sm"/>
            <a:tailEnd type="none" w="sm" len="sm"/>
          </a:ln>
          <a:effectLst/>
        </p:spPr>
        <p:txBody>
          <a:bodyPr wrap="square">
            <a:spAutoFit/>
          </a:bodyPr>
          <a:lstStyle/>
          <a:p>
            <a:pPr>
              <a:lnSpc>
                <a:spcPct val="90000"/>
              </a:lnSpc>
              <a:spcBef>
                <a:spcPct val="30000"/>
              </a:spcBef>
              <a:buSzPct val="75000"/>
            </a:pPr>
            <a:r>
              <a:rPr lang="en-US" sz="2400" dirty="0">
                <a:solidFill>
                  <a:srgbClr val="FFFF00"/>
                </a:solidFill>
                <a:effectLst>
                  <a:outerShdw blurRad="38100" dist="38100" dir="2700000" algn="tl">
                    <a:srgbClr val="000000"/>
                  </a:outerShdw>
                </a:effectLst>
                <a:cs typeface="Arial" pitchFamily="34" charset="0"/>
              </a:rPr>
              <a:t>Software companies often distinguish between:</a:t>
            </a:r>
          </a:p>
          <a:p>
            <a:pPr marL="287338" indent="-287338">
              <a:lnSpc>
                <a:spcPct val="90000"/>
              </a:lnSpc>
              <a:spcBef>
                <a:spcPct val="30000"/>
              </a:spcBef>
              <a:buSzPct val="75000"/>
              <a:buFont typeface="Arial" panose="020B0604020202020204" pitchFamily="34" charset="0"/>
              <a:buChar char="•"/>
            </a:pPr>
            <a:r>
              <a:rPr lang="en-US" sz="2000" dirty="0">
                <a:solidFill>
                  <a:srgbClr val="FFFF00"/>
                </a:solidFill>
                <a:effectLst>
                  <a:outerShdw blurRad="38100" dist="38100" dir="2700000" algn="tl">
                    <a:srgbClr val="000000"/>
                  </a:outerShdw>
                </a:effectLst>
                <a:cs typeface="Arial" pitchFamily="34" charset="0"/>
              </a:rPr>
              <a:t>Software Test Engineers (</a:t>
            </a:r>
            <a:r>
              <a:rPr lang="en-US" sz="2000" b="1" dirty="0">
                <a:solidFill>
                  <a:srgbClr val="FFFF00"/>
                </a:solidFill>
                <a:effectLst>
                  <a:outerShdw blurRad="38100" dist="38100" dir="2700000" algn="tl">
                    <a:srgbClr val="000000"/>
                  </a:outerShdw>
                </a:effectLst>
                <a:cs typeface="Arial" pitchFamily="34" charset="0"/>
              </a:rPr>
              <a:t>STEs</a:t>
            </a:r>
            <a:r>
              <a:rPr lang="en-US" sz="2000" dirty="0">
                <a:solidFill>
                  <a:srgbClr val="FFFF00"/>
                </a:solidFill>
                <a:effectLst>
                  <a:outerShdw blurRad="38100" dist="38100" dir="2700000" algn="tl">
                    <a:srgbClr val="000000"/>
                  </a:outerShdw>
                </a:effectLst>
                <a:cs typeface="Arial" pitchFamily="34" charset="0"/>
              </a:rPr>
              <a:t>)</a:t>
            </a:r>
          </a:p>
          <a:p>
            <a:pPr marL="287338" indent="-287338">
              <a:lnSpc>
                <a:spcPct val="90000"/>
              </a:lnSpc>
              <a:spcBef>
                <a:spcPct val="30000"/>
              </a:spcBef>
              <a:buSzPct val="75000"/>
              <a:buFont typeface="Arial" panose="020B0604020202020204" pitchFamily="34" charset="0"/>
              <a:buChar char="•"/>
            </a:pPr>
            <a:r>
              <a:rPr lang="en-US" sz="2000" dirty="0">
                <a:solidFill>
                  <a:srgbClr val="FFFF00"/>
                </a:solidFill>
                <a:effectLst>
                  <a:outerShdw blurRad="38100" dist="38100" dir="2700000" algn="tl">
                    <a:srgbClr val="000000"/>
                  </a:outerShdw>
                </a:effectLst>
                <a:cs typeface="Arial" pitchFamily="34" charset="0"/>
              </a:rPr>
              <a:t>Software Development Engineers in Test (</a:t>
            </a:r>
            <a:r>
              <a:rPr lang="en-US" sz="2000" b="1" dirty="0">
                <a:solidFill>
                  <a:srgbClr val="FFFF00"/>
                </a:solidFill>
                <a:effectLst>
                  <a:outerShdw blurRad="38100" dist="38100" dir="2700000" algn="tl">
                    <a:srgbClr val="000000"/>
                  </a:outerShdw>
                </a:effectLst>
                <a:cs typeface="Arial" pitchFamily="34" charset="0"/>
              </a:rPr>
              <a:t>SDET</a:t>
            </a:r>
            <a:r>
              <a:rPr lang="en-US" sz="2000" dirty="0">
                <a:solidFill>
                  <a:srgbClr val="FFFF00"/>
                </a:solidFill>
                <a:effectLst>
                  <a:outerShdw blurRad="38100" dist="38100" dir="2700000" algn="tl">
                    <a:srgbClr val="000000"/>
                  </a:outerShdw>
                </a:effectLst>
                <a:cs typeface="Arial" pitchFamily="34" charset="0"/>
              </a:rPr>
              <a:t>s)</a:t>
            </a:r>
          </a:p>
          <a:p>
            <a:pPr>
              <a:lnSpc>
                <a:spcPct val="90000"/>
              </a:lnSpc>
              <a:spcBef>
                <a:spcPct val="30000"/>
              </a:spcBef>
              <a:buSzPct val="75000"/>
            </a:pPr>
            <a:r>
              <a:rPr lang="en-US" sz="1600" i="1" dirty="0">
                <a:solidFill>
                  <a:srgbClr val="FFFF00"/>
                </a:solidFill>
                <a:effectLst>
                  <a:outerShdw blurRad="38100" dist="38100" dir="2700000" algn="tl">
                    <a:srgbClr val="000000"/>
                  </a:outerShdw>
                </a:effectLst>
                <a:cs typeface="Arial" pitchFamily="34" charset="0"/>
              </a:rPr>
              <a:t>Microsoft terms</a:t>
            </a:r>
          </a:p>
        </p:txBody>
      </p:sp>
    </p:spTree>
    <p:extLst>
      <p:ext uri="{BB962C8B-B14F-4D97-AF65-F5344CB8AC3E}">
        <p14:creationId xmlns:p14="http://schemas.microsoft.com/office/powerpoint/2010/main" val="3408093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t>Other Activities</a:t>
            </a:r>
          </a:p>
        </p:txBody>
      </p:sp>
      <p:sp>
        <p:nvSpPr>
          <p:cNvPr id="31747" name="Content Placeholder 2"/>
          <p:cNvSpPr>
            <a:spLocks noGrp="1"/>
          </p:cNvSpPr>
          <p:nvPr>
            <p:ph idx="1"/>
          </p:nvPr>
        </p:nvSpPr>
        <p:spPr/>
        <p:txBody>
          <a:bodyPr>
            <a:normAutofit fontScale="92500" lnSpcReduction="20000"/>
          </a:bodyPr>
          <a:lstStyle/>
          <a:p>
            <a:pPr>
              <a:spcBef>
                <a:spcPts val="600"/>
              </a:spcBef>
            </a:pPr>
            <a:r>
              <a:rPr lang="en-US" dirty="0">
                <a:solidFill>
                  <a:schemeClr val="accent1"/>
                </a:solidFill>
              </a:rPr>
              <a:t>Test management :</a:t>
            </a:r>
            <a:r>
              <a:rPr lang="en-US" dirty="0"/>
              <a:t> Sets policy, organizes team, interfaces with development,  chooses criteria, decides how much automation is needed, …</a:t>
            </a:r>
          </a:p>
          <a:p>
            <a:pPr>
              <a:spcBef>
                <a:spcPts val="600"/>
              </a:spcBef>
            </a:pPr>
            <a:r>
              <a:rPr lang="en-US" dirty="0">
                <a:solidFill>
                  <a:schemeClr val="accent1"/>
                </a:solidFill>
              </a:rPr>
              <a:t>Test maintenance : Save tests for reuse </a:t>
            </a:r>
            <a:r>
              <a:rPr lang="en-US" dirty="0"/>
              <a:t>as software evolves</a:t>
            </a:r>
          </a:p>
          <a:p>
            <a:pPr lvl="1">
              <a:spcBef>
                <a:spcPts val="600"/>
              </a:spcBef>
            </a:pPr>
            <a:r>
              <a:rPr lang="en-US" dirty="0"/>
              <a:t>Requires cooperation of test </a:t>
            </a:r>
            <a:r>
              <a:rPr lang="en-US" dirty="0">
                <a:solidFill>
                  <a:schemeClr val="accent1"/>
                </a:solidFill>
              </a:rPr>
              <a:t>designers and </a:t>
            </a:r>
            <a:r>
              <a:rPr lang="en-US" dirty="0" err="1">
                <a:solidFill>
                  <a:schemeClr val="accent1"/>
                </a:solidFill>
              </a:rPr>
              <a:t>automators</a:t>
            </a:r>
            <a:endParaRPr lang="en-US" dirty="0">
              <a:solidFill>
                <a:schemeClr val="accent1"/>
              </a:solidFill>
            </a:endParaRPr>
          </a:p>
          <a:p>
            <a:pPr lvl="1">
              <a:spcBef>
                <a:spcPts val="600"/>
              </a:spcBef>
            </a:pPr>
            <a:r>
              <a:rPr lang="en-US" dirty="0"/>
              <a:t>Deciding when to trim the test suite is partly policy and partly technical – and in general</a:t>
            </a:r>
            <a:r>
              <a:rPr lang="en-US" dirty="0">
                <a:solidFill>
                  <a:schemeClr val="accent1"/>
                </a:solidFill>
              </a:rPr>
              <a:t>, very hard !</a:t>
            </a:r>
          </a:p>
          <a:p>
            <a:pPr lvl="1">
              <a:spcBef>
                <a:spcPts val="600"/>
              </a:spcBef>
            </a:pPr>
            <a:r>
              <a:rPr lang="en-US" dirty="0"/>
              <a:t>Tests should be put in </a:t>
            </a:r>
            <a:r>
              <a:rPr lang="en-US" dirty="0">
                <a:solidFill>
                  <a:schemeClr val="accent1"/>
                </a:solidFill>
              </a:rPr>
              <a:t>configuration control</a:t>
            </a:r>
          </a:p>
          <a:p>
            <a:pPr>
              <a:spcBef>
                <a:spcPts val="600"/>
              </a:spcBef>
            </a:pPr>
            <a:r>
              <a:rPr lang="en-US" dirty="0">
                <a:solidFill>
                  <a:schemeClr val="accent1"/>
                </a:solidFill>
              </a:rPr>
              <a:t>Test documentation </a:t>
            </a:r>
            <a:r>
              <a:rPr lang="en-US" dirty="0"/>
              <a:t>: All parties participate</a:t>
            </a:r>
          </a:p>
          <a:p>
            <a:pPr lvl="1">
              <a:spcBef>
                <a:spcPts val="600"/>
              </a:spcBef>
            </a:pPr>
            <a:r>
              <a:rPr lang="en-US" dirty="0"/>
              <a:t>Each test must document “</a:t>
            </a:r>
            <a:r>
              <a:rPr lang="en-US" dirty="0">
                <a:solidFill>
                  <a:schemeClr val="accent1"/>
                </a:solidFill>
              </a:rPr>
              <a:t>why</a:t>
            </a:r>
            <a:r>
              <a:rPr lang="en-US" dirty="0"/>
              <a:t>” – criterion and test requirement satisfied or a rationale for human-designed tests</a:t>
            </a:r>
          </a:p>
          <a:p>
            <a:pPr lvl="1">
              <a:spcBef>
                <a:spcPts val="600"/>
              </a:spcBef>
            </a:pPr>
            <a:r>
              <a:rPr lang="en-US" dirty="0"/>
              <a:t>Ensure </a:t>
            </a:r>
            <a:r>
              <a:rPr lang="en-US" dirty="0">
                <a:solidFill>
                  <a:schemeClr val="accent1"/>
                </a:solidFill>
              </a:rPr>
              <a:t>traceability</a:t>
            </a:r>
            <a:r>
              <a:rPr lang="en-US" dirty="0"/>
              <a:t> throughout the process</a:t>
            </a:r>
          </a:p>
          <a:p>
            <a:pPr lvl="1">
              <a:spcBef>
                <a:spcPts val="600"/>
              </a:spcBef>
            </a:pPr>
            <a:r>
              <a:rPr lang="en-US" dirty="0"/>
              <a:t>Keep </a:t>
            </a:r>
            <a:r>
              <a:rPr lang="en-US" dirty="0">
                <a:solidFill>
                  <a:schemeClr val="accent1"/>
                </a:solidFill>
              </a:rPr>
              <a:t>documentation</a:t>
            </a:r>
            <a:r>
              <a:rPr lang="en-US" dirty="0"/>
              <a:t> in the automated tests</a:t>
            </a:r>
          </a:p>
        </p:txBody>
      </p:sp>
      <p:sp>
        <p:nvSpPr>
          <p:cNvPr id="31748"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800" b="0">
                <a:solidFill>
                  <a:schemeClr val="tx1"/>
                </a:solidFill>
                <a:latin typeface="Arial" panose="020B0604020202020204" pitchFamily="34" charset="0"/>
              </a:rPr>
              <a:t>Introduction to Software Testing, Edition 2  (Ch 2)</a:t>
            </a:r>
            <a:endParaRPr lang="en-US" sz="800" b="0" u="sng">
              <a:solidFill>
                <a:schemeClr val="tx1"/>
              </a:solidFill>
              <a:latin typeface="Arial" panose="020B0604020202020204" pitchFamily="34" charset="0"/>
            </a:endParaRPr>
          </a:p>
        </p:txBody>
      </p:sp>
      <p:sp>
        <p:nvSpPr>
          <p:cNvPr id="31749"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800" b="0">
                <a:solidFill>
                  <a:schemeClr val="tx1"/>
                </a:solidFill>
                <a:latin typeface="Arial" panose="020B0604020202020204" pitchFamily="34" charset="0"/>
              </a:rPr>
              <a:t>© Ammann &amp; Offutt</a:t>
            </a:r>
          </a:p>
        </p:txBody>
      </p:sp>
      <p:sp>
        <p:nvSpPr>
          <p:cNvPr id="3175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fld id="{25E309BB-25E6-4D77-9050-B9DC9F9EBA2F}" type="slidenum">
              <a:rPr lang="en-US" sz="800" b="0">
                <a:solidFill>
                  <a:schemeClr val="tx1"/>
                </a:solidFill>
                <a:latin typeface="Arial" panose="020B0604020202020204" pitchFamily="34" charset="0"/>
              </a:rPr>
              <a:pPr/>
              <a:t>58</a:t>
            </a:fld>
            <a:endParaRPr lang="en-US" sz="800" b="0">
              <a:solidFill>
                <a:schemeClr val="tx1"/>
              </a:solidFill>
              <a:latin typeface="Arial" panose="020B0604020202020204" pitchFamily="34" charset="0"/>
            </a:endParaRPr>
          </a:p>
        </p:txBody>
      </p:sp>
    </p:spTree>
    <p:extLst>
      <p:ext uri="{BB962C8B-B14F-4D97-AF65-F5344CB8AC3E}">
        <p14:creationId xmlns:p14="http://schemas.microsoft.com/office/powerpoint/2010/main" val="10890410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Complexity of Testing Software</a:t>
            </a:r>
          </a:p>
        </p:txBody>
      </p:sp>
      <p:sp>
        <p:nvSpPr>
          <p:cNvPr id="3" name="Content Placeholder 2"/>
          <p:cNvSpPr>
            <a:spLocks noGrp="1"/>
          </p:cNvSpPr>
          <p:nvPr>
            <p:ph idx="1"/>
          </p:nvPr>
        </p:nvSpPr>
        <p:spPr/>
        <p:txBody>
          <a:bodyPr/>
          <a:lstStyle/>
          <a:p>
            <a:r>
              <a:rPr lang="en-US" dirty="0"/>
              <a:t>No other engineering field builds products as </a:t>
            </a:r>
            <a:r>
              <a:rPr lang="en-US" dirty="0">
                <a:solidFill>
                  <a:schemeClr val="tx2"/>
                </a:solidFill>
              </a:rPr>
              <a:t>complicated</a:t>
            </a:r>
            <a:r>
              <a:rPr lang="en-US" dirty="0"/>
              <a:t> as software</a:t>
            </a:r>
          </a:p>
          <a:p>
            <a:pPr lvl="2"/>
            <a:endParaRPr lang="en-US" dirty="0"/>
          </a:p>
          <a:p>
            <a:r>
              <a:rPr lang="en-US" dirty="0"/>
              <a:t>The term </a:t>
            </a:r>
            <a:r>
              <a:rPr lang="en-US" dirty="0">
                <a:solidFill>
                  <a:schemeClr val="tx2"/>
                </a:solidFill>
              </a:rPr>
              <a:t>correctness</a:t>
            </a:r>
            <a:r>
              <a:rPr lang="en-US" dirty="0"/>
              <a:t> has no meaning</a:t>
            </a:r>
          </a:p>
          <a:p>
            <a:pPr lvl="1"/>
            <a:r>
              <a:rPr lang="en-US" dirty="0"/>
              <a:t>Is a </a:t>
            </a:r>
            <a:r>
              <a:rPr lang="en-US" dirty="0">
                <a:solidFill>
                  <a:schemeClr val="tx2"/>
                </a:solidFill>
              </a:rPr>
              <a:t>building</a:t>
            </a:r>
            <a:r>
              <a:rPr lang="en-US" dirty="0"/>
              <a:t> correct?</a:t>
            </a:r>
          </a:p>
          <a:p>
            <a:pPr lvl="1"/>
            <a:r>
              <a:rPr lang="en-US" dirty="0"/>
              <a:t>Is a </a:t>
            </a:r>
            <a:r>
              <a:rPr lang="en-US" dirty="0">
                <a:solidFill>
                  <a:schemeClr val="tx2"/>
                </a:solidFill>
              </a:rPr>
              <a:t>car</a:t>
            </a:r>
            <a:r>
              <a:rPr lang="en-US" dirty="0"/>
              <a:t> correct?</a:t>
            </a:r>
          </a:p>
          <a:p>
            <a:pPr lvl="1"/>
            <a:r>
              <a:rPr lang="en-US" dirty="0"/>
              <a:t>Is a </a:t>
            </a:r>
            <a:r>
              <a:rPr lang="en-US" dirty="0">
                <a:solidFill>
                  <a:schemeClr val="tx2"/>
                </a:solidFill>
              </a:rPr>
              <a:t>subway</a:t>
            </a:r>
            <a:r>
              <a:rPr lang="en-US" dirty="0"/>
              <a:t> system correct?</a:t>
            </a:r>
          </a:p>
          <a:p>
            <a:pPr lvl="2"/>
            <a:endParaRPr lang="en-US" dirty="0"/>
          </a:p>
          <a:p>
            <a:r>
              <a:rPr lang="en-US" dirty="0"/>
              <a:t>Like other engineers, we must use </a:t>
            </a:r>
            <a:r>
              <a:rPr lang="en-US" dirty="0">
                <a:solidFill>
                  <a:schemeClr val="tx2"/>
                </a:solidFill>
              </a:rPr>
              <a:t>abstraction to manage complexity</a:t>
            </a:r>
          </a:p>
          <a:p>
            <a:pPr lvl="1"/>
            <a:r>
              <a:rPr lang="en-US" dirty="0"/>
              <a:t>This is the purpose of the </a:t>
            </a:r>
            <a:r>
              <a:rPr lang="en-US" dirty="0">
                <a:solidFill>
                  <a:schemeClr val="tx2"/>
                </a:solidFill>
              </a:rPr>
              <a:t>model-driven test design</a:t>
            </a:r>
            <a:r>
              <a:rPr lang="en-US" dirty="0"/>
              <a:t> process</a:t>
            </a:r>
          </a:p>
          <a:p>
            <a:pPr lvl="1"/>
            <a:r>
              <a:rPr lang="en-US" dirty="0"/>
              <a:t>The “model” is an abstract structure</a:t>
            </a:r>
          </a:p>
        </p:txBody>
      </p:sp>
      <p:sp>
        <p:nvSpPr>
          <p:cNvPr id="4" name="Date Placeholder 3"/>
          <p:cNvSpPr>
            <a:spLocks noGrp="1"/>
          </p:cNvSpPr>
          <p:nvPr>
            <p:ph type="dt" sz="half" idx="10"/>
          </p:nvPr>
        </p:nvSpPr>
        <p:spPr/>
        <p:txBody>
          <a:bodyPr/>
          <a:lstStyle/>
          <a:p>
            <a:pPr>
              <a:defRPr/>
            </a:pPr>
            <a:r>
              <a:rPr lang="en-US" dirty="0"/>
              <a:t>Introduction to Software Testing, Edition 2  (</a:t>
            </a:r>
            <a:r>
              <a:rPr lang="en-US" dirty="0" err="1"/>
              <a:t>Ch</a:t>
            </a:r>
            <a:r>
              <a:rPr lang="en-US" dirty="0"/>
              <a:t> 2)</a:t>
            </a:r>
            <a:endParaRPr lang="en-US" u="sng" dirty="0"/>
          </a:p>
        </p:txBody>
      </p:sp>
      <p:sp>
        <p:nvSpPr>
          <p:cNvPr id="6" name="Slide Number Placeholder 5"/>
          <p:cNvSpPr>
            <a:spLocks noGrp="1"/>
          </p:cNvSpPr>
          <p:nvPr>
            <p:ph type="sldNum" sz="quarter" idx="12"/>
          </p:nvPr>
        </p:nvSpPr>
        <p:spPr/>
        <p:txBody>
          <a:bodyPr/>
          <a:lstStyle/>
          <a:p>
            <a:pPr>
              <a:defRPr/>
            </a:pPr>
            <a:fld id="{7F4B1FAA-A740-404F-BBC5-7C153B666279}" type="slidenum">
              <a:rPr lang="en-US" smtClean="0"/>
              <a:pPr>
                <a:defRPr/>
              </a:pPr>
              <a:t>59</a:t>
            </a:fld>
            <a:endParaRPr lang="en-US"/>
          </a:p>
        </p:txBody>
      </p:sp>
    </p:spTree>
    <p:extLst>
      <p:ext uri="{BB962C8B-B14F-4D97-AF65-F5344CB8AC3E}">
        <p14:creationId xmlns:p14="http://schemas.microsoft.com/office/powerpoint/2010/main" val="2514260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8FF9B-1BC3-46C2-9ADF-013E4CF5EFD1}"/>
              </a:ext>
            </a:extLst>
          </p:cNvPr>
          <p:cNvSpPr>
            <a:spLocks noGrp="1"/>
          </p:cNvSpPr>
          <p:nvPr>
            <p:ph type="title"/>
          </p:nvPr>
        </p:nvSpPr>
        <p:spPr/>
        <p:txBody>
          <a:bodyPr/>
          <a:lstStyle/>
          <a:p>
            <a:r>
              <a:rPr lang="en-US" dirty="0"/>
              <a:t>Mars Climate Orbiter (9/23/1999)</a:t>
            </a:r>
          </a:p>
        </p:txBody>
      </p:sp>
      <p:sp>
        <p:nvSpPr>
          <p:cNvPr id="3" name="Content Placeholder 2">
            <a:extLst>
              <a:ext uri="{FF2B5EF4-FFF2-40B4-BE49-F238E27FC236}">
                <a16:creationId xmlns:a16="http://schemas.microsoft.com/office/drawing/2014/main" id="{58E949FF-180A-46B8-B3F1-4381233A04FE}"/>
              </a:ext>
            </a:extLst>
          </p:cNvPr>
          <p:cNvSpPr>
            <a:spLocks noGrp="1"/>
          </p:cNvSpPr>
          <p:nvPr>
            <p:ph idx="1"/>
          </p:nvPr>
        </p:nvSpPr>
        <p:spPr>
          <a:xfrm>
            <a:off x="838200" y="1520825"/>
            <a:ext cx="8130309" cy="3935413"/>
          </a:xfrm>
        </p:spPr>
        <p:txBody>
          <a:bodyPr>
            <a:normAutofit fontScale="92500" lnSpcReduction="10000"/>
          </a:bodyPr>
          <a:lstStyle/>
          <a:p>
            <a:r>
              <a:rPr lang="en-US" dirty="0"/>
              <a:t>Experienced a “rapid unanticipated disassembly” on approach to Mars</a:t>
            </a:r>
          </a:p>
          <a:p>
            <a:r>
              <a:rPr lang="en-US" dirty="0"/>
              <a:t>Why?</a:t>
            </a:r>
          </a:p>
          <a:p>
            <a:pPr lvl="1"/>
            <a:r>
              <a:rPr lang="en-US" dirty="0"/>
              <a:t>Unanticipated impact of solar radiation put vehicle off intended trajectory</a:t>
            </a:r>
          </a:p>
          <a:p>
            <a:pPr lvl="1"/>
            <a:r>
              <a:rPr lang="en-US" dirty="0"/>
              <a:t>Imperial (Lockheed) v. metric (NASA) units used by ground control</a:t>
            </a:r>
          </a:p>
          <a:p>
            <a:r>
              <a:rPr lang="en-US" dirty="0"/>
              <a:t>Result:</a:t>
            </a:r>
          </a:p>
          <a:p>
            <a:pPr lvl="1"/>
            <a:r>
              <a:rPr lang="en-US" dirty="0"/>
              <a:t>Vehicle burned up in the Martian atmosphere</a:t>
            </a:r>
          </a:p>
          <a:p>
            <a:pPr lvl="1"/>
            <a:r>
              <a:rPr lang="en-US" dirty="0"/>
              <a:t>$235m lost</a:t>
            </a:r>
          </a:p>
          <a:p>
            <a:pPr lvl="1"/>
            <a:r>
              <a:rPr lang="en-US" dirty="0"/>
              <a:t>Loss of communications relay for the Mars Polar Lander</a:t>
            </a:r>
          </a:p>
          <a:p>
            <a:pPr lvl="1"/>
            <a:endParaRPr lang="en-US" dirty="0"/>
          </a:p>
        </p:txBody>
      </p:sp>
      <p:pic>
        <p:nvPicPr>
          <p:cNvPr id="3074" name="Picture 2" descr="Image result for mars climate orbiter">
            <a:extLst>
              <a:ext uri="{FF2B5EF4-FFF2-40B4-BE49-F238E27FC236}">
                <a16:creationId xmlns:a16="http://schemas.microsoft.com/office/drawing/2014/main" id="{271DCE66-5F80-4FA6-B310-6B3CECF7B0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4756" y="5584306"/>
            <a:ext cx="3705225" cy="12287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mars climate orbiter">
            <a:extLst>
              <a:ext uri="{FF2B5EF4-FFF2-40B4-BE49-F238E27FC236}">
                <a16:creationId xmlns:a16="http://schemas.microsoft.com/office/drawing/2014/main" id="{E284DCDB-A4CA-4B85-86F5-8F87D092E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50241" y="2172969"/>
            <a:ext cx="2901613" cy="2631123"/>
          </a:xfrm>
          <a:prstGeom prst="rect">
            <a:avLst/>
          </a:prstGeom>
          <a:noFill/>
          <a:extLst>
            <a:ext uri="{909E8E84-426E-40DD-AFC4-6F175D3DCCD1}">
              <a14:hiddenFill xmlns:a14="http://schemas.microsoft.com/office/drawing/2010/main">
                <a:solidFill>
                  <a:srgbClr val="FFFFFF"/>
                </a:solidFill>
              </a14:hiddenFill>
            </a:ext>
          </a:extLst>
        </p:spPr>
      </p:pic>
      <p:sp>
        <p:nvSpPr>
          <p:cNvPr id="6" name="Speech Bubble: Oval 5">
            <a:extLst>
              <a:ext uri="{FF2B5EF4-FFF2-40B4-BE49-F238E27FC236}">
                <a16:creationId xmlns:a16="http://schemas.microsoft.com/office/drawing/2014/main" id="{3BAFC713-CD48-44FD-87E6-3FF57EC85781}"/>
              </a:ext>
            </a:extLst>
          </p:cNvPr>
          <p:cNvSpPr/>
          <p:nvPr/>
        </p:nvSpPr>
        <p:spPr>
          <a:xfrm>
            <a:off x="2268416" y="5456238"/>
            <a:ext cx="2901613" cy="912204"/>
          </a:xfrm>
          <a:prstGeom prst="wedgeEllipseCallout">
            <a:avLst>
              <a:gd name="adj1" fmla="val 60373"/>
              <a:gd name="adj2" fmla="val 8177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rPr>
              <a:t>Let’s use </a:t>
            </a:r>
            <a:br>
              <a:rPr lang="en-US" dirty="0">
                <a:solidFill>
                  <a:schemeClr val="tx1"/>
                </a:solidFill>
                <a:latin typeface="Comic Sans MS" panose="030F0702030302020204" pitchFamily="66" charset="0"/>
              </a:rPr>
            </a:br>
            <a:r>
              <a:rPr lang="en-US" dirty="0">
                <a:solidFill>
                  <a:schemeClr val="tx1"/>
                </a:solidFill>
                <a:latin typeface="Comic Sans MS" panose="030F0702030302020204" pitchFamily="66" charset="0"/>
              </a:rPr>
              <a:t>pound-seconds!</a:t>
            </a:r>
          </a:p>
        </p:txBody>
      </p:sp>
      <p:sp>
        <p:nvSpPr>
          <p:cNvPr id="9" name="Speech Bubble: Oval 8">
            <a:extLst>
              <a:ext uri="{FF2B5EF4-FFF2-40B4-BE49-F238E27FC236}">
                <a16:creationId xmlns:a16="http://schemas.microsoft.com/office/drawing/2014/main" id="{4FE6C75A-43EC-45F5-9A8E-1297A8B3D647}"/>
              </a:ext>
            </a:extLst>
          </p:cNvPr>
          <p:cNvSpPr/>
          <p:nvPr/>
        </p:nvSpPr>
        <p:spPr>
          <a:xfrm>
            <a:off x="7168662" y="5128204"/>
            <a:ext cx="2901613" cy="912204"/>
          </a:xfrm>
          <a:prstGeom prst="wedgeEllipseCallout">
            <a:avLst>
              <a:gd name="adj1" fmla="val -72044"/>
              <a:gd name="adj2" fmla="val 7888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rPr>
              <a:t>Sure, we’ll use</a:t>
            </a:r>
            <a:br>
              <a:rPr lang="en-US" dirty="0">
                <a:solidFill>
                  <a:schemeClr val="tx1"/>
                </a:solidFill>
                <a:latin typeface="Comic Sans MS" panose="030F0702030302020204" pitchFamily="66" charset="0"/>
              </a:rPr>
            </a:br>
            <a:r>
              <a:rPr lang="en-US" dirty="0">
                <a:solidFill>
                  <a:schemeClr val="tx1"/>
                </a:solidFill>
                <a:latin typeface="Comic Sans MS" panose="030F0702030302020204" pitchFamily="66" charset="0"/>
              </a:rPr>
              <a:t>newton-seconds!</a:t>
            </a:r>
          </a:p>
        </p:txBody>
      </p:sp>
    </p:spTree>
    <p:extLst>
      <p:ext uri="{BB962C8B-B14F-4D97-AF65-F5344CB8AC3E}">
        <p14:creationId xmlns:p14="http://schemas.microsoft.com/office/powerpoint/2010/main" val="1571194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7" name="Rectangle 2"/>
          <p:cNvSpPr>
            <a:spLocks noGrp="1" noChangeArrowheads="1"/>
          </p:cNvSpPr>
          <p:nvPr>
            <p:ph type="title"/>
          </p:nvPr>
        </p:nvSpPr>
        <p:spPr/>
        <p:txBody>
          <a:bodyPr/>
          <a:lstStyle/>
          <a:p>
            <a:r>
              <a:rPr lang="en-US" dirty="0"/>
              <a:t>At the Core of the Test Discipline: </a:t>
            </a:r>
            <a:br>
              <a:rPr lang="en-US" dirty="0"/>
            </a:br>
            <a:r>
              <a:rPr lang="en-US" sz="3200" dirty="0"/>
              <a:t>Testing and Debugging</a:t>
            </a:r>
            <a:endParaRPr lang="en-US" dirty="0"/>
          </a:p>
        </p:txBody>
      </p:sp>
      <p:sp>
        <p:nvSpPr>
          <p:cNvPr id="49158" name="Rectangle 3"/>
          <p:cNvSpPr>
            <a:spLocks noGrp="1" noChangeArrowheads="1"/>
          </p:cNvSpPr>
          <p:nvPr>
            <p:ph idx="1"/>
          </p:nvPr>
        </p:nvSpPr>
        <p:spPr/>
        <p:txBody>
          <a:bodyPr/>
          <a:lstStyle/>
          <a:p>
            <a:r>
              <a:rPr lang="en-US" dirty="0"/>
              <a:t> </a:t>
            </a:r>
            <a:r>
              <a:rPr lang="en-US" dirty="0">
                <a:solidFill>
                  <a:schemeClr val="accent1"/>
                </a:solidFill>
              </a:rPr>
              <a:t>Testing</a:t>
            </a:r>
            <a:r>
              <a:rPr lang="en-US" dirty="0"/>
              <a:t> : Evaluating software by observing its execution</a:t>
            </a:r>
          </a:p>
          <a:p>
            <a:endParaRPr lang="en-US" dirty="0">
              <a:solidFill>
                <a:srgbClr val="FFFF00"/>
              </a:solidFill>
            </a:endParaRPr>
          </a:p>
          <a:p>
            <a:r>
              <a:rPr lang="en-US" dirty="0"/>
              <a:t> </a:t>
            </a:r>
            <a:r>
              <a:rPr lang="en-US" dirty="0">
                <a:solidFill>
                  <a:schemeClr val="accent1"/>
                </a:solidFill>
              </a:rPr>
              <a:t>Test Failure </a:t>
            </a:r>
            <a:r>
              <a:rPr lang="en-US" dirty="0"/>
              <a:t>: Execution of a test that results in a software failure</a:t>
            </a:r>
          </a:p>
          <a:p>
            <a:endParaRPr lang="en-US" dirty="0">
              <a:solidFill>
                <a:srgbClr val="FFFF00"/>
              </a:solidFill>
            </a:endParaRPr>
          </a:p>
          <a:p>
            <a:r>
              <a:rPr lang="en-US" dirty="0"/>
              <a:t> </a:t>
            </a:r>
            <a:r>
              <a:rPr lang="en-US" dirty="0">
                <a:solidFill>
                  <a:schemeClr val="accent1"/>
                </a:solidFill>
              </a:rPr>
              <a:t>Debugging</a:t>
            </a:r>
            <a:r>
              <a:rPr lang="en-US" dirty="0"/>
              <a:t> : The process of finding a fault given a failure</a:t>
            </a:r>
          </a:p>
        </p:txBody>
      </p:sp>
      <p:sp>
        <p:nvSpPr>
          <p:cNvPr id="49154"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800" b="0">
                <a:solidFill>
                  <a:schemeClr val="tx1"/>
                </a:solidFill>
                <a:latin typeface="Arial" panose="020B0604020202020204" pitchFamily="34" charset="0"/>
              </a:rPr>
              <a:t>Introduction to Software Testing, Edition 2  (Ch 2)</a:t>
            </a:r>
          </a:p>
        </p:txBody>
      </p:sp>
      <p:sp>
        <p:nvSpPr>
          <p:cNvPr id="49155"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800" b="0">
                <a:solidFill>
                  <a:schemeClr val="tx1"/>
                </a:solidFill>
                <a:latin typeface="Arial" panose="020B0604020202020204" pitchFamily="34" charset="0"/>
              </a:rPr>
              <a:t>© Ammann &amp; Offutt</a:t>
            </a:r>
          </a:p>
        </p:txBody>
      </p:sp>
      <p:sp>
        <p:nvSpPr>
          <p:cNvPr id="4915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fld id="{7C8A08FA-E67D-4787-AD2F-9F387ADB277B}" type="slidenum">
              <a:rPr lang="en-US" sz="800" b="0">
                <a:solidFill>
                  <a:schemeClr val="tx1"/>
                </a:solidFill>
                <a:latin typeface="Arial" panose="020B0604020202020204" pitchFamily="34" charset="0"/>
              </a:rPr>
              <a:pPr/>
              <a:t>60</a:t>
            </a:fld>
            <a:endParaRPr lang="en-US" sz="800" b="0">
              <a:solidFill>
                <a:schemeClr val="tx1"/>
              </a:solidFill>
              <a:latin typeface="Arial" panose="020B0604020202020204" pitchFamily="34" charset="0"/>
            </a:endParaRPr>
          </a:p>
        </p:txBody>
      </p:sp>
      <p:sp>
        <p:nvSpPr>
          <p:cNvPr id="7" name="Text Box 4"/>
          <p:cNvSpPr txBox="1">
            <a:spLocks noChangeArrowheads="1"/>
          </p:cNvSpPr>
          <p:nvPr/>
        </p:nvSpPr>
        <p:spPr bwMode="auto">
          <a:xfrm>
            <a:off x="3318294" y="4746626"/>
            <a:ext cx="5520906" cy="954107"/>
          </a:xfrm>
          <a:prstGeom prst="rect">
            <a:avLst/>
          </a:prstGeom>
          <a:solidFill>
            <a:srgbClr val="0000CC"/>
          </a:solidFill>
          <a:ln w="12700">
            <a:solidFill>
              <a:schemeClr val="tx1"/>
            </a:solidFill>
            <a:miter lim="800000"/>
            <a:headEnd type="none" w="sm" len="sm"/>
            <a:tailEnd type="none" w="sm" len="sm"/>
          </a:ln>
          <a:effectLst/>
        </p:spPr>
        <p:txBody>
          <a:bodyPr wrap="square">
            <a:spAutoFit/>
          </a:bodyPr>
          <a:lstStyle>
            <a:defPPr>
              <a:defRPr lang="en-US"/>
            </a:defPPr>
            <a:lvl1pPr algn="ctr">
              <a:lnSpc>
                <a:spcPct val="90000"/>
              </a:lnSpc>
              <a:spcBef>
                <a:spcPct val="30000"/>
              </a:spcBef>
              <a:buSzPct val="75000"/>
              <a:buFont typeface="Monotype Sorts" charset="2"/>
              <a:buNone/>
              <a:defRPr sz="2800">
                <a:solidFill>
                  <a:srgbClr val="FFFF00"/>
                </a:solidFill>
                <a:effectLst>
                  <a:outerShdw blurRad="38100" dist="38100" dir="2700000" algn="tl">
                    <a:srgbClr val="000000"/>
                  </a:outerShdw>
                </a:effectLst>
                <a:latin typeface="Gill Sans MT" pitchFamily="34" charset="0"/>
                <a:cs typeface="Arial" pitchFamily="34" charset="0"/>
              </a:defRPr>
            </a:lvl1pPr>
          </a:lstStyle>
          <a:p>
            <a:r>
              <a:rPr lang="en-US" dirty="0"/>
              <a:t>Not all inputs will “trigger” a fault into causing a failure</a:t>
            </a:r>
          </a:p>
        </p:txBody>
      </p:sp>
    </p:spTree>
    <p:extLst>
      <p:ext uri="{BB962C8B-B14F-4D97-AF65-F5344CB8AC3E}">
        <p14:creationId xmlns:p14="http://schemas.microsoft.com/office/powerpoint/2010/main" val="2172328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Rectangle 2"/>
          <p:cNvSpPr>
            <a:spLocks noGrp="1" noChangeArrowheads="1"/>
          </p:cNvSpPr>
          <p:nvPr>
            <p:ph type="title"/>
          </p:nvPr>
        </p:nvSpPr>
        <p:spPr/>
        <p:txBody>
          <a:bodyPr/>
          <a:lstStyle/>
          <a:p>
            <a:r>
              <a:rPr lang="en-US" dirty="0"/>
              <a:t>Fault (defect) &amp; Failure Model (RIPR)*</a:t>
            </a:r>
          </a:p>
        </p:txBody>
      </p:sp>
      <p:sp>
        <p:nvSpPr>
          <p:cNvPr id="165891" name="Rectangle 3"/>
          <p:cNvSpPr>
            <a:spLocks noGrp="1" noChangeArrowheads="1"/>
          </p:cNvSpPr>
          <p:nvPr>
            <p:ph idx="1"/>
          </p:nvPr>
        </p:nvSpPr>
        <p:spPr/>
        <p:txBody>
          <a:bodyPr>
            <a:normAutofit lnSpcReduction="10000"/>
          </a:bodyPr>
          <a:lstStyle/>
          <a:p>
            <a:pPr marL="457200" indent="-457200" algn="ctr">
              <a:buNone/>
              <a:defRPr/>
            </a:pPr>
            <a:r>
              <a:rPr lang="en-US" u="sng" dirty="0">
                <a:solidFill>
                  <a:schemeClr val="tx2"/>
                </a:solidFill>
                <a:effectLst>
                  <a:outerShdw blurRad="38100" dist="38100" dir="2700000" algn="tl">
                    <a:srgbClr val="000000"/>
                  </a:outerShdw>
                </a:effectLst>
              </a:rPr>
              <a:t>Four conditions necessary for a failure to be observed</a:t>
            </a:r>
          </a:p>
          <a:p>
            <a:pPr marL="457200" indent="-457200">
              <a:buFont typeface="Monotype Sorts" charset="2"/>
              <a:buAutoNum type="arabicPeriod"/>
              <a:defRPr/>
            </a:pPr>
            <a:endParaRPr lang="en-US" u="sng" dirty="0">
              <a:solidFill>
                <a:schemeClr val="tx2"/>
              </a:solidFill>
              <a:effectLst>
                <a:outerShdw blurRad="38100" dist="38100" dir="2700000" algn="tl">
                  <a:srgbClr val="000000"/>
                </a:outerShdw>
              </a:effectLst>
            </a:endParaRPr>
          </a:p>
          <a:p>
            <a:pPr marL="457200" indent="-457200">
              <a:spcAft>
                <a:spcPts val="1200"/>
              </a:spcAft>
              <a:buFont typeface="Monotype Sorts" charset="2"/>
              <a:buAutoNum type="arabicPeriod"/>
              <a:defRPr/>
            </a:pPr>
            <a:r>
              <a:rPr lang="en-US" dirty="0">
                <a:solidFill>
                  <a:schemeClr val="accent1"/>
                </a:solidFill>
              </a:rPr>
              <a:t>Reachability</a:t>
            </a:r>
            <a:r>
              <a:rPr lang="en-US" dirty="0"/>
              <a:t> : The location or locations in the program that contain the fault must be reached </a:t>
            </a:r>
          </a:p>
          <a:p>
            <a:pPr marL="457200" indent="-457200">
              <a:spcAft>
                <a:spcPts val="1200"/>
              </a:spcAft>
              <a:buFont typeface="Monotype Sorts" charset="2"/>
              <a:buAutoNum type="arabicPeriod"/>
              <a:defRPr/>
            </a:pPr>
            <a:r>
              <a:rPr lang="en-US" dirty="0">
                <a:solidFill>
                  <a:schemeClr val="accent1"/>
                </a:solidFill>
              </a:rPr>
              <a:t>Infection</a:t>
            </a:r>
            <a:r>
              <a:rPr lang="en-US" dirty="0"/>
              <a:t> : The state of the program must be incorrect</a:t>
            </a:r>
          </a:p>
          <a:p>
            <a:pPr marL="457200" indent="-457200">
              <a:spcAft>
                <a:spcPts val="1200"/>
              </a:spcAft>
              <a:buFont typeface="Monotype Sorts" charset="2"/>
              <a:buAutoNum type="arabicPeriod"/>
              <a:defRPr/>
            </a:pPr>
            <a:r>
              <a:rPr lang="en-US" dirty="0">
                <a:solidFill>
                  <a:schemeClr val="accent1"/>
                </a:solidFill>
              </a:rPr>
              <a:t>Propagation</a:t>
            </a:r>
            <a:r>
              <a:rPr lang="en-US" dirty="0"/>
              <a:t> : The infected state must cause some output or final state of the program to be incorrect</a:t>
            </a:r>
          </a:p>
          <a:p>
            <a:pPr marL="457200" indent="-457200">
              <a:spcAft>
                <a:spcPts val="1200"/>
              </a:spcAft>
              <a:buFont typeface="Monotype Sorts" charset="2"/>
              <a:buAutoNum type="arabicPeriod"/>
              <a:defRPr/>
            </a:pPr>
            <a:r>
              <a:rPr lang="en-US" dirty="0">
                <a:solidFill>
                  <a:schemeClr val="accent1"/>
                </a:solidFill>
              </a:rPr>
              <a:t>Reveal</a:t>
            </a:r>
            <a:r>
              <a:rPr lang="en-US" dirty="0"/>
              <a:t> : The tester must observe part of the incorrect portion of the program state</a:t>
            </a:r>
          </a:p>
        </p:txBody>
      </p:sp>
      <p:sp>
        <p:nvSpPr>
          <p:cNvPr id="50178"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800" b="0">
                <a:solidFill>
                  <a:schemeClr val="tx1"/>
                </a:solidFill>
                <a:latin typeface="Arial" panose="020B0604020202020204" pitchFamily="34" charset="0"/>
              </a:rPr>
              <a:t>Introduction to Software Testing, Edition 2  (Ch 2)</a:t>
            </a:r>
          </a:p>
        </p:txBody>
      </p:sp>
      <p:sp>
        <p:nvSpPr>
          <p:cNvPr id="50179"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800" b="0" dirty="0">
                <a:solidFill>
                  <a:schemeClr val="tx1"/>
                </a:solidFill>
                <a:latin typeface="Arial" panose="020B0604020202020204" pitchFamily="34" charset="0"/>
              </a:rPr>
              <a:t>© Ammann &amp; Offutt</a:t>
            </a:r>
          </a:p>
        </p:txBody>
      </p:sp>
      <p:sp>
        <p:nvSpPr>
          <p:cNvPr id="5018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fld id="{A818A226-45BD-49D9-8BAA-C216DB0D2C89}" type="slidenum">
              <a:rPr lang="en-US" sz="800" b="0" smtClean="0">
                <a:solidFill>
                  <a:schemeClr val="tx1"/>
                </a:solidFill>
                <a:latin typeface="Arial" panose="020B0604020202020204" pitchFamily="34" charset="0"/>
              </a:rPr>
              <a:pPr/>
              <a:t>61</a:t>
            </a:fld>
            <a:endParaRPr lang="en-US" sz="800" b="0" dirty="0">
              <a:solidFill>
                <a:schemeClr val="tx1"/>
              </a:solidFill>
              <a:latin typeface="Arial" panose="020B0604020202020204" pitchFamily="34" charset="0"/>
            </a:endParaRPr>
          </a:p>
        </p:txBody>
      </p:sp>
      <p:sp>
        <p:nvSpPr>
          <p:cNvPr id="2" name="Rectangle 1">
            <a:extLst>
              <a:ext uri="{FF2B5EF4-FFF2-40B4-BE49-F238E27FC236}">
                <a16:creationId xmlns:a16="http://schemas.microsoft.com/office/drawing/2014/main" id="{A45E4B0C-B3B0-4AC4-9E9A-796538BF94B6}"/>
              </a:ext>
            </a:extLst>
          </p:cNvPr>
          <p:cNvSpPr/>
          <p:nvPr/>
        </p:nvSpPr>
        <p:spPr>
          <a:xfrm>
            <a:off x="5312229" y="6176963"/>
            <a:ext cx="6609807" cy="45284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Coined by the Ammann and Offutt.  It’s not in general use but is still effective.</a:t>
            </a:r>
          </a:p>
        </p:txBody>
      </p:sp>
    </p:spTree>
    <p:extLst>
      <p:ext uri="{BB962C8B-B14F-4D97-AF65-F5344CB8AC3E}">
        <p14:creationId xmlns:p14="http://schemas.microsoft.com/office/powerpoint/2010/main" val="41532086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1"/>
                </a:solidFill>
              </a:rPr>
              <a:t>RIPR Model</a:t>
            </a:r>
          </a:p>
        </p:txBody>
      </p:sp>
      <p:sp>
        <p:nvSpPr>
          <p:cNvPr id="4" name="Date Placeholder 3"/>
          <p:cNvSpPr>
            <a:spLocks noGrp="1"/>
          </p:cNvSpPr>
          <p:nvPr>
            <p:ph type="dt" sz="half" idx="10"/>
          </p:nvPr>
        </p:nvSpPr>
        <p:spPr/>
        <p:txBody>
          <a:bodyPr/>
          <a:lstStyle/>
          <a:p>
            <a:pPr>
              <a:defRPr/>
            </a:pPr>
            <a:r>
              <a:rPr lang="en-US"/>
              <a:t>Introduction to Software Testing, Edition 2  (Ch 2)</a:t>
            </a:r>
            <a:endParaRPr lang="en-US" u="sng"/>
          </a:p>
        </p:txBody>
      </p:sp>
      <p:sp>
        <p:nvSpPr>
          <p:cNvPr id="5" name="Footer Placeholder 4"/>
          <p:cNvSpPr>
            <a:spLocks noGrp="1"/>
          </p:cNvSpPr>
          <p:nvPr>
            <p:ph type="ftr" sz="quarter" idx="11"/>
          </p:nvPr>
        </p:nvSpPr>
        <p:spPr/>
        <p:txBody>
          <a:bodyPr/>
          <a:lstStyle/>
          <a:p>
            <a:r>
              <a:rPr lang="en-US"/>
              <a:t>© Ammann &amp; Offutt</a:t>
            </a:r>
          </a:p>
        </p:txBody>
      </p:sp>
      <p:sp>
        <p:nvSpPr>
          <p:cNvPr id="12" name="Slide Number Placeholder 11"/>
          <p:cNvSpPr>
            <a:spLocks noGrp="1"/>
          </p:cNvSpPr>
          <p:nvPr>
            <p:ph type="sldNum" sz="quarter" idx="12"/>
          </p:nvPr>
        </p:nvSpPr>
        <p:spPr/>
        <p:txBody>
          <a:bodyPr/>
          <a:lstStyle/>
          <a:p>
            <a:fld id="{DF28FB93-0A08-4E7D-8E63-9EFA29F1E093}" type="slidenum">
              <a:rPr lang="en-US" smtClean="0"/>
              <a:pPr/>
              <a:t>62</a:t>
            </a:fld>
            <a:endParaRPr lang="en-US"/>
          </a:p>
        </p:txBody>
      </p:sp>
      <p:sp>
        <p:nvSpPr>
          <p:cNvPr id="7" name="Content Placeholder 2"/>
          <p:cNvSpPr txBox="1">
            <a:spLocks/>
          </p:cNvSpPr>
          <p:nvPr/>
        </p:nvSpPr>
        <p:spPr>
          <a:xfrm>
            <a:off x="861587" y="681037"/>
            <a:ext cx="2912919" cy="5284655"/>
          </a:xfrm>
          <a:prstGeom prst="rect">
            <a:avLst/>
          </a:prstGeom>
        </p:spPr>
        <p:txBody>
          <a:bodyPr vert="horz" lIns="91440" tIns="45720" rIns="91440" bIns="45720" rtlCol="0" anchor="ctr">
            <a:normAutofit/>
          </a:bodyPr>
          <a:lst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solidFill>
                  <a:schemeClr val="tx2"/>
                </a:solidFill>
                <a:latin typeface="Gill Sans MT" panose="020B0502020104020203" pitchFamily="34" charset="0"/>
                <a:ea typeface="宋体" pitchFamily="2" charset="-122"/>
              </a:rPr>
              <a:t>R</a:t>
            </a:r>
            <a:r>
              <a:rPr lang="en-US" altLang="zh-CN" dirty="0">
                <a:latin typeface="Gill Sans MT" panose="020B0502020104020203" pitchFamily="34" charset="0"/>
                <a:ea typeface="宋体" pitchFamily="2" charset="-122"/>
              </a:rPr>
              <a:t>eachability</a:t>
            </a:r>
          </a:p>
          <a:p>
            <a:r>
              <a:rPr lang="en-US" altLang="zh-CN" dirty="0">
                <a:solidFill>
                  <a:schemeClr val="tx2"/>
                </a:solidFill>
                <a:latin typeface="Gill Sans MT" panose="020B0502020104020203" pitchFamily="34" charset="0"/>
                <a:ea typeface="宋体" pitchFamily="2" charset="-122"/>
              </a:rPr>
              <a:t>I</a:t>
            </a:r>
            <a:r>
              <a:rPr lang="en-US" altLang="zh-CN" dirty="0">
                <a:latin typeface="Gill Sans MT" panose="020B0502020104020203" pitchFamily="34" charset="0"/>
                <a:ea typeface="宋体" pitchFamily="2" charset="-122"/>
              </a:rPr>
              <a:t>nfection</a:t>
            </a:r>
          </a:p>
          <a:p>
            <a:r>
              <a:rPr lang="en-US" altLang="zh-CN" dirty="0">
                <a:solidFill>
                  <a:schemeClr val="tx2"/>
                </a:solidFill>
                <a:latin typeface="Gill Sans MT" panose="020B0502020104020203" pitchFamily="34" charset="0"/>
                <a:ea typeface="宋体" pitchFamily="2" charset="-122"/>
              </a:rPr>
              <a:t>P</a:t>
            </a:r>
            <a:r>
              <a:rPr lang="en-US" altLang="zh-CN" dirty="0">
                <a:latin typeface="Gill Sans MT" panose="020B0502020104020203" pitchFamily="34" charset="0"/>
                <a:ea typeface="宋体" pitchFamily="2" charset="-122"/>
              </a:rPr>
              <a:t>ropagation</a:t>
            </a:r>
          </a:p>
          <a:p>
            <a:r>
              <a:rPr lang="en-US" altLang="zh-CN" dirty="0" err="1">
                <a:solidFill>
                  <a:schemeClr val="tx2"/>
                </a:solidFill>
                <a:latin typeface="Gill Sans MT" panose="020B0502020104020203" pitchFamily="34" charset="0"/>
                <a:ea typeface="宋体" pitchFamily="2" charset="-122"/>
              </a:rPr>
              <a:t>R</a:t>
            </a:r>
            <a:r>
              <a:rPr lang="en-US" altLang="zh-CN" dirty="0" err="1">
                <a:latin typeface="Gill Sans MT" panose="020B0502020104020203" pitchFamily="34" charset="0"/>
                <a:ea typeface="宋体" pitchFamily="2" charset="-122"/>
              </a:rPr>
              <a:t>evealability</a:t>
            </a:r>
            <a:r>
              <a:rPr lang="en-US" altLang="zh-CN" dirty="0">
                <a:latin typeface="Gill Sans MT" panose="020B0502020104020203" pitchFamily="34" charset="0"/>
                <a:ea typeface="宋体" pitchFamily="2" charset="-122"/>
              </a:rPr>
              <a:t> </a:t>
            </a:r>
          </a:p>
        </p:txBody>
      </p:sp>
      <p:sp>
        <p:nvSpPr>
          <p:cNvPr id="3" name="Oval 2"/>
          <p:cNvSpPr/>
          <p:nvPr/>
        </p:nvSpPr>
        <p:spPr>
          <a:xfrm>
            <a:off x="5129545" y="937697"/>
            <a:ext cx="1361404" cy="1083491"/>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b="1" dirty="0">
                <a:latin typeface="Gill Sans MT" panose="020B0502020104020203" pitchFamily="34" charset="0"/>
              </a:rPr>
              <a:t>Test</a:t>
            </a:r>
          </a:p>
        </p:txBody>
      </p:sp>
      <p:sp>
        <p:nvSpPr>
          <p:cNvPr id="8" name="Oval 7"/>
          <p:cNvSpPr/>
          <p:nvPr/>
        </p:nvSpPr>
        <p:spPr>
          <a:xfrm>
            <a:off x="4974646" y="2540773"/>
            <a:ext cx="1667343" cy="1269154"/>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b="1" dirty="0">
                <a:latin typeface="Gill Sans MT" panose="020B0502020104020203" pitchFamily="34" charset="0"/>
              </a:rPr>
              <a:t>Defect</a:t>
            </a:r>
          </a:p>
        </p:txBody>
      </p:sp>
      <p:sp>
        <p:nvSpPr>
          <p:cNvPr id="9" name="Oval 8"/>
          <p:cNvSpPr/>
          <p:nvPr/>
        </p:nvSpPr>
        <p:spPr>
          <a:xfrm>
            <a:off x="4737487" y="4329512"/>
            <a:ext cx="2145520" cy="1860910"/>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b="1" dirty="0">
                <a:latin typeface="Gill Sans MT" panose="020B0502020104020203" pitchFamily="34" charset="0"/>
              </a:rPr>
              <a:t>Incorrect Program State</a:t>
            </a:r>
          </a:p>
        </p:txBody>
      </p:sp>
      <p:sp>
        <p:nvSpPr>
          <p:cNvPr id="10" name="Oval 9"/>
          <p:cNvSpPr/>
          <p:nvPr/>
        </p:nvSpPr>
        <p:spPr>
          <a:xfrm>
            <a:off x="6796291" y="558676"/>
            <a:ext cx="4072001" cy="4002407"/>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11" name="Oval 10"/>
          <p:cNvSpPr/>
          <p:nvPr/>
        </p:nvSpPr>
        <p:spPr>
          <a:xfrm>
            <a:off x="9679362" y="5074582"/>
            <a:ext cx="1949116" cy="1416051"/>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b="1" dirty="0">
                <a:latin typeface="Gill Sans MT" panose="020B0502020104020203" pitchFamily="34" charset="0"/>
              </a:rPr>
              <a:t>Test Oracle</a:t>
            </a:r>
          </a:p>
        </p:txBody>
      </p:sp>
      <p:sp>
        <p:nvSpPr>
          <p:cNvPr id="14" name="TextBox 13"/>
          <p:cNvSpPr txBox="1"/>
          <p:nvPr/>
        </p:nvSpPr>
        <p:spPr>
          <a:xfrm>
            <a:off x="6989784" y="1213047"/>
            <a:ext cx="3639789" cy="461665"/>
          </a:xfrm>
          <a:prstGeom prst="rect">
            <a:avLst/>
          </a:prstGeom>
          <a:noFill/>
        </p:spPr>
        <p:txBody>
          <a:bodyPr wrap="square" rtlCol="0">
            <a:spAutoFit/>
          </a:bodyPr>
          <a:lstStyle/>
          <a:p>
            <a:pPr algn="ctr"/>
            <a:r>
              <a:rPr lang="en-US" sz="2400" b="1" dirty="0">
                <a:latin typeface="Gill Sans MT" panose="020B0502020104020203" pitchFamily="34" charset="0"/>
              </a:rPr>
              <a:t>Final Program State</a:t>
            </a:r>
          </a:p>
        </p:txBody>
      </p:sp>
      <p:sp>
        <p:nvSpPr>
          <p:cNvPr id="15" name="Oval 14"/>
          <p:cNvSpPr/>
          <p:nvPr/>
        </p:nvSpPr>
        <p:spPr>
          <a:xfrm>
            <a:off x="8514199" y="1960268"/>
            <a:ext cx="2346667" cy="1190907"/>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dirty="0"/>
              <a:t>Observed Final Program State</a:t>
            </a:r>
          </a:p>
        </p:txBody>
      </p:sp>
      <p:cxnSp>
        <p:nvCxnSpPr>
          <p:cNvPr id="18" name="Straight Arrow Connector 17"/>
          <p:cNvCxnSpPr>
            <a:cxnSpLocks/>
            <a:stCxn id="3" idx="4"/>
            <a:endCxn id="8" idx="0"/>
          </p:cNvCxnSpPr>
          <p:nvPr/>
        </p:nvCxnSpPr>
        <p:spPr>
          <a:xfrm flipH="1">
            <a:off x="5808318" y="2021188"/>
            <a:ext cx="1929" cy="519585"/>
          </a:xfrm>
          <a:prstGeom prst="straightConnector1">
            <a:avLst/>
          </a:prstGeom>
          <a:ln w="38100">
            <a:solidFill>
              <a:schemeClr val="tx2">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cxnSpLocks/>
            <a:stCxn id="8" idx="4"/>
            <a:endCxn id="9" idx="0"/>
          </p:cNvCxnSpPr>
          <p:nvPr/>
        </p:nvCxnSpPr>
        <p:spPr>
          <a:xfrm>
            <a:off x="5808318" y="3809927"/>
            <a:ext cx="1929" cy="519585"/>
          </a:xfrm>
          <a:prstGeom prst="straightConnector1">
            <a:avLst/>
          </a:prstGeom>
          <a:ln w="38100">
            <a:solidFill>
              <a:schemeClr val="tx2">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cxnSpLocks/>
            <a:stCxn id="9" idx="7"/>
            <a:endCxn id="41" idx="3"/>
          </p:cNvCxnSpPr>
          <p:nvPr/>
        </p:nvCxnSpPr>
        <p:spPr>
          <a:xfrm flipV="1">
            <a:off x="6568803" y="3016774"/>
            <a:ext cx="559156" cy="1585262"/>
          </a:xfrm>
          <a:prstGeom prst="straightConnector1">
            <a:avLst/>
          </a:prstGeom>
          <a:ln w="38100">
            <a:solidFill>
              <a:schemeClr val="tx2">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cxnSpLocks/>
            <a:stCxn id="11" idx="0"/>
          </p:cNvCxnSpPr>
          <p:nvPr/>
        </p:nvCxnSpPr>
        <p:spPr>
          <a:xfrm flipH="1" flipV="1">
            <a:off x="8810245" y="2809543"/>
            <a:ext cx="1843675" cy="2265039"/>
          </a:xfrm>
          <a:prstGeom prst="straightConnector1">
            <a:avLst/>
          </a:prstGeom>
          <a:ln w="57150">
            <a:headEnd type="arrow" w="med" len="med"/>
            <a:tailEnd type="none" w="med" len="med"/>
          </a:ln>
        </p:spPr>
        <p:style>
          <a:lnRef idx="2">
            <a:schemeClr val="dk1"/>
          </a:lnRef>
          <a:fillRef idx="0">
            <a:schemeClr val="dk1"/>
          </a:fillRef>
          <a:effectRef idx="1">
            <a:schemeClr val="dk1"/>
          </a:effectRef>
          <a:fontRef idx="minor">
            <a:schemeClr val="tx1"/>
          </a:fontRef>
        </p:style>
      </p:cxnSp>
      <p:sp>
        <p:nvSpPr>
          <p:cNvPr id="29" name="TextBox 28"/>
          <p:cNvSpPr txBox="1"/>
          <p:nvPr/>
        </p:nvSpPr>
        <p:spPr>
          <a:xfrm>
            <a:off x="4436837" y="2011380"/>
            <a:ext cx="1377861" cy="461665"/>
          </a:xfrm>
          <a:prstGeom prst="rect">
            <a:avLst/>
          </a:prstGeom>
          <a:noFill/>
        </p:spPr>
        <p:txBody>
          <a:bodyPr wrap="square" rtlCol="0">
            <a:spAutoFit/>
          </a:bodyPr>
          <a:lstStyle/>
          <a:p>
            <a:pPr algn="r"/>
            <a:r>
              <a:rPr lang="en-US" sz="2400" dirty="0">
                <a:latin typeface="Gill Sans MT" panose="020B0502020104020203" pitchFamily="34" charset="0"/>
              </a:rPr>
              <a:t>Reaches</a:t>
            </a:r>
          </a:p>
        </p:txBody>
      </p:sp>
      <p:sp>
        <p:nvSpPr>
          <p:cNvPr id="31" name="TextBox 30"/>
          <p:cNvSpPr txBox="1"/>
          <p:nvPr/>
        </p:nvSpPr>
        <p:spPr>
          <a:xfrm>
            <a:off x="4756101" y="3736344"/>
            <a:ext cx="1058596" cy="461665"/>
          </a:xfrm>
          <a:prstGeom prst="rect">
            <a:avLst/>
          </a:prstGeom>
          <a:noFill/>
        </p:spPr>
        <p:txBody>
          <a:bodyPr wrap="square" rtlCol="0">
            <a:spAutoFit/>
          </a:bodyPr>
          <a:lstStyle/>
          <a:p>
            <a:pPr algn="r"/>
            <a:r>
              <a:rPr lang="en-US" sz="2400" dirty="0">
                <a:latin typeface="Gill Sans MT" panose="020B0502020104020203" pitchFamily="34" charset="0"/>
              </a:rPr>
              <a:t>Infects</a:t>
            </a:r>
          </a:p>
        </p:txBody>
      </p:sp>
      <p:sp>
        <p:nvSpPr>
          <p:cNvPr id="32" name="TextBox 31"/>
          <p:cNvSpPr txBox="1"/>
          <p:nvPr/>
        </p:nvSpPr>
        <p:spPr>
          <a:xfrm>
            <a:off x="6767486" y="4060065"/>
            <a:ext cx="1692464" cy="461665"/>
          </a:xfrm>
          <a:prstGeom prst="rect">
            <a:avLst/>
          </a:prstGeom>
          <a:noFill/>
        </p:spPr>
        <p:txBody>
          <a:bodyPr wrap="square" rtlCol="0">
            <a:spAutoFit/>
          </a:bodyPr>
          <a:lstStyle/>
          <a:p>
            <a:r>
              <a:rPr lang="en-US" sz="2400" dirty="0">
                <a:latin typeface="Gill Sans MT" panose="020B0502020104020203" pitchFamily="34" charset="0"/>
              </a:rPr>
              <a:t>Propagates</a:t>
            </a:r>
          </a:p>
        </p:txBody>
      </p:sp>
      <p:sp>
        <p:nvSpPr>
          <p:cNvPr id="33" name="TextBox 32"/>
          <p:cNvSpPr txBox="1"/>
          <p:nvPr/>
        </p:nvSpPr>
        <p:spPr>
          <a:xfrm>
            <a:off x="8725584" y="4495152"/>
            <a:ext cx="1276912" cy="461665"/>
          </a:xfrm>
          <a:prstGeom prst="rect">
            <a:avLst/>
          </a:prstGeom>
          <a:noFill/>
        </p:spPr>
        <p:txBody>
          <a:bodyPr wrap="square" rtlCol="0">
            <a:spAutoFit/>
          </a:bodyPr>
          <a:lstStyle/>
          <a:p>
            <a:r>
              <a:rPr lang="en-US" sz="2400" dirty="0">
                <a:latin typeface="Gill Sans MT" panose="020B0502020104020203" pitchFamily="34" charset="0"/>
              </a:rPr>
              <a:t>Reveals</a:t>
            </a:r>
          </a:p>
        </p:txBody>
      </p:sp>
      <p:sp>
        <p:nvSpPr>
          <p:cNvPr id="41" name="Oval 40"/>
          <p:cNvSpPr/>
          <p:nvPr/>
        </p:nvSpPr>
        <p:spPr>
          <a:xfrm>
            <a:off x="6812087" y="2000271"/>
            <a:ext cx="2156908" cy="1190907"/>
          </a:xfrm>
          <a:prstGeom prst="ellipse">
            <a:avLst/>
          </a:prstGeom>
          <a:solidFill>
            <a:srgbClr val="000000">
              <a:alpha val="34902"/>
            </a:srgb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000" dirty="0">
                <a:solidFill>
                  <a:srgbClr val="FFFFFF"/>
                </a:solidFill>
              </a:rPr>
              <a:t>Incorrect Final State</a:t>
            </a:r>
          </a:p>
        </p:txBody>
      </p:sp>
      <p:cxnSp>
        <p:nvCxnSpPr>
          <p:cNvPr id="43" name="Straight Arrow Connector 42">
            <a:extLst>
              <a:ext uri="{FF2B5EF4-FFF2-40B4-BE49-F238E27FC236}">
                <a16:creationId xmlns:a16="http://schemas.microsoft.com/office/drawing/2014/main" id="{4E11698B-4F03-4A5E-AA8A-3C0E6494B2AE}"/>
              </a:ext>
            </a:extLst>
          </p:cNvPr>
          <p:cNvCxnSpPr>
            <a:cxnSpLocks/>
          </p:cNvCxnSpPr>
          <p:nvPr/>
        </p:nvCxnSpPr>
        <p:spPr>
          <a:xfrm flipV="1">
            <a:off x="8354633" y="2921620"/>
            <a:ext cx="412498" cy="2064072"/>
          </a:xfrm>
          <a:prstGeom prst="straightConnector1">
            <a:avLst/>
          </a:prstGeom>
          <a:ln w="57150">
            <a:headEnd type="arrow" w="med" len="med"/>
            <a:tailEnd type="none" w="med" len="med"/>
          </a:ln>
        </p:spPr>
        <p:style>
          <a:lnRef idx="2">
            <a:schemeClr val="dk1"/>
          </a:lnRef>
          <a:fillRef idx="0">
            <a:schemeClr val="dk1"/>
          </a:fillRef>
          <a:effectRef idx="1">
            <a:schemeClr val="dk1"/>
          </a:effectRef>
          <a:fontRef idx="minor">
            <a:schemeClr val="tx1"/>
          </a:fontRef>
        </p:style>
      </p:cxnSp>
      <p:pic>
        <p:nvPicPr>
          <p:cNvPr id="48" name="Picture 47">
            <a:extLst>
              <a:ext uri="{FF2B5EF4-FFF2-40B4-BE49-F238E27FC236}">
                <a16:creationId xmlns:a16="http://schemas.microsoft.com/office/drawing/2014/main" id="{66A960C6-EADF-4B37-AD89-812E78DAB26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564561" y="4919008"/>
            <a:ext cx="1228725" cy="1571625"/>
          </a:xfrm>
          <a:prstGeom prst="rect">
            <a:avLst/>
          </a:prstGeom>
        </p:spPr>
      </p:pic>
      <p:sp>
        <p:nvSpPr>
          <p:cNvPr id="49" name="Rectangle 48">
            <a:extLst>
              <a:ext uri="{FF2B5EF4-FFF2-40B4-BE49-F238E27FC236}">
                <a16:creationId xmlns:a16="http://schemas.microsoft.com/office/drawing/2014/main" id="{1F01D368-FB60-4979-85F0-50ADC83B8D07}"/>
              </a:ext>
            </a:extLst>
          </p:cNvPr>
          <p:cNvSpPr/>
          <p:nvPr/>
        </p:nvSpPr>
        <p:spPr>
          <a:xfrm>
            <a:off x="7634286" y="5580889"/>
            <a:ext cx="1089273" cy="461665"/>
          </a:xfrm>
          <a:prstGeom prst="rect">
            <a:avLst/>
          </a:prstGeom>
          <a:solidFill>
            <a:srgbClr val="000000">
              <a:alpha val="10980"/>
            </a:srgbClr>
          </a:solidFill>
        </p:spPr>
        <p:txBody>
          <a:bodyPr wrap="none">
            <a:spAutoFit/>
          </a:bodyPr>
          <a:lstStyle/>
          <a:p>
            <a:pPr algn="ctr"/>
            <a:r>
              <a:rPr lang="en-US" sz="2400" b="1" dirty="0">
                <a:latin typeface="Gill Sans MT" panose="020B0502020104020203" pitchFamily="34" charset="0"/>
              </a:rPr>
              <a:t>Tester</a:t>
            </a:r>
          </a:p>
        </p:txBody>
      </p:sp>
    </p:spTree>
    <p:custDataLst>
      <p:tags r:id="rId1"/>
    </p:custDataLst>
    <p:extLst>
      <p:ext uri="{BB962C8B-B14F-4D97-AF65-F5344CB8AC3E}">
        <p14:creationId xmlns:p14="http://schemas.microsoft.com/office/powerpoint/2010/main" val="707146819"/>
      </p:ext>
    </p:extLst>
  </p:cSld>
  <p:clrMapOvr>
    <a:masterClrMapping/>
  </p:clrMapOvr>
  <mc:AlternateContent xmlns:mc="http://schemas.openxmlformats.org/markup-compatibility/2006" xmlns:p14="http://schemas.microsoft.com/office/powerpoint/2010/main">
    <mc:Choice Requires="p14">
      <p:transition spd="slow" p14:dur="2000" advTm="156604"/>
    </mc:Choice>
    <mc:Fallback xmlns="">
      <p:transition xmlns:p14="http://schemas.microsoft.com/office/powerpoint/2010/main" spd="slow" advTm="1566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wipe(left)">
                                      <p:cBhvr>
                                        <p:cTn id="11" dur="500"/>
                                        <p:tgtEl>
                                          <p:spTgt spid="7">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wipe(left)">
                                      <p:cBhvr>
                                        <p:cTn id="15" dur="500"/>
                                        <p:tgtEl>
                                          <p:spTgt spid="7">
                                            <p:txEl>
                                              <p:pRg st="2" end="2"/>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wipe(left)">
                                      <p:cBhvr>
                                        <p:cTn id="19" dur="500"/>
                                        <p:tgtEl>
                                          <p:spTgt spid="7">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dissolv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blinds(horizontal)">
                                      <p:cBhvr>
                                        <p:cTn id="29" dur="500"/>
                                        <p:tgtEl>
                                          <p:spTgt spid="18"/>
                                        </p:tgtEl>
                                      </p:cBhvr>
                                    </p:animEffect>
                                  </p:childTnLst>
                                </p:cTn>
                              </p:par>
                              <p:par>
                                <p:cTn id="30" presetID="1"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childTnLst>
                                </p:cTn>
                              </p:par>
                            </p:childTnLst>
                          </p:cTn>
                        </p:par>
                        <p:par>
                          <p:cTn id="32" fill="hold">
                            <p:stCondLst>
                              <p:cond delay="500"/>
                            </p:stCondLst>
                            <p:childTnLst>
                              <p:par>
                                <p:cTn id="33" presetID="3" presetClass="entr" presetSubtype="10"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blinds(horizontal)">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blinds(horizontal)">
                                      <p:cBhvr>
                                        <p:cTn id="40" dur="500"/>
                                        <p:tgtEl>
                                          <p:spTgt spid="20"/>
                                        </p:tgtEl>
                                      </p:cBhvr>
                                    </p:animEffec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par>
                          <p:cTn id="43" fill="hold">
                            <p:stCondLst>
                              <p:cond delay="500"/>
                            </p:stCondLst>
                            <p:childTnLst>
                              <p:par>
                                <p:cTn id="44" presetID="3" presetClass="entr" presetSubtype="10" fill="hold" grpId="0"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blinds(horizontal)">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blinds(horizontal)">
                                      <p:cBhvr>
                                        <p:cTn id="51" dur="500"/>
                                        <p:tgtEl>
                                          <p:spTgt spid="21"/>
                                        </p:tgtEl>
                                      </p:cBhvr>
                                    </p:animEffect>
                                  </p:childTnLst>
                                </p:cTn>
                              </p:par>
                              <p:par>
                                <p:cTn id="52" presetID="1" presetClass="entr" presetSubtype="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childTnLst>
                                </p:cTn>
                              </p:par>
                            </p:childTnLst>
                          </p:cTn>
                        </p:par>
                        <p:par>
                          <p:cTn id="54" fill="hold">
                            <p:stCondLst>
                              <p:cond delay="500"/>
                            </p:stCondLst>
                            <p:childTnLst>
                              <p:par>
                                <p:cTn id="55" presetID="3" presetClass="entr" presetSubtype="10" fill="hold" grpId="0" nodeType="after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blinds(horizontal)">
                                      <p:cBhvr>
                                        <p:cTn id="57" dur="500"/>
                                        <p:tgtEl>
                                          <p:spTgt spid="41"/>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blinds(horizontal)">
                                      <p:cBhvr>
                                        <p:cTn id="60" dur="500"/>
                                        <p:tgtEl>
                                          <p:spTgt spid="10"/>
                                        </p:tgtEl>
                                      </p:cBhvr>
                                    </p:animEffect>
                                  </p:childTnLst>
                                </p:cTn>
                              </p:par>
                              <p:par>
                                <p:cTn id="61" presetID="1" presetClass="entr" presetSubtype="0" fill="hold" grpId="0" nodeType="with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blinds(horizontal)">
                                      <p:cBhvr>
                                        <p:cTn id="67" dur="500"/>
                                        <p:tgtEl>
                                          <p:spTgt spid="15"/>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48"/>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33"/>
                                        </p:tgtEl>
                                        <p:attrNameLst>
                                          <p:attrName>style.visibility</p:attrName>
                                        </p:attrNameLst>
                                      </p:cBhvr>
                                      <p:to>
                                        <p:strVal val="visible"/>
                                      </p:to>
                                    </p:set>
                                  </p:childTnLst>
                                </p:cTn>
                              </p:par>
                            </p:childTnLst>
                          </p:cTn>
                        </p:par>
                        <p:par>
                          <p:cTn id="74" fill="hold">
                            <p:stCondLst>
                              <p:cond delay="0"/>
                            </p:stCondLst>
                            <p:childTnLst>
                              <p:par>
                                <p:cTn id="75" presetID="3" presetClass="entr" presetSubtype="10" fill="hold" nodeType="afterEffect">
                                  <p:stCondLst>
                                    <p:cond delay="0"/>
                                  </p:stCondLst>
                                  <p:childTnLst>
                                    <p:set>
                                      <p:cBhvr>
                                        <p:cTn id="76" dur="1" fill="hold">
                                          <p:stCondLst>
                                            <p:cond delay="0"/>
                                          </p:stCondLst>
                                        </p:cTn>
                                        <p:tgtEl>
                                          <p:spTgt spid="43"/>
                                        </p:tgtEl>
                                        <p:attrNameLst>
                                          <p:attrName>style.visibility</p:attrName>
                                        </p:attrNameLst>
                                      </p:cBhvr>
                                      <p:to>
                                        <p:strVal val="visible"/>
                                      </p:to>
                                    </p:set>
                                    <p:animEffect transition="in" filter="blinds(horizontal)">
                                      <p:cBhvr>
                                        <p:cTn id="77" dur="500"/>
                                        <p:tgtEl>
                                          <p:spTgt spid="43"/>
                                        </p:tgtEl>
                                      </p:cBhvr>
                                    </p:animEffect>
                                  </p:childTnLst>
                                </p:cTn>
                              </p:par>
                              <p:par>
                                <p:cTn id="78" presetID="3" presetClass="entr" presetSubtype="10" fill="hold" nodeType="with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blinds(horizontal)">
                                      <p:cBhvr>
                                        <p:cTn id="80" dur="500"/>
                                        <p:tgtEl>
                                          <p:spTgt spid="25"/>
                                        </p:tgtEl>
                                      </p:cBhvr>
                                    </p:animEffect>
                                  </p:childTnLst>
                                </p:cTn>
                              </p:par>
                              <p:par>
                                <p:cTn id="81" presetID="3" presetClass="entr" presetSubtype="10" fill="hold" grpId="0" nodeType="withEffect">
                                  <p:stCondLst>
                                    <p:cond delay="0"/>
                                  </p:stCondLst>
                                  <p:childTnLst>
                                    <p:set>
                                      <p:cBhvr>
                                        <p:cTn id="82" dur="1" fill="hold">
                                          <p:stCondLst>
                                            <p:cond delay="0"/>
                                          </p:stCondLst>
                                        </p:cTn>
                                        <p:tgtEl>
                                          <p:spTgt spid="11"/>
                                        </p:tgtEl>
                                        <p:attrNameLst>
                                          <p:attrName>style.visibility</p:attrName>
                                        </p:attrNameLst>
                                      </p:cBhvr>
                                      <p:to>
                                        <p:strVal val="visible"/>
                                      </p:to>
                                    </p:set>
                                    <p:animEffect transition="in" filter="blinds(horizontal)">
                                      <p:cBhvr>
                                        <p:cTn id="83" dur="500"/>
                                        <p:tgtEl>
                                          <p:spTgt spid="11"/>
                                        </p:tgtEl>
                                      </p:cBhvr>
                                    </p:animEffect>
                                  </p:childTnLst>
                                </p:cTn>
                              </p:par>
                              <p:par>
                                <p:cTn id="84" presetID="1" presetClass="entr" presetSubtype="0" fill="hold" grpId="0" nodeType="withEffect">
                                  <p:stCondLst>
                                    <p:cond delay="0"/>
                                  </p:stCondLst>
                                  <p:childTnLst>
                                    <p:set>
                                      <p:cBhvr>
                                        <p:cTn id="85"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P spid="11" grpId="0" animBg="1"/>
      <p:bldP spid="14" grpId="0"/>
      <p:bldP spid="15" grpId="0" animBg="1"/>
      <p:bldP spid="29" grpId="0"/>
      <p:bldP spid="31" grpId="0"/>
      <p:bldP spid="32" grpId="0"/>
      <p:bldP spid="33" grpId="0"/>
      <p:bldP spid="41" grpId="0" animBg="1"/>
      <p:bldP spid="4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18CDB-6952-4678-B267-40019FDC29C0}"/>
              </a:ext>
            </a:extLst>
          </p:cNvPr>
          <p:cNvSpPr>
            <a:spLocks noGrp="1"/>
          </p:cNvSpPr>
          <p:nvPr>
            <p:ph type="title"/>
          </p:nvPr>
        </p:nvSpPr>
        <p:spPr/>
        <p:txBody>
          <a:bodyPr/>
          <a:lstStyle/>
          <a:p>
            <a:r>
              <a:rPr lang="en-US" dirty="0"/>
              <a:t>Static and Dynamic Testing</a:t>
            </a:r>
          </a:p>
        </p:txBody>
      </p:sp>
      <p:sp>
        <p:nvSpPr>
          <p:cNvPr id="3" name="Content Placeholder 2">
            <a:extLst>
              <a:ext uri="{FF2B5EF4-FFF2-40B4-BE49-F238E27FC236}">
                <a16:creationId xmlns:a16="http://schemas.microsoft.com/office/drawing/2014/main" id="{79A2DAE8-55E3-4400-9A86-C68F5029CC94}"/>
              </a:ext>
            </a:extLst>
          </p:cNvPr>
          <p:cNvSpPr>
            <a:spLocks noGrp="1"/>
          </p:cNvSpPr>
          <p:nvPr>
            <p:ph idx="1"/>
          </p:nvPr>
        </p:nvSpPr>
        <p:spPr/>
        <p:txBody>
          <a:bodyPr/>
          <a:lstStyle/>
          <a:p>
            <a:r>
              <a:rPr lang="en-US" b="1" dirty="0"/>
              <a:t>Static testing</a:t>
            </a:r>
            <a:r>
              <a:rPr lang="en-US" dirty="0"/>
              <a:t> is the testing of a work product without code being executed, e.g.,</a:t>
            </a:r>
          </a:p>
          <a:p>
            <a:pPr lvl="1"/>
            <a:r>
              <a:rPr lang="en-US" dirty="0"/>
              <a:t>Evaluate user stories </a:t>
            </a:r>
          </a:p>
          <a:p>
            <a:pPr lvl="1"/>
            <a:r>
              <a:rPr lang="en-US" dirty="0"/>
              <a:t>Inspection of design</a:t>
            </a:r>
          </a:p>
          <a:p>
            <a:pPr lvl="1"/>
            <a:r>
              <a:rPr lang="en-US" dirty="0"/>
              <a:t>Automated or manual code inspection</a:t>
            </a:r>
          </a:p>
          <a:p>
            <a:r>
              <a:rPr lang="en-US" b="1" dirty="0"/>
              <a:t>Dynamic testing </a:t>
            </a:r>
            <a:r>
              <a:rPr lang="en-US" dirty="0"/>
              <a:t>is testing that involves the execution of the software of a component or system, e.g.,</a:t>
            </a:r>
          </a:p>
          <a:p>
            <a:pPr lvl="1"/>
            <a:r>
              <a:rPr lang="en-US" dirty="0"/>
              <a:t>Unit testing</a:t>
            </a:r>
          </a:p>
          <a:p>
            <a:pPr lvl="1"/>
            <a:r>
              <a:rPr lang="en-US" dirty="0"/>
              <a:t>UI-focused test tools (browser automation, for instance)</a:t>
            </a:r>
          </a:p>
          <a:p>
            <a:pPr lvl="1"/>
            <a:r>
              <a:rPr lang="en-US" dirty="0"/>
              <a:t>System regression tests</a:t>
            </a:r>
          </a:p>
          <a:p>
            <a:pPr marL="457200" lvl="1" indent="0">
              <a:buNone/>
            </a:pPr>
            <a:endParaRPr lang="en-US" dirty="0"/>
          </a:p>
          <a:p>
            <a:pPr lvl="1"/>
            <a:endParaRPr lang="en-US" dirty="0"/>
          </a:p>
        </p:txBody>
      </p:sp>
    </p:spTree>
    <p:extLst>
      <p:ext uri="{BB962C8B-B14F-4D97-AF65-F5344CB8AC3E}">
        <p14:creationId xmlns:p14="http://schemas.microsoft.com/office/powerpoint/2010/main" val="14912319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D6DA3-C70B-461D-9684-CBF053DBB90D}"/>
              </a:ext>
            </a:extLst>
          </p:cNvPr>
          <p:cNvSpPr>
            <a:spLocks noGrp="1"/>
          </p:cNvSpPr>
          <p:nvPr>
            <p:ph type="title"/>
          </p:nvPr>
        </p:nvSpPr>
        <p:spPr>
          <a:xfrm>
            <a:off x="838200" y="0"/>
            <a:ext cx="10515600" cy="1325563"/>
          </a:xfrm>
        </p:spPr>
        <p:txBody>
          <a:bodyPr/>
          <a:lstStyle/>
          <a:p>
            <a:r>
              <a:rPr lang="en-US" b="1" dirty="0">
                <a:solidFill>
                  <a:schemeClr val="tx1"/>
                </a:solidFill>
              </a:rPr>
              <a:t>Seven Testing Principles</a:t>
            </a:r>
            <a:br>
              <a:rPr lang="en-US" b="1" dirty="0">
                <a:solidFill>
                  <a:schemeClr val="tx1"/>
                </a:solidFill>
              </a:rPr>
            </a:br>
            <a:r>
              <a:rPr lang="en-US" sz="1200" b="1" dirty="0">
                <a:solidFill>
                  <a:schemeClr val="tx1"/>
                </a:solidFill>
              </a:rPr>
              <a:t>see </a:t>
            </a:r>
            <a:r>
              <a:rPr lang="en-US" sz="1200" b="1" dirty="0">
                <a:solidFill>
                  <a:schemeClr val="tx1"/>
                </a:solidFill>
                <a:hlinkClick r:id="rId2"/>
              </a:rPr>
              <a:t>ISTQB Certified Tester Foundation Level Syllabus Version 2018</a:t>
            </a:r>
            <a:r>
              <a:rPr lang="en-US" sz="1200" b="1" dirty="0">
                <a:solidFill>
                  <a:schemeClr val="tx1"/>
                </a:solidFill>
              </a:rPr>
              <a:t>, pp 16-17</a:t>
            </a:r>
            <a:endParaRPr lang="en-US" b="1" dirty="0">
              <a:solidFill>
                <a:schemeClr val="tx1"/>
              </a:solidFill>
            </a:endParaRPr>
          </a:p>
        </p:txBody>
      </p:sp>
      <p:sp>
        <p:nvSpPr>
          <p:cNvPr id="6" name="Rectangle 5">
            <a:extLst>
              <a:ext uri="{FF2B5EF4-FFF2-40B4-BE49-F238E27FC236}">
                <a16:creationId xmlns:a16="http://schemas.microsoft.com/office/drawing/2014/main" id="{619BDA54-A672-43DE-9277-8E74003B3996}"/>
              </a:ext>
            </a:extLst>
          </p:cNvPr>
          <p:cNvSpPr/>
          <p:nvPr/>
        </p:nvSpPr>
        <p:spPr>
          <a:xfrm>
            <a:off x="838200" y="1166641"/>
            <a:ext cx="10321160" cy="620111"/>
          </a:xfrm>
          <a:prstGeom prst="rect">
            <a:avLst/>
          </a:prstGeom>
        </p:spPr>
        <p:style>
          <a:lnRef idx="0">
            <a:schemeClr val="accent1"/>
          </a:lnRef>
          <a:fillRef idx="3">
            <a:schemeClr val="accent1"/>
          </a:fillRef>
          <a:effectRef idx="3">
            <a:schemeClr val="accent1"/>
          </a:effectRef>
          <a:fontRef idx="minor">
            <a:schemeClr val="lt1"/>
          </a:fontRef>
        </p:style>
        <p:txBody>
          <a:bodyPr lIns="365760" rIns="182880" rtlCol="0" anchor="ctr"/>
          <a:lstStyle/>
          <a:p>
            <a:r>
              <a:rPr lang="en-US" sz="3200" dirty="0">
                <a:effectLst>
                  <a:outerShdw blurRad="38100" dist="38100" dir="2700000" algn="tl">
                    <a:srgbClr val="000000">
                      <a:alpha val="43137"/>
                    </a:srgbClr>
                  </a:outerShdw>
                </a:effectLst>
              </a:rPr>
              <a:t>Testing shows presence of defects, not their absence</a:t>
            </a:r>
          </a:p>
        </p:txBody>
      </p:sp>
      <p:sp>
        <p:nvSpPr>
          <p:cNvPr id="7" name="Rectangle 6">
            <a:extLst>
              <a:ext uri="{FF2B5EF4-FFF2-40B4-BE49-F238E27FC236}">
                <a16:creationId xmlns:a16="http://schemas.microsoft.com/office/drawing/2014/main" id="{863A07B1-9FC8-41E4-B059-928EB8F61BE7}"/>
              </a:ext>
            </a:extLst>
          </p:cNvPr>
          <p:cNvSpPr/>
          <p:nvPr/>
        </p:nvSpPr>
        <p:spPr>
          <a:xfrm>
            <a:off x="838200" y="1944407"/>
            <a:ext cx="10321160" cy="620111"/>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65760" tIns="45720" rIns="182880" bIns="45720" numCol="1" spcCol="0" rtlCol="0" fromWordArt="0" anchor="ctr" anchorCtr="0" forceAA="0" compatLnSpc="1">
            <a:prstTxWarp prst="textNoShape">
              <a:avLst/>
            </a:prstTxWarp>
            <a:noAutofit/>
          </a:bodyPr>
          <a:lstStyle/>
          <a:p>
            <a:r>
              <a:rPr lang="en-US" sz="3200" dirty="0">
                <a:effectLst>
                  <a:outerShdw blurRad="38100" dist="38100" dir="2700000" algn="tl">
                    <a:srgbClr val="000000">
                      <a:alpha val="43137"/>
                    </a:srgbClr>
                  </a:outerShdw>
                </a:effectLst>
              </a:rPr>
              <a:t>Exhaustive testing is impossible	</a:t>
            </a:r>
          </a:p>
        </p:txBody>
      </p:sp>
      <p:sp>
        <p:nvSpPr>
          <p:cNvPr id="8" name="Rectangle 7">
            <a:extLst>
              <a:ext uri="{FF2B5EF4-FFF2-40B4-BE49-F238E27FC236}">
                <a16:creationId xmlns:a16="http://schemas.microsoft.com/office/drawing/2014/main" id="{BA95DD32-3E26-418F-AAE6-3D8E04F9F0C3}"/>
              </a:ext>
            </a:extLst>
          </p:cNvPr>
          <p:cNvSpPr/>
          <p:nvPr/>
        </p:nvSpPr>
        <p:spPr>
          <a:xfrm>
            <a:off x="838200" y="2727429"/>
            <a:ext cx="10321160" cy="620111"/>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65760" tIns="45720" rIns="182880" bIns="45720" numCol="1" spcCol="0" rtlCol="0" fromWordArt="0" anchor="ctr" anchorCtr="0" forceAA="0" compatLnSpc="1">
            <a:prstTxWarp prst="textNoShape">
              <a:avLst/>
            </a:prstTxWarp>
            <a:noAutofit/>
          </a:bodyPr>
          <a:lstStyle/>
          <a:p>
            <a:r>
              <a:rPr lang="en-US" sz="3200" dirty="0">
                <a:effectLst>
                  <a:outerShdw blurRad="38100" dist="38100" dir="2700000" algn="tl">
                    <a:srgbClr val="000000">
                      <a:alpha val="43137"/>
                    </a:srgbClr>
                  </a:outerShdw>
                </a:effectLst>
              </a:rPr>
              <a:t>Early testing saves time and money</a:t>
            </a:r>
          </a:p>
        </p:txBody>
      </p:sp>
      <p:sp>
        <p:nvSpPr>
          <p:cNvPr id="9" name="Rectangle 8">
            <a:extLst>
              <a:ext uri="{FF2B5EF4-FFF2-40B4-BE49-F238E27FC236}">
                <a16:creationId xmlns:a16="http://schemas.microsoft.com/office/drawing/2014/main" id="{A01490DF-FA9F-49FE-8006-537C6E1D0411}"/>
              </a:ext>
            </a:extLst>
          </p:cNvPr>
          <p:cNvSpPr/>
          <p:nvPr/>
        </p:nvSpPr>
        <p:spPr>
          <a:xfrm>
            <a:off x="838200" y="3510451"/>
            <a:ext cx="10321160" cy="620111"/>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65760" tIns="45720" rIns="182880" bIns="45720" numCol="1" spcCol="0" rtlCol="0" fromWordArt="0" anchor="ctr" anchorCtr="0" forceAA="0" compatLnSpc="1">
            <a:prstTxWarp prst="textNoShape">
              <a:avLst/>
            </a:prstTxWarp>
            <a:noAutofit/>
          </a:bodyPr>
          <a:lstStyle/>
          <a:p>
            <a:r>
              <a:rPr lang="en-US" sz="3200" dirty="0">
                <a:effectLst>
                  <a:outerShdw blurRad="38100" dist="38100" dir="2700000" algn="tl">
                    <a:srgbClr val="000000">
                      <a:alpha val="43137"/>
                    </a:srgbClr>
                  </a:outerShdw>
                </a:effectLst>
              </a:rPr>
              <a:t>Defects cluster together</a:t>
            </a:r>
          </a:p>
        </p:txBody>
      </p:sp>
      <p:sp>
        <p:nvSpPr>
          <p:cNvPr id="10" name="Rectangle 9">
            <a:extLst>
              <a:ext uri="{FF2B5EF4-FFF2-40B4-BE49-F238E27FC236}">
                <a16:creationId xmlns:a16="http://schemas.microsoft.com/office/drawing/2014/main" id="{8C6019F3-3B17-43B1-ABB2-C9EDD5EBFCE5}"/>
              </a:ext>
            </a:extLst>
          </p:cNvPr>
          <p:cNvSpPr/>
          <p:nvPr/>
        </p:nvSpPr>
        <p:spPr>
          <a:xfrm>
            <a:off x="838200" y="4293473"/>
            <a:ext cx="10321160" cy="620111"/>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65760" tIns="45720" rIns="182880" bIns="45720" numCol="1" spcCol="0" rtlCol="0" fromWordArt="0" anchor="ctr" anchorCtr="0" forceAA="0" compatLnSpc="1">
            <a:prstTxWarp prst="textNoShape">
              <a:avLst/>
            </a:prstTxWarp>
            <a:noAutofit/>
          </a:bodyPr>
          <a:lstStyle/>
          <a:p>
            <a:r>
              <a:rPr lang="en-US" sz="3200" dirty="0">
                <a:effectLst>
                  <a:outerShdw blurRad="38100" dist="38100" dir="2700000" algn="tl">
                    <a:srgbClr val="000000">
                      <a:alpha val="43137"/>
                    </a:srgbClr>
                  </a:outerShdw>
                </a:effectLst>
              </a:rPr>
              <a:t>Beware of the pesticide paradox</a:t>
            </a:r>
          </a:p>
        </p:txBody>
      </p:sp>
      <p:sp>
        <p:nvSpPr>
          <p:cNvPr id="11" name="Rectangle 10">
            <a:extLst>
              <a:ext uri="{FF2B5EF4-FFF2-40B4-BE49-F238E27FC236}">
                <a16:creationId xmlns:a16="http://schemas.microsoft.com/office/drawing/2014/main" id="{89A1DB52-E412-4DDE-A6B2-A6748DE3104B}"/>
              </a:ext>
            </a:extLst>
          </p:cNvPr>
          <p:cNvSpPr/>
          <p:nvPr/>
        </p:nvSpPr>
        <p:spPr>
          <a:xfrm>
            <a:off x="838200" y="5076495"/>
            <a:ext cx="10321160" cy="620111"/>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65760" tIns="45720" rIns="182880" bIns="45720" numCol="1" spcCol="0" rtlCol="0" fromWordArt="0" anchor="ctr" anchorCtr="0" forceAA="0" compatLnSpc="1">
            <a:prstTxWarp prst="textNoShape">
              <a:avLst/>
            </a:prstTxWarp>
            <a:noAutofit/>
          </a:bodyPr>
          <a:lstStyle/>
          <a:p>
            <a:r>
              <a:rPr lang="en-US" sz="3200" dirty="0">
                <a:effectLst>
                  <a:outerShdw blurRad="38100" dist="38100" dir="2700000" algn="tl">
                    <a:srgbClr val="000000">
                      <a:alpha val="43137"/>
                    </a:srgbClr>
                  </a:outerShdw>
                </a:effectLst>
              </a:rPr>
              <a:t>Testing is context dependent</a:t>
            </a:r>
          </a:p>
        </p:txBody>
      </p:sp>
      <p:sp>
        <p:nvSpPr>
          <p:cNvPr id="12" name="Rectangle 11">
            <a:extLst>
              <a:ext uri="{FF2B5EF4-FFF2-40B4-BE49-F238E27FC236}">
                <a16:creationId xmlns:a16="http://schemas.microsoft.com/office/drawing/2014/main" id="{CB499049-F493-4342-8FFD-2C6C9E7E71B1}"/>
              </a:ext>
            </a:extLst>
          </p:cNvPr>
          <p:cNvSpPr/>
          <p:nvPr/>
        </p:nvSpPr>
        <p:spPr>
          <a:xfrm>
            <a:off x="838200" y="5859517"/>
            <a:ext cx="10321160" cy="620111"/>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65760" tIns="45720" rIns="182880" bIns="45720" numCol="1" spcCol="0" rtlCol="0" fromWordArt="0" anchor="ctr" anchorCtr="0" forceAA="0" compatLnSpc="1">
            <a:prstTxWarp prst="textNoShape">
              <a:avLst/>
            </a:prstTxWarp>
            <a:noAutofit/>
          </a:bodyPr>
          <a:lstStyle/>
          <a:p>
            <a:r>
              <a:rPr lang="en-US" sz="3200" dirty="0">
                <a:effectLst>
                  <a:outerShdw blurRad="38100" dist="38100" dir="2700000" algn="tl">
                    <a:srgbClr val="000000">
                      <a:alpha val="43137"/>
                    </a:srgbClr>
                  </a:outerShdw>
                </a:effectLst>
              </a:rPr>
              <a:t>Absence-of-errors is a fallacy</a:t>
            </a:r>
          </a:p>
        </p:txBody>
      </p:sp>
    </p:spTree>
    <p:extLst>
      <p:ext uri="{BB962C8B-B14F-4D97-AF65-F5344CB8AC3E}">
        <p14:creationId xmlns:p14="http://schemas.microsoft.com/office/powerpoint/2010/main" val="3001004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0-#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0-#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0-#ppt_w/2"/>
                                          </p:val>
                                        </p:tav>
                                        <p:tav tm="100000">
                                          <p:val>
                                            <p:strVal val="#ppt_x"/>
                                          </p:val>
                                        </p:tav>
                                      </p:tavLst>
                                    </p:anim>
                                    <p:anim calcmode="lin" valueType="num">
                                      <p:cBhvr additive="base">
                                        <p:cTn id="3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0-#ppt_w/2"/>
                                          </p:val>
                                        </p:tav>
                                        <p:tav tm="100000">
                                          <p:val>
                                            <p:strVal val="#ppt_x"/>
                                          </p:val>
                                        </p:tav>
                                      </p:tavLst>
                                    </p:anim>
                                    <p:anim calcmode="lin" valueType="num">
                                      <p:cBhvr additive="base">
                                        <p:cTn id="44"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AF2B4-42CE-46A9-9439-FC8F82F9E9BC}"/>
              </a:ext>
            </a:extLst>
          </p:cNvPr>
          <p:cNvSpPr>
            <a:spLocks noGrp="1"/>
          </p:cNvSpPr>
          <p:nvPr>
            <p:ph type="title"/>
          </p:nvPr>
        </p:nvSpPr>
        <p:spPr/>
        <p:txBody>
          <a:bodyPr>
            <a:normAutofit/>
          </a:bodyPr>
          <a:lstStyle/>
          <a:p>
            <a:r>
              <a:rPr lang="en-US" dirty="0"/>
              <a:t>The Test Process is Contextual</a:t>
            </a:r>
            <a:br>
              <a:rPr lang="en-US" dirty="0"/>
            </a:br>
            <a:r>
              <a:rPr lang="en-US" sz="1200" b="1" dirty="0">
                <a:solidFill>
                  <a:schemeClr val="tx1"/>
                </a:solidFill>
              </a:rPr>
              <a:t>see </a:t>
            </a:r>
            <a:r>
              <a:rPr lang="en-US" sz="1200" b="1" dirty="0">
                <a:solidFill>
                  <a:schemeClr val="tx1"/>
                </a:solidFill>
                <a:hlinkClick r:id="rId2"/>
              </a:rPr>
              <a:t>ISTQB Certified Tester Foundation Level Syllabus Version 2018</a:t>
            </a:r>
            <a:r>
              <a:rPr lang="en-US" sz="1200" b="1" dirty="0">
                <a:solidFill>
                  <a:schemeClr val="tx1"/>
                </a:solidFill>
              </a:rPr>
              <a:t>, pp 16-17</a:t>
            </a:r>
            <a:r>
              <a:rPr lang="en-US" sz="1200" dirty="0"/>
              <a:t> </a:t>
            </a:r>
          </a:p>
        </p:txBody>
      </p:sp>
      <p:sp>
        <p:nvSpPr>
          <p:cNvPr id="3" name="Content Placeholder 2">
            <a:extLst>
              <a:ext uri="{FF2B5EF4-FFF2-40B4-BE49-F238E27FC236}">
                <a16:creationId xmlns:a16="http://schemas.microsoft.com/office/drawing/2014/main" id="{D4422BA2-EF2A-49AC-B19E-E63FDCE8860D}"/>
              </a:ext>
            </a:extLst>
          </p:cNvPr>
          <p:cNvSpPr>
            <a:spLocks noGrp="1"/>
          </p:cNvSpPr>
          <p:nvPr>
            <p:ph idx="1"/>
          </p:nvPr>
        </p:nvSpPr>
        <p:spPr/>
        <p:txBody>
          <a:bodyPr/>
          <a:lstStyle/>
          <a:p>
            <a:r>
              <a:rPr lang="en-US" dirty="0"/>
              <a:t>Development lifecycle model/methodologies?</a:t>
            </a:r>
          </a:p>
          <a:p>
            <a:r>
              <a:rPr lang="en-US" dirty="0"/>
              <a:t>Business domain?</a:t>
            </a:r>
          </a:p>
          <a:p>
            <a:r>
              <a:rPr lang="en-US" dirty="0"/>
              <a:t>Level of acceptable product and project risk?</a:t>
            </a:r>
          </a:p>
          <a:p>
            <a:r>
              <a:rPr lang="en-US" dirty="0"/>
              <a:t>Operational constraints (money, time, complexity, contracts, regulations)?</a:t>
            </a:r>
          </a:p>
          <a:p>
            <a:r>
              <a:rPr lang="en-US" dirty="0"/>
              <a:t>Internal/external standards?</a:t>
            </a:r>
          </a:p>
          <a:p>
            <a:pPr marL="0" indent="0">
              <a:buNone/>
            </a:pPr>
            <a:endParaRPr lang="en-US" dirty="0"/>
          </a:p>
        </p:txBody>
      </p:sp>
    </p:spTree>
    <p:extLst>
      <p:ext uri="{BB962C8B-B14F-4D97-AF65-F5344CB8AC3E}">
        <p14:creationId xmlns:p14="http://schemas.microsoft.com/office/powerpoint/2010/main" val="7196135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DF5DD-0F9C-41AE-9F7E-E058424D04FE}"/>
              </a:ext>
            </a:extLst>
          </p:cNvPr>
          <p:cNvSpPr>
            <a:spLocks noGrp="1"/>
          </p:cNvSpPr>
          <p:nvPr>
            <p:ph type="title"/>
          </p:nvPr>
        </p:nvSpPr>
        <p:spPr>
          <a:xfrm>
            <a:off x="838200" y="365125"/>
            <a:ext cx="10515600" cy="1325563"/>
          </a:xfrm>
        </p:spPr>
        <p:txBody>
          <a:bodyPr>
            <a:normAutofit/>
          </a:bodyPr>
          <a:lstStyle/>
          <a:p>
            <a:r>
              <a:rPr lang="en-US"/>
              <a:t>Test Activities per ISTQB</a:t>
            </a:r>
          </a:p>
        </p:txBody>
      </p:sp>
      <p:graphicFrame>
        <p:nvGraphicFramePr>
          <p:cNvPr id="5" name="Content Placeholder 2">
            <a:extLst>
              <a:ext uri="{FF2B5EF4-FFF2-40B4-BE49-F238E27FC236}">
                <a16:creationId xmlns:a16="http://schemas.microsoft.com/office/drawing/2014/main" id="{D1382E6C-49D6-40C5-8240-C013C0C74F7E}"/>
              </a:ext>
            </a:extLst>
          </p:cNvPr>
          <p:cNvGraphicFramePr>
            <a:graphicFrameLocks noGrp="1"/>
          </p:cNvGraphicFramePr>
          <p:nvPr>
            <p:ph idx="1"/>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357378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78DC3-B10B-4B0F-8E8F-2DAFC62A42FE}"/>
              </a:ext>
            </a:extLst>
          </p:cNvPr>
          <p:cNvSpPr>
            <a:spLocks noGrp="1"/>
          </p:cNvSpPr>
          <p:nvPr>
            <p:ph type="title"/>
          </p:nvPr>
        </p:nvSpPr>
        <p:spPr/>
        <p:txBody>
          <a:bodyPr/>
          <a:lstStyle/>
          <a:p>
            <a:r>
              <a:rPr lang="en-US" dirty="0"/>
              <a:t>Test Traceability</a:t>
            </a:r>
          </a:p>
        </p:txBody>
      </p:sp>
      <p:sp>
        <p:nvSpPr>
          <p:cNvPr id="3" name="Content Placeholder 2">
            <a:extLst>
              <a:ext uri="{FF2B5EF4-FFF2-40B4-BE49-F238E27FC236}">
                <a16:creationId xmlns:a16="http://schemas.microsoft.com/office/drawing/2014/main" id="{74CCB716-4CAF-403B-A52F-E0508DF35147}"/>
              </a:ext>
            </a:extLst>
          </p:cNvPr>
          <p:cNvSpPr>
            <a:spLocks noGrp="1"/>
          </p:cNvSpPr>
          <p:nvPr>
            <p:ph idx="1"/>
          </p:nvPr>
        </p:nvSpPr>
        <p:spPr/>
        <p:txBody>
          <a:bodyPr/>
          <a:lstStyle/>
          <a:p>
            <a:r>
              <a:rPr lang="en-US" dirty="0"/>
              <a:t>Each test activity has associated </a:t>
            </a:r>
            <a:r>
              <a:rPr lang="en-US" b="1" dirty="0"/>
              <a:t>test work products</a:t>
            </a:r>
          </a:p>
          <a:p>
            <a:r>
              <a:rPr lang="en-US" dirty="0"/>
              <a:t>Each work product should be associated with its </a:t>
            </a:r>
            <a:r>
              <a:rPr lang="en-US" b="1" dirty="0"/>
              <a:t>test basis</a:t>
            </a:r>
          </a:p>
        </p:txBody>
      </p:sp>
    </p:spTree>
    <p:extLst>
      <p:ext uri="{BB962C8B-B14F-4D97-AF65-F5344CB8AC3E}">
        <p14:creationId xmlns:p14="http://schemas.microsoft.com/office/powerpoint/2010/main" val="29737485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1464F-18E7-4514-852F-9AD2B1634492}"/>
              </a:ext>
            </a:extLst>
          </p:cNvPr>
          <p:cNvSpPr>
            <a:spLocks noGrp="1"/>
          </p:cNvSpPr>
          <p:nvPr>
            <p:ph type="title"/>
          </p:nvPr>
        </p:nvSpPr>
        <p:spPr/>
        <p:txBody>
          <a:bodyPr/>
          <a:lstStyle/>
          <a:p>
            <a:r>
              <a:rPr lang="en-US" dirty="0"/>
              <a:t>The Tester’s Mindset</a:t>
            </a:r>
          </a:p>
        </p:txBody>
      </p:sp>
      <p:sp>
        <p:nvSpPr>
          <p:cNvPr id="3" name="Content Placeholder 2">
            <a:extLst>
              <a:ext uri="{FF2B5EF4-FFF2-40B4-BE49-F238E27FC236}">
                <a16:creationId xmlns:a16="http://schemas.microsoft.com/office/drawing/2014/main" id="{FE4D0519-AC1D-47EF-92FB-B585965361BE}"/>
              </a:ext>
            </a:extLst>
          </p:cNvPr>
          <p:cNvSpPr>
            <a:spLocks noGrp="1"/>
          </p:cNvSpPr>
          <p:nvPr>
            <p:ph idx="1"/>
          </p:nvPr>
        </p:nvSpPr>
        <p:spPr/>
        <p:txBody>
          <a:bodyPr/>
          <a:lstStyle/>
          <a:p>
            <a:r>
              <a:rPr lang="en-US" dirty="0"/>
              <a:t>Curiosity</a:t>
            </a:r>
          </a:p>
          <a:p>
            <a:r>
              <a:rPr lang="en-US" dirty="0"/>
              <a:t>Professional pessimism</a:t>
            </a:r>
          </a:p>
          <a:p>
            <a:r>
              <a:rPr lang="en-US" dirty="0"/>
              <a:t>A critical eye</a:t>
            </a:r>
          </a:p>
          <a:p>
            <a:r>
              <a:rPr lang="en-US" dirty="0"/>
              <a:t>Attention to detail</a:t>
            </a:r>
          </a:p>
          <a:p>
            <a:r>
              <a:rPr lang="en-US" dirty="0"/>
              <a:t>Experience</a:t>
            </a:r>
          </a:p>
          <a:p>
            <a:r>
              <a:rPr lang="en-US" b="1" dirty="0"/>
              <a:t>Good communication skills</a:t>
            </a:r>
          </a:p>
          <a:p>
            <a:endParaRPr lang="en-US" b="1" dirty="0"/>
          </a:p>
          <a:p>
            <a:endParaRPr lang="en-US" b="1" dirty="0"/>
          </a:p>
        </p:txBody>
      </p:sp>
      <p:sp>
        <p:nvSpPr>
          <p:cNvPr id="4" name="Text Box 4">
            <a:extLst>
              <a:ext uri="{FF2B5EF4-FFF2-40B4-BE49-F238E27FC236}">
                <a16:creationId xmlns:a16="http://schemas.microsoft.com/office/drawing/2014/main" id="{4D6ECABC-09F8-4698-96B7-98ADFCA31648}"/>
              </a:ext>
            </a:extLst>
          </p:cNvPr>
          <p:cNvSpPr txBox="1">
            <a:spLocks noChangeArrowheads="1"/>
          </p:cNvSpPr>
          <p:nvPr/>
        </p:nvSpPr>
        <p:spPr bwMode="auto">
          <a:xfrm>
            <a:off x="262304" y="5234682"/>
            <a:ext cx="11667392" cy="1077218"/>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3200">
                <a:solidFill>
                  <a:srgbClr val="FFFF00"/>
                </a:solidFill>
                <a:effectLst>
                  <a:outerShdw blurRad="38100" dist="38100" dir="2700000" algn="tl">
                    <a:srgbClr val="000000">
                      <a:alpha val="43137"/>
                    </a:srgbClr>
                  </a:outerShdw>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Successful developers think differently than successful testers.</a:t>
            </a:r>
          </a:p>
        </p:txBody>
      </p:sp>
    </p:spTree>
    <p:extLst>
      <p:ext uri="{BB962C8B-B14F-4D97-AF65-F5344CB8AC3E}">
        <p14:creationId xmlns:p14="http://schemas.microsoft.com/office/powerpoint/2010/main" val="697303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dissolve">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D9FE163-CA31-4C30-83A7-B7C25344FD67}"/>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55603"/>
          <a:stretch/>
        </p:blipFill>
        <p:spPr>
          <a:xfrm>
            <a:off x="-1" y="0"/>
            <a:ext cx="2037969" cy="6858000"/>
          </a:xfrm>
          <a:prstGeom prst="rect">
            <a:avLst/>
          </a:prstGeom>
        </p:spPr>
      </p:pic>
      <p:pic>
        <p:nvPicPr>
          <p:cNvPr id="14" name="Picture 13">
            <a:extLst>
              <a:ext uri="{FF2B5EF4-FFF2-40B4-BE49-F238E27FC236}">
                <a16:creationId xmlns:a16="http://schemas.microsoft.com/office/drawing/2014/main" id="{0CCCC9C6-8C71-4D06-8205-1B19955298B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55603"/>
          <a:stretch/>
        </p:blipFill>
        <p:spPr>
          <a:xfrm flipH="1">
            <a:off x="10154032" y="0"/>
            <a:ext cx="2037969" cy="6858000"/>
          </a:xfrm>
          <a:prstGeom prst="rect">
            <a:avLst/>
          </a:prstGeom>
        </p:spPr>
      </p:pic>
      <p:sp>
        <p:nvSpPr>
          <p:cNvPr id="13" name="Title 12">
            <a:extLst>
              <a:ext uri="{FF2B5EF4-FFF2-40B4-BE49-F238E27FC236}">
                <a16:creationId xmlns:a16="http://schemas.microsoft.com/office/drawing/2014/main" id="{A07B9CD2-BFBC-42F1-ADEE-D69CBC557E76}"/>
              </a:ext>
            </a:extLst>
          </p:cNvPr>
          <p:cNvSpPr>
            <a:spLocks noGrp="1"/>
          </p:cNvSpPr>
          <p:nvPr>
            <p:ph type="title"/>
          </p:nvPr>
        </p:nvSpPr>
        <p:spPr>
          <a:xfrm>
            <a:off x="838200" y="34925"/>
            <a:ext cx="10515600" cy="1325563"/>
          </a:xfrm>
        </p:spPr>
        <p:txBody>
          <a:bodyPr/>
          <a:lstStyle/>
          <a:p>
            <a:pPr algn="ctr"/>
            <a:r>
              <a:rPr lang="en-US" dirty="0"/>
              <a:t>Psychology of Testing: Different Mindsets</a:t>
            </a:r>
          </a:p>
        </p:txBody>
      </p:sp>
      <p:sp>
        <p:nvSpPr>
          <p:cNvPr id="10" name="TextBox 9">
            <a:extLst>
              <a:ext uri="{FF2B5EF4-FFF2-40B4-BE49-F238E27FC236}">
                <a16:creationId xmlns:a16="http://schemas.microsoft.com/office/drawing/2014/main" id="{78872608-EAB2-48F9-BEB4-62036A73FD80}"/>
              </a:ext>
            </a:extLst>
          </p:cNvPr>
          <p:cNvSpPr txBox="1"/>
          <p:nvPr/>
        </p:nvSpPr>
        <p:spPr>
          <a:xfrm>
            <a:off x="3800856" y="6858000"/>
            <a:ext cx="4590288" cy="230832"/>
          </a:xfrm>
          <a:prstGeom prst="rect">
            <a:avLst/>
          </a:prstGeom>
          <a:noFill/>
        </p:spPr>
        <p:txBody>
          <a:bodyPr wrap="square" rtlCol="0">
            <a:spAutoFit/>
          </a:bodyPr>
          <a:lstStyle/>
          <a:p>
            <a:r>
              <a:rPr lang="en-US" sz="900">
                <a:hlinkClick r:id="rId3" tooltip="https://www.freeimageslive.co.uk/free_stock_image/mohawkjpg"/>
              </a:rPr>
              <a:t>This Photo</a:t>
            </a:r>
            <a:r>
              <a:rPr lang="en-US" sz="900"/>
              <a:t> by Unknown Author is licensed under </a:t>
            </a:r>
            <a:r>
              <a:rPr lang="en-US" sz="900">
                <a:hlinkClick r:id="rId5" tooltip="https://creativecommons.org/licenses/by/3.0/"/>
              </a:rPr>
              <a:t>CC BY</a:t>
            </a:r>
            <a:endParaRPr lang="en-US" sz="900"/>
          </a:p>
        </p:txBody>
      </p:sp>
      <p:sp>
        <p:nvSpPr>
          <p:cNvPr id="15" name="TextBox 14">
            <a:extLst>
              <a:ext uri="{FF2B5EF4-FFF2-40B4-BE49-F238E27FC236}">
                <a16:creationId xmlns:a16="http://schemas.microsoft.com/office/drawing/2014/main" id="{B7C22B2C-5068-4C54-8397-7756520E16E3}"/>
              </a:ext>
            </a:extLst>
          </p:cNvPr>
          <p:cNvSpPr txBox="1"/>
          <p:nvPr/>
        </p:nvSpPr>
        <p:spPr>
          <a:xfrm>
            <a:off x="318897" y="1098996"/>
            <a:ext cx="1604242" cy="461665"/>
          </a:xfrm>
          <a:prstGeom prst="rect">
            <a:avLst/>
          </a:prstGeom>
          <a:ln/>
        </p:spPr>
        <p:style>
          <a:lnRef idx="0">
            <a:schemeClr val="dk1"/>
          </a:lnRef>
          <a:fillRef idx="3">
            <a:schemeClr val="dk1"/>
          </a:fillRef>
          <a:effectRef idx="3">
            <a:schemeClr val="dk1"/>
          </a:effectRef>
          <a:fontRef idx="minor">
            <a:schemeClr val="lt1"/>
          </a:fontRef>
        </p:style>
        <p:txBody>
          <a:bodyPr wrap="square" rtlCol="0">
            <a:spAutoFit/>
          </a:bodyPr>
          <a:lstStyle/>
          <a:p>
            <a:r>
              <a:rPr lang="en-US" sz="2400" dirty="0"/>
              <a:t>Developer</a:t>
            </a:r>
          </a:p>
        </p:txBody>
      </p:sp>
      <p:sp>
        <p:nvSpPr>
          <p:cNvPr id="16" name="TextBox 15">
            <a:extLst>
              <a:ext uri="{FF2B5EF4-FFF2-40B4-BE49-F238E27FC236}">
                <a16:creationId xmlns:a16="http://schemas.microsoft.com/office/drawing/2014/main" id="{805412D0-7FBB-4DC4-8E9E-D2B66065CAC8}"/>
              </a:ext>
            </a:extLst>
          </p:cNvPr>
          <p:cNvSpPr txBox="1"/>
          <p:nvPr/>
        </p:nvSpPr>
        <p:spPr>
          <a:xfrm>
            <a:off x="9599512" y="1129655"/>
            <a:ext cx="1604242" cy="461665"/>
          </a:xfrm>
          <a:prstGeom prst="rect">
            <a:avLst/>
          </a:prstGeom>
          <a:ln/>
        </p:spPr>
        <p:style>
          <a:lnRef idx="0">
            <a:schemeClr val="dk1"/>
          </a:lnRef>
          <a:fillRef idx="3">
            <a:schemeClr val="dk1"/>
          </a:fillRef>
          <a:effectRef idx="3">
            <a:schemeClr val="dk1"/>
          </a:effectRef>
          <a:fontRef idx="minor">
            <a:schemeClr val="lt1"/>
          </a:fontRef>
        </p:style>
        <p:txBody>
          <a:bodyPr wrap="square" rtlCol="0">
            <a:spAutoFit/>
          </a:bodyPr>
          <a:lstStyle/>
          <a:p>
            <a:r>
              <a:rPr lang="en-US" sz="2400" dirty="0"/>
              <a:t>Tester</a:t>
            </a:r>
          </a:p>
        </p:txBody>
      </p:sp>
      <p:sp>
        <p:nvSpPr>
          <p:cNvPr id="23" name="Speech Bubble: Oval 22">
            <a:extLst>
              <a:ext uri="{FF2B5EF4-FFF2-40B4-BE49-F238E27FC236}">
                <a16:creationId xmlns:a16="http://schemas.microsoft.com/office/drawing/2014/main" id="{9818B92F-ED2C-4C1D-A7D6-DF3D5B7AD252}"/>
              </a:ext>
            </a:extLst>
          </p:cNvPr>
          <p:cNvSpPr/>
          <p:nvPr/>
        </p:nvSpPr>
        <p:spPr>
          <a:xfrm>
            <a:off x="2058827" y="642935"/>
            <a:ext cx="7370710" cy="862012"/>
          </a:xfrm>
          <a:prstGeom prst="wedgeEllipseCallout">
            <a:avLst>
              <a:gd name="adj1" fmla="val 68750"/>
              <a:gd name="adj2" fmla="val 2813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Kristen ITC" panose="03050502040202030202" pitchFamily="66" charset="0"/>
              </a:rPr>
              <a:t>Hi!  I’m a tester!  I’m here to help!</a:t>
            </a:r>
            <a:endParaRPr lang="en-US" b="1" dirty="0">
              <a:solidFill>
                <a:schemeClr val="tx1"/>
              </a:solidFill>
              <a:latin typeface="Kristen ITC" panose="03050502040202030202" pitchFamily="66" charset="0"/>
            </a:endParaRPr>
          </a:p>
        </p:txBody>
      </p:sp>
      <p:sp>
        <p:nvSpPr>
          <p:cNvPr id="17" name="Speech Bubble: Oval 16">
            <a:extLst>
              <a:ext uri="{FF2B5EF4-FFF2-40B4-BE49-F238E27FC236}">
                <a16:creationId xmlns:a16="http://schemas.microsoft.com/office/drawing/2014/main" id="{9A6AE2F3-AB01-4421-B5F3-0AB87429666F}"/>
              </a:ext>
            </a:extLst>
          </p:cNvPr>
          <p:cNvSpPr/>
          <p:nvPr/>
        </p:nvSpPr>
        <p:spPr>
          <a:xfrm>
            <a:off x="1951542" y="1625206"/>
            <a:ext cx="7370710" cy="862012"/>
          </a:xfrm>
          <a:prstGeom prst="wedgeEllipseCallout">
            <a:avLst>
              <a:gd name="adj1" fmla="val -58410"/>
              <a:gd name="adj2" fmla="val 2592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Kristen ITC" panose="03050502040202030202" pitchFamily="66" charset="0"/>
              </a:rPr>
              <a:t>I need to get this routine done!  </a:t>
            </a:r>
            <a:br>
              <a:rPr lang="en-US" dirty="0">
                <a:solidFill>
                  <a:schemeClr val="tx1"/>
                </a:solidFill>
                <a:latin typeface="Kristen ITC" panose="03050502040202030202" pitchFamily="66" charset="0"/>
              </a:rPr>
            </a:br>
            <a:r>
              <a:rPr lang="en-US" b="1" dirty="0">
                <a:solidFill>
                  <a:schemeClr val="tx1"/>
                </a:solidFill>
                <a:latin typeface="Kristen ITC" panose="03050502040202030202" pitchFamily="66" charset="0"/>
              </a:rPr>
              <a:t>Stay out of my way!</a:t>
            </a:r>
          </a:p>
        </p:txBody>
      </p:sp>
      <p:sp>
        <p:nvSpPr>
          <p:cNvPr id="18" name="Speech Bubble: Oval 17">
            <a:extLst>
              <a:ext uri="{FF2B5EF4-FFF2-40B4-BE49-F238E27FC236}">
                <a16:creationId xmlns:a16="http://schemas.microsoft.com/office/drawing/2014/main" id="{310BFFE2-7974-4026-BD19-3C45E0BA55A7}"/>
              </a:ext>
            </a:extLst>
          </p:cNvPr>
          <p:cNvSpPr/>
          <p:nvPr/>
        </p:nvSpPr>
        <p:spPr>
          <a:xfrm>
            <a:off x="2037968" y="2551907"/>
            <a:ext cx="7370710" cy="862012"/>
          </a:xfrm>
          <a:prstGeom prst="wedgeEllipseCallout">
            <a:avLst>
              <a:gd name="adj1" fmla="val 68750"/>
              <a:gd name="adj2" fmla="val 1355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Kristen ITC" panose="03050502040202030202" pitchFamily="66" charset="0"/>
              </a:rPr>
              <a:t>Wait!  This software is complex.  </a:t>
            </a:r>
          </a:p>
          <a:p>
            <a:pPr algn="ctr"/>
            <a:r>
              <a:rPr lang="en-US" dirty="0">
                <a:solidFill>
                  <a:schemeClr val="tx1"/>
                </a:solidFill>
                <a:latin typeface="Kristen ITC" panose="03050502040202030202" pitchFamily="66" charset="0"/>
              </a:rPr>
              <a:t>I need to figure out what might go wrong!</a:t>
            </a:r>
          </a:p>
        </p:txBody>
      </p:sp>
      <p:sp>
        <p:nvSpPr>
          <p:cNvPr id="19" name="Speech Bubble: Oval 18">
            <a:extLst>
              <a:ext uri="{FF2B5EF4-FFF2-40B4-BE49-F238E27FC236}">
                <a16:creationId xmlns:a16="http://schemas.microsoft.com/office/drawing/2014/main" id="{DEF8E1F7-AE22-473C-B3B5-FD8022D18BDC}"/>
              </a:ext>
            </a:extLst>
          </p:cNvPr>
          <p:cNvSpPr/>
          <p:nvPr/>
        </p:nvSpPr>
        <p:spPr>
          <a:xfrm>
            <a:off x="2037968" y="3521474"/>
            <a:ext cx="7370710" cy="862012"/>
          </a:xfrm>
          <a:prstGeom prst="wedgeEllipseCallout">
            <a:avLst>
              <a:gd name="adj1" fmla="val -61511"/>
              <a:gd name="adj2" fmla="val 588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Kristen ITC" panose="03050502040202030202" pitchFamily="66" charset="0"/>
              </a:rPr>
              <a:t>I know what I’m doing!  </a:t>
            </a:r>
            <a:r>
              <a:rPr lang="en-US" b="1" dirty="0">
                <a:solidFill>
                  <a:schemeClr val="tx1"/>
                </a:solidFill>
                <a:latin typeface="Kristen ITC" panose="03050502040202030202" pitchFamily="66" charset="0"/>
              </a:rPr>
              <a:t>Get off my back!</a:t>
            </a:r>
          </a:p>
        </p:txBody>
      </p:sp>
      <p:sp>
        <p:nvSpPr>
          <p:cNvPr id="20" name="Speech Bubble: Oval 19">
            <a:extLst>
              <a:ext uri="{FF2B5EF4-FFF2-40B4-BE49-F238E27FC236}">
                <a16:creationId xmlns:a16="http://schemas.microsoft.com/office/drawing/2014/main" id="{782BB8B8-4F2C-4AA5-90C1-83702F202AC7}"/>
              </a:ext>
            </a:extLst>
          </p:cNvPr>
          <p:cNvSpPr/>
          <p:nvPr/>
        </p:nvSpPr>
        <p:spPr>
          <a:xfrm>
            <a:off x="2088768" y="4491041"/>
            <a:ext cx="7370710" cy="862012"/>
          </a:xfrm>
          <a:prstGeom prst="wedgeEllipseCallout">
            <a:avLst>
              <a:gd name="adj1" fmla="val 69956"/>
              <a:gd name="adj2" fmla="val -5454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Kristen ITC" panose="03050502040202030202" pitchFamily="66" charset="0"/>
              </a:rPr>
              <a:t>There are defects in your code and I’m going to find ‘</a:t>
            </a:r>
            <a:r>
              <a:rPr lang="en-US" dirty="0" err="1">
                <a:solidFill>
                  <a:schemeClr val="tx1"/>
                </a:solidFill>
                <a:latin typeface="Kristen ITC" panose="03050502040202030202" pitchFamily="66" charset="0"/>
              </a:rPr>
              <a:t>em</a:t>
            </a:r>
            <a:r>
              <a:rPr lang="en-US" dirty="0">
                <a:solidFill>
                  <a:schemeClr val="tx1"/>
                </a:solidFill>
                <a:latin typeface="Kristen ITC" panose="03050502040202030202" pitchFamily="66" charset="0"/>
              </a:rPr>
              <a:t>, </a:t>
            </a:r>
            <a:r>
              <a:rPr lang="en-US" b="1" dirty="0">
                <a:solidFill>
                  <a:schemeClr val="tx1"/>
                </a:solidFill>
                <a:latin typeface="Kristen ITC" panose="03050502040202030202" pitchFamily="66" charset="0"/>
              </a:rPr>
              <a:t>you hack!</a:t>
            </a:r>
            <a:endParaRPr lang="en-US" dirty="0">
              <a:solidFill>
                <a:schemeClr val="tx1"/>
              </a:solidFill>
              <a:latin typeface="Kristen ITC" panose="03050502040202030202" pitchFamily="66" charset="0"/>
            </a:endParaRPr>
          </a:p>
        </p:txBody>
      </p:sp>
      <p:sp>
        <p:nvSpPr>
          <p:cNvPr id="21" name="Speech Bubble: Oval 20">
            <a:extLst>
              <a:ext uri="{FF2B5EF4-FFF2-40B4-BE49-F238E27FC236}">
                <a16:creationId xmlns:a16="http://schemas.microsoft.com/office/drawing/2014/main" id="{4E31FA3A-BBEA-49CE-BB20-90AD77E20F1F}"/>
              </a:ext>
            </a:extLst>
          </p:cNvPr>
          <p:cNvSpPr/>
          <p:nvPr/>
        </p:nvSpPr>
        <p:spPr>
          <a:xfrm>
            <a:off x="6959599" y="5617771"/>
            <a:ext cx="2617497" cy="862012"/>
          </a:xfrm>
          <a:prstGeom prst="wedgeEllipseCallout">
            <a:avLst>
              <a:gd name="adj1" fmla="val 96157"/>
              <a:gd name="adj2" fmla="val -12232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chemeClr val="tx1"/>
                </a:solidFill>
                <a:latin typeface="Kristen ITC" panose="03050502040202030202" pitchFamily="66" charset="0"/>
              </a:rPr>
              <a:t>Gahhhh</a:t>
            </a:r>
            <a:r>
              <a:rPr lang="en-US" sz="2400" b="1" dirty="0">
                <a:solidFill>
                  <a:schemeClr val="tx1"/>
                </a:solidFill>
                <a:latin typeface="Kristen ITC" panose="03050502040202030202" pitchFamily="66" charset="0"/>
              </a:rPr>
              <a:t>!</a:t>
            </a:r>
          </a:p>
        </p:txBody>
      </p:sp>
      <p:sp>
        <p:nvSpPr>
          <p:cNvPr id="22" name="Speech Bubble: Oval 21">
            <a:extLst>
              <a:ext uri="{FF2B5EF4-FFF2-40B4-BE49-F238E27FC236}">
                <a16:creationId xmlns:a16="http://schemas.microsoft.com/office/drawing/2014/main" id="{E827DB5F-C8BD-4EC3-AC71-7E68EA554932}"/>
              </a:ext>
            </a:extLst>
          </p:cNvPr>
          <p:cNvSpPr/>
          <p:nvPr/>
        </p:nvSpPr>
        <p:spPr>
          <a:xfrm>
            <a:off x="2323375" y="5667225"/>
            <a:ext cx="2617497" cy="862012"/>
          </a:xfrm>
          <a:prstGeom prst="wedgeEllipseCallout">
            <a:avLst>
              <a:gd name="adj1" fmla="val -89188"/>
              <a:gd name="adj2" fmla="val -12084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chemeClr val="tx1"/>
                </a:solidFill>
                <a:latin typeface="Kristen ITC" panose="03050502040202030202" pitchFamily="66" charset="0"/>
              </a:rPr>
              <a:t>Gahhhh</a:t>
            </a:r>
            <a:r>
              <a:rPr lang="en-US" sz="2400" b="1" dirty="0">
                <a:solidFill>
                  <a:schemeClr val="tx1"/>
                </a:solidFill>
                <a:latin typeface="Kristen ITC" panose="03050502040202030202" pitchFamily="66" charset="0"/>
              </a:rPr>
              <a:t>!</a:t>
            </a:r>
          </a:p>
        </p:txBody>
      </p:sp>
    </p:spTree>
    <p:extLst>
      <p:ext uri="{BB962C8B-B14F-4D97-AF65-F5344CB8AC3E}">
        <p14:creationId xmlns:p14="http://schemas.microsoft.com/office/powerpoint/2010/main" val="2340215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7" grpId="0" animBg="1"/>
      <p:bldP spid="18" grpId="0" animBg="1"/>
      <p:bldP spid="19" grpId="0" animBg="1"/>
      <p:bldP spid="20" grpId="0" animBg="1"/>
      <p:bldP spid="21" grpId="0" animBg="1"/>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60513" y="-219868"/>
            <a:ext cx="10515600" cy="1325563"/>
          </a:xfrm>
        </p:spPr>
        <p:txBody>
          <a:bodyPr/>
          <a:lstStyle/>
          <a:p>
            <a:r>
              <a:rPr lang="en-US" dirty="0"/>
              <a:t>Northeast Blackout of 2003</a:t>
            </a:r>
          </a:p>
        </p:txBody>
      </p:sp>
      <p:sp>
        <p:nvSpPr>
          <p:cNvPr id="13315"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Introduction to Software Testing, Edition 2  (Ch 1)</a:t>
            </a:r>
            <a:endParaRPr lang="en-US" sz="900" b="0" u="sng">
              <a:solidFill>
                <a:schemeClr val="tx1"/>
              </a:solidFill>
            </a:endParaRPr>
          </a:p>
        </p:txBody>
      </p:sp>
      <p:sp>
        <p:nvSpPr>
          <p:cNvPr id="13316"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 Ammann &amp; Offutt</a:t>
            </a:r>
          </a:p>
        </p:txBody>
      </p:sp>
      <p:sp>
        <p:nvSpPr>
          <p:cNvPr id="1331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fld id="{ACF412FD-9EAC-4412-A819-F10D00A578A1}" type="slidenum">
              <a:rPr lang="en-US" sz="900" b="0">
                <a:solidFill>
                  <a:schemeClr val="tx1"/>
                </a:solidFill>
              </a:rPr>
              <a:pPr/>
              <a:t>7</a:t>
            </a:fld>
            <a:endParaRPr lang="en-US" sz="900" b="0">
              <a:solidFill>
                <a:schemeClr val="tx1"/>
              </a:solidFill>
            </a:endParaRPr>
          </a:p>
        </p:txBody>
      </p:sp>
      <p:pic>
        <p:nvPicPr>
          <p:cNvPr id="7"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79888" y="1281585"/>
            <a:ext cx="5568318" cy="4176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ounded Rectangle 7"/>
          <p:cNvSpPr/>
          <p:nvPr/>
        </p:nvSpPr>
        <p:spPr bwMode="auto">
          <a:xfrm>
            <a:off x="860514" y="2543175"/>
            <a:ext cx="2357438" cy="914400"/>
          </a:xfrm>
          <a:prstGeom prst="roundRect">
            <a:avLst/>
          </a:prstGeom>
          <a:solidFill>
            <a:schemeClr val="accent3">
              <a:lumMod val="60000"/>
              <a:lumOff val="40000"/>
            </a:schemeClr>
          </a:solidFill>
          <a:ln w="9525" cap="flat" cmpd="sng" algn="ctr">
            <a:solidFill>
              <a:schemeClr val="tx1"/>
            </a:solidFill>
            <a:prstDash val="solid"/>
            <a:miter lim="800000"/>
            <a:headEnd type="none" w="med" len="med"/>
            <a:tailEnd type="none" w="med" len="med"/>
          </a:ln>
          <a:effectLst/>
        </p:spPr>
        <p:txBody>
          <a:bodyPr/>
          <a:lstStyle/>
          <a:p>
            <a:pPr algn="ctr">
              <a:spcBef>
                <a:spcPct val="20000"/>
              </a:spcBef>
              <a:defRPr/>
            </a:pPr>
            <a:r>
              <a:rPr lang="nb-NO">
                <a:solidFill>
                  <a:srgbClr val="000000"/>
                </a:solidFill>
                <a:latin typeface="Arial" pitchFamily="34" charset="0"/>
                <a:cs typeface="Arial" pitchFamily="34" charset="0"/>
              </a:rPr>
              <a:t>Affected 10 million people in Ontario, Canada</a:t>
            </a:r>
            <a:endParaRPr lang="en-GB">
              <a:solidFill>
                <a:srgbClr val="000000"/>
              </a:solidFill>
              <a:latin typeface="Arial" pitchFamily="34" charset="0"/>
              <a:cs typeface="Arial" pitchFamily="34" charset="0"/>
            </a:endParaRPr>
          </a:p>
        </p:txBody>
      </p:sp>
      <p:sp>
        <p:nvSpPr>
          <p:cNvPr id="9" name="Rounded Rectangle 8"/>
          <p:cNvSpPr/>
          <p:nvPr/>
        </p:nvSpPr>
        <p:spPr bwMode="auto">
          <a:xfrm>
            <a:off x="860514" y="3543300"/>
            <a:ext cx="2357438" cy="914400"/>
          </a:xfrm>
          <a:prstGeom prst="roundRect">
            <a:avLst/>
          </a:prstGeom>
          <a:solidFill>
            <a:schemeClr val="accent3">
              <a:lumMod val="60000"/>
              <a:lumOff val="40000"/>
            </a:schemeClr>
          </a:solidFill>
          <a:ln w="9525" cap="flat" cmpd="sng" algn="ctr">
            <a:solidFill>
              <a:schemeClr val="tx1"/>
            </a:solidFill>
            <a:prstDash val="solid"/>
            <a:miter lim="800000"/>
            <a:headEnd type="none" w="med" len="med"/>
            <a:tailEnd type="none" w="med" len="med"/>
          </a:ln>
          <a:effectLst/>
        </p:spPr>
        <p:txBody>
          <a:bodyPr/>
          <a:lstStyle/>
          <a:p>
            <a:pPr algn="ctr">
              <a:spcBef>
                <a:spcPct val="20000"/>
              </a:spcBef>
              <a:defRPr/>
            </a:pPr>
            <a:r>
              <a:rPr lang="nb-NO">
                <a:solidFill>
                  <a:srgbClr val="000000"/>
                </a:solidFill>
                <a:latin typeface="Arial" pitchFamily="34" charset="0"/>
                <a:cs typeface="Arial" pitchFamily="34" charset="0"/>
              </a:rPr>
              <a:t>Affected 40 million people in 8 US states</a:t>
            </a:r>
            <a:endParaRPr lang="en-GB">
              <a:solidFill>
                <a:srgbClr val="000000"/>
              </a:solidFill>
              <a:latin typeface="Arial" pitchFamily="34" charset="0"/>
              <a:cs typeface="Arial" pitchFamily="34" charset="0"/>
            </a:endParaRPr>
          </a:p>
        </p:txBody>
      </p:sp>
      <p:sp>
        <p:nvSpPr>
          <p:cNvPr id="10" name="Rounded Rectangle 9"/>
          <p:cNvSpPr/>
          <p:nvPr/>
        </p:nvSpPr>
        <p:spPr bwMode="auto">
          <a:xfrm>
            <a:off x="860514" y="4543425"/>
            <a:ext cx="2357438" cy="914400"/>
          </a:xfrm>
          <a:prstGeom prst="roundRect">
            <a:avLst/>
          </a:prstGeom>
          <a:solidFill>
            <a:schemeClr val="accent3">
              <a:lumMod val="60000"/>
              <a:lumOff val="40000"/>
            </a:schemeClr>
          </a:solidFill>
          <a:ln w="9525" cap="flat" cmpd="sng" algn="ctr">
            <a:solidFill>
              <a:schemeClr val="tx1"/>
            </a:solidFill>
            <a:prstDash val="solid"/>
            <a:miter lim="800000"/>
            <a:headEnd type="none" w="med" len="med"/>
            <a:tailEnd type="none" w="med" len="med"/>
          </a:ln>
          <a:effectLst/>
        </p:spPr>
        <p:txBody>
          <a:bodyPr/>
          <a:lstStyle/>
          <a:p>
            <a:pPr algn="ctr">
              <a:spcBef>
                <a:spcPct val="20000"/>
              </a:spcBef>
              <a:defRPr/>
            </a:pPr>
            <a:r>
              <a:rPr lang="nb-NO">
                <a:solidFill>
                  <a:srgbClr val="000000"/>
                </a:solidFill>
                <a:latin typeface="Arial" pitchFamily="34" charset="0"/>
                <a:cs typeface="Arial" pitchFamily="34" charset="0"/>
              </a:rPr>
              <a:t>Financial losses of</a:t>
            </a:r>
          </a:p>
          <a:p>
            <a:pPr algn="ctr">
              <a:spcBef>
                <a:spcPct val="20000"/>
              </a:spcBef>
              <a:defRPr/>
            </a:pPr>
            <a:r>
              <a:rPr lang="nb-NO">
                <a:solidFill>
                  <a:srgbClr val="000000"/>
                </a:solidFill>
                <a:latin typeface="Arial" pitchFamily="34" charset="0"/>
                <a:cs typeface="Arial" pitchFamily="34" charset="0"/>
              </a:rPr>
              <a:t>$6 Billion USD</a:t>
            </a:r>
            <a:endParaRPr lang="en-GB">
              <a:solidFill>
                <a:srgbClr val="000000"/>
              </a:solidFill>
              <a:latin typeface="Arial" pitchFamily="34" charset="0"/>
              <a:cs typeface="Arial" pitchFamily="34" charset="0"/>
            </a:endParaRPr>
          </a:p>
        </p:txBody>
      </p:sp>
      <p:sp>
        <p:nvSpPr>
          <p:cNvPr id="11" name="Rounded Rectangle 10"/>
          <p:cNvSpPr/>
          <p:nvPr/>
        </p:nvSpPr>
        <p:spPr bwMode="auto">
          <a:xfrm>
            <a:off x="860514" y="1246188"/>
            <a:ext cx="2357438" cy="1211262"/>
          </a:xfrm>
          <a:prstGeom prst="roundRect">
            <a:avLst/>
          </a:prstGeom>
          <a:solidFill>
            <a:schemeClr val="accent3">
              <a:lumMod val="60000"/>
              <a:lumOff val="40000"/>
            </a:schemeClr>
          </a:solidFill>
          <a:ln w="9525" cap="flat" cmpd="sng" algn="ctr">
            <a:solidFill>
              <a:schemeClr val="tx1"/>
            </a:solidFill>
            <a:prstDash val="solid"/>
            <a:miter lim="800000"/>
            <a:headEnd type="none" w="med" len="med"/>
            <a:tailEnd type="none" w="med" len="med"/>
          </a:ln>
          <a:effectLst/>
        </p:spPr>
        <p:txBody>
          <a:bodyPr/>
          <a:lstStyle/>
          <a:p>
            <a:pPr algn="ctr">
              <a:spcBef>
                <a:spcPct val="20000"/>
              </a:spcBef>
              <a:defRPr/>
            </a:pPr>
            <a:r>
              <a:rPr lang="nb-NO" dirty="0">
                <a:solidFill>
                  <a:srgbClr val="000000"/>
                </a:solidFill>
                <a:latin typeface="Arial" pitchFamily="34" charset="0"/>
                <a:cs typeface="Arial" pitchFamily="34" charset="0"/>
              </a:rPr>
              <a:t>508 generating units and 256 power plants shut down</a:t>
            </a:r>
            <a:endParaRPr lang="en-GB" dirty="0">
              <a:solidFill>
                <a:srgbClr val="000000"/>
              </a:solidFill>
              <a:latin typeface="Arial" pitchFamily="34" charset="0"/>
              <a:cs typeface="Arial" pitchFamily="34" charset="0"/>
            </a:endParaRPr>
          </a:p>
        </p:txBody>
      </p:sp>
      <p:sp>
        <p:nvSpPr>
          <p:cNvPr id="12" name="Rounded Rectangle 11"/>
          <p:cNvSpPr/>
          <p:nvPr/>
        </p:nvSpPr>
        <p:spPr bwMode="auto">
          <a:xfrm>
            <a:off x="860513" y="5543550"/>
            <a:ext cx="8187693" cy="914400"/>
          </a:xfrm>
          <a:prstGeom prst="roundRect">
            <a:avLst/>
          </a:prstGeom>
          <a:solidFill>
            <a:schemeClr val="accent3">
              <a:lumMod val="60000"/>
              <a:lumOff val="40000"/>
            </a:schemeClr>
          </a:solidFill>
          <a:ln w="9525" cap="flat" cmpd="sng" algn="ctr">
            <a:solidFill>
              <a:schemeClr val="tx1"/>
            </a:solidFill>
            <a:prstDash val="solid"/>
            <a:miter lim="800000"/>
            <a:headEnd type="none" w="med" len="med"/>
            <a:tailEnd type="none" w="med" len="med"/>
          </a:ln>
          <a:effectLst/>
        </p:spPr>
        <p:txBody>
          <a:bodyPr/>
          <a:lstStyle/>
          <a:p>
            <a:pPr algn="ctr">
              <a:spcBef>
                <a:spcPct val="20000"/>
              </a:spcBef>
              <a:defRPr/>
            </a:pPr>
            <a:r>
              <a:rPr lang="nb-NO" dirty="0">
                <a:solidFill>
                  <a:srgbClr val="000000"/>
                </a:solidFill>
                <a:latin typeface="Arial" pitchFamily="34" charset="0"/>
                <a:cs typeface="Arial" pitchFamily="34" charset="0"/>
              </a:rPr>
              <a:t>The </a:t>
            </a:r>
            <a:r>
              <a:rPr lang="nb-NO" dirty="0">
                <a:solidFill>
                  <a:schemeClr val="bg1">
                    <a:lumMod val="60000"/>
                    <a:lumOff val="40000"/>
                  </a:schemeClr>
                </a:solidFill>
                <a:latin typeface="Arial" pitchFamily="34" charset="0"/>
                <a:cs typeface="Arial" pitchFamily="34" charset="0"/>
              </a:rPr>
              <a:t>alarm system </a:t>
            </a:r>
            <a:r>
              <a:rPr lang="nb-NO" dirty="0">
                <a:solidFill>
                  <a:srgbClr val="000000"/>
                </a:solidFill>
                <a:latin typeface="Arial" pitchFamily="34" charset="0"/>
                <a:cs typeface="Arial" pitchFamily="34" charset="0"/>
              </a:rPr>
              <a:t>in the energy management system </a:t>
            </a:r>
            <a:r>
              <a:rPr lang="nb-NO" dirty="0">
                <a:solidFill>
                  <a:schemeClr val="bg1">
                    <a:lumMod val="60000"/>
                    <a:lumOff val="40000"/>
                  </a:schemeClr>
                </a:solidFill>
                <a:latin typeface="Arial" pitchFamily="34" charset="0"/>
                <a:cs typeface="Arial" pitchFamily="34" charset="0"/>
              </a:rPr>
              <a:t>failed due to a software error</a:t>
            </a:r>
            <a:r>
              <a:rPr lang="nb-NO" dirty="0">
                <a:solidFill>
                  <a:srgbClr val="000000"/>
                </a:solidFill>
                <a:latin typeface="Arial" pitchFamily="34" charset="0"/>
                <a:cs typeface="Arial" pitchFamily="34" charset="0"/>
              </a:rPr>
              <a:t> and operators were not informed of the power overload in the system</a:t>
            </a:r>
            <a:endParaRPr lang="en-GB"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9248211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1000"/>
                                        <p:tgtEl>
                                          <p:spTgt spid="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10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up)">
                                      <p:cBhvr>
                                        <p:cTn id="22" dur="10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up)">
                                      <p:cBhvr>
                                        <p:cTn id="27" dur="1000"/>
                                        <p:tgtEl>
                                          <p:spTgt spid="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FE1C6-9957-4CD2-B224-99AA43540A00}"/>
              </a:ext>
            </a:extLst>
          </p:cNvPr>
          <p:cNvSpPr>
            <a:spLocks noGrp="1"/>
          </p:cNvSpPr>
          <p:nvPr>
            <p:ph type="title"/>
          </p:nvPr>
        </p:nvSpPr>
        <p:spPr/>
        <p:txBody>
          <a:bodyPr/>
          <a:lstStyle/>
          <a:p>
            <a:r>
              <a:rPr lang="en-US" dirty="0"/>
              <a:t>The truth of it: We need testers</a:t>
            </a:r>
          </a:p>
        </p:txBody>
      </p:sp>
      <p:sp>
        <p:nvSpPr>
          <p:cNvPr id="3" name="Content Placeholder 2">
            <a:extLst>
              <a:ext uri="{FF2B5EF4-FFF2-40B4-BE49-F238E27FC236}">
                <a16:creationId xmlns:a16="http://schemas.microsoft.com/office/drawing/2014/main" id="{20BDCC49-5FA7-4064-A869-CB84F1691BCD}"/>
              </a:ext>
            </a:extLst>
          </p:cNvPr>
          <p:cNvSpPr>
            <a:spLocks noGrp="1"/>
          </p:cNvSpPr>
          <p:nvPr>
            <p:ph idx="1"/>
          </p:nvPr>
        </p:nvSpPr>
        <p:spPr>
          <a:xfrm>
            <a:off x="743607" y="1690688"/>
            <a:ext cx="10515600" cy="4351338"/>
          </a:xfrm>
        </p:spPr>
        <p:txBody>
          <a:bodyPr>
            <a:normAutofit/>
          </a:bodyPr>
          <a:lstStyle/>
          <a:p>
            <a:r>
              <a:rPr lang="en-US" dirty="0"/>
              <a:t>Unit testing by a developer tops out at 40 – 50% defect detection effectiveness</a:t>
            </a:r>
          </a:p>
          <a:p>
            <a:r>
              <a:rPr lang="en-US" dirty="0"/>
              <a:t>Independent test teams score 85% - 98%.</a:t>
            </a:r>
          </a:p>
          <a:p>
            <a:endParaRPr lang="en-US" dirty="0"/>
          </a:p>
        </p:txBody>
      </p:sp>
      <p:pic>
        <p:nvPicPr>
          <p:cNvPr id="5" name="Picture 4">
            <a:extLst>
              <a:ext uri="{FF2B5EF4-FFF2-40B4-BE49-F238E27FC236}">
                <a16:creationId xmlns:a16="http://schemas.microsoft.com/office/drawing/2014/main" id="{DEFE4D43-B38A-4F6C-9E06-352C7754C5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7236" y="3288287"/>
            <a:ext cx="8628342" cy="2682875"/>
          </a:xfrm>
          <a:prstGeom prst="rect">
            <a:avLst/>
          </a:prstGeom>
        </p:spPr>
      </p:pic>
    </p:spTree>
    <p:extLst>
      <p:ext uri="{BB962C8B-B14F-4D97-AF65-F5344CB8AC3E}">
        <p14:creationId xmlns:p14="http://schemas.microsoft.com/office/powerpoint/2010/main" val="7119376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Rationale for Testing Software</a:t>
            </a:r>
          </a:p>
        </p:txBody>
      </p:sp>
      <p:sp>
        <p:nvSpPr>
          <p:cNvPr id="4" name="Date Placeholder 3"/>
          <p:cNvSpPr>
            <a:spLocks noGrp="1"/>
          </p:cNvSpPr>
          <p:nvPr>
            <p:ph type="dt" sz="half" idx="10"/>
          </p:nvPr>
        </p:nvSpPr>
        <p:spPr/>
        <p:txBody>
          <a:bodyPr/>
          <a:lstStyle/>
          <a:p>
            <a:pPr>
              <a:defRPr/>
            </a:pPr>
            <a:r>
              <a:rPr lang="en-US"/>
              <a:t>Introduction to Software Testing, Edition 2  (Ch 1)</a:t>
            </a:r>
            <a:endParaRPr lang="en-US" u="sng"/>
          </a:p>
        </p:txBody>
      </p:sp>
      <p:sp>
        <p:nvSpPr>
          <p:cNvPr id="5" name="Footer Placeholder 4"/>
          <p:cNvSpPr>
            <a:spLocks noGrp="1"/>
          </p:cNvSpPr>
          <p:nvPr>
            <p:ph type="ftr" sz="quarter" idx="11"/>
          </p:nvPr>
        </p:nvSpPr>
        <p:spPr/>
        <p:txBody>
          <a:bodyPr/>
          <a:lstStyle/>
          <a:p>
            <a:pPr>
              <a:defRPr/>
            </a:pPr>
            <a:r>
              <a:rPr lang="en-US"/>
              <a:t>© Ammann &amp; Offutt</a:t>
            </a:r>
          </a:p>
        </p:txBody>
      </p:sp>
      <p:sp>
        <p:nvSpPr>
          <p:cNvPr id="6" name="Slide Number Placeholder 5"/>
          <p:cNvSpPr>
            <a:spLocks noGrp="1"/>
          </p:cNvSpPr>
          <p:nvPr>
            <p:ph type="sldNum" sz="quarter" idx="12"/>
          </p:nvPr>
        </p:nvSpPr>
        <p:spPr/>
        <p:txBody>
          <a:bodyPr/>
          <a:lstStyle/>
          <a:p>
            <a:pPr>
              <a:defRPr/>
            </a:pPr>
            <a:fld id="{7F4B1FAA-A740-404F-BBC5-7C153B666279}" type="slidenum">
              <a:rPr lang="en-US" smtClean="0"/>
              <a:pPr>
                <a:defRPr/>
              </a:pPr>
              <a:t>71</a:t>
            </a:fld>
            <a:endParaRPr lang="en-US"/>
          </a:p>
        </p:txBody>
      </p:sp>
      <p:sp>
        <p:nvSpPr>
          <p:cNvPr id="7" name="Rectangle 8"/>
          <p:cNvSpPr>
            <a:spLocks noChangeArrowheads="1"/>
          </p:cNvSpPr>
          <p:nvPr/>
        </p:nvSpPr>
        <p:spPr bwMode="auto">
          <a:xfrm>
            <a:off x="1071078" y="2134122"/>
            <a:ext cx="10609933" cy="1127481"/>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rgbClr val="FFFF00"/>
                </a:solidFill>
                <a:effectLst>
                  <a:outerShdw blurRad="38100" dist="38100" dir="2700000" algn="tl">
                    <a:srgbClr val="000000">
                      <a:alpha val="43137"/>
                    </a:srgbClr>
                  </a:outerShdw>
                </a:effectLst>
              </a:rPr>
              <a:t>A tester’s goal is to eliminate faults as early as possible</a:t>
            </a:r>
          </a:p>
        </p:txBody>
      </p:sp>
      <p:sp>
        <p:nvSpPr>
          <p:cNvPr id="8" name="Rectangle 8"/>
          <p:cNvSpPr>
            <a:spLocks noChangeArrowheads="1"/>
          </p:cNvSpPr>
          <p:nvPr/>
        </p:nvSpPr>
        <p:spPr bwMode="auto">
          <a:xfrm>
            <a:off x="1071079" y="3596398"/>
            <a:ext cx="10609932" cy="1814862"/>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457200" indent="-457200">
              <a:buFont typeface="Arial" panose="020B0604020202020204" pitchFamily="34" charset="0"/>
              <a:buChar char="•"/>
            </a:pPr>
            <a:r>
              <a:rPr lang="en-US" sz="3200" dirty="0">
                <a:solidFill>
                  <a:srgbClr val="FFFF00"/>
                </a:solidFill>
                <a:effectLst>
                  <a:outerShdw blurRad="38100" dist="38100" dir="2700000" algn="tl">
                    <a:srgbClr val="000000">
                      <a:alpha val="43137"/>
                    </a:srgbClr>
                  </a:outerShdw>
                </a:effectLst>
              </a:rPr>
              <a:t>Improve quality</a:t>
            </a:r>
          </a:p>
          <a:p>
            <a:pPr marL="457200" indent="-457200">
              <a:buFont typeface="Arial" panose="020B0604020202020204" pitchFamily="34" charset="0"/>
              <a:buChar char="•"/>
            </a:pPr>
            <a:r>
              <a:rPr lang="en-US" sz="3200" dirty="0">
                <a:solidFill>
                  <a:srgbClr val="FFFF00"/>
                </a:solidFill>
                <a:effectLst>
                  <a:outerShdw blurRad="38100" dist="38100" dir="2700000" algn="tl">
                    <a:srgbClr val="000000">
                      <a:alpha val="43137"/>
                    </a:srgbClr>
                  </a:outerShdw>
                </a:effectLst>
              </a:rPr>
              <a:t>Reduce cost</a:t>
            </a:r>
          </a:p>
          <a:p>
            <a:pPr marL="457200" indent="-457200">
              <a:buFont typeface="Arial" panose="020B0604020202020204" pitchFamily="34" charset="0"/>
              <a:buChar char="•"/>
            </a:pPr>
            <a:r>
              <a:rPr lang="en-US" sz="3200" dirty="0">
                <a:solidFill>
                  <a:srgbClr val="FFFF00"/>
                </a:solidFill>
                <a:effectLst>
                  <a:outerShdw blurRad="38100" dist="38100" dir="2700000" algn="tl">
                    <a:srgbClr val="000000">
                      <a:alpha val="43137"/>
                    </a:srgbClr>
                  </a:outerShdw>
                </a:effectLst>
              </a:rPr>
              <a:t>Maximize customer satisfaction</a:t>
            </a:r>
          </a:p>
        </p:txBody>
      </p:sp>
    </p:spTree>
    <p:extLst>
      <p:ext uri="{BB962C8B-B14F-4D97-AF65-F5344CB8AC3E}">
        <p14:creationId xmlns:p14="http://schemas.microsoft.com/office/powerpoint/2010/main" val="275801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About Q3: Remember this?</a:t>
            </a:r>
            <a:br>
              <a:rPr lang="en-US" dirty="0"/>
            </a:br>
            <a:r>
              <a:rPr lang="en-US" dirty="0"/>
              <a:t>Validation &amp; Verification (</a:t>
            </a:r>
            <a:r>
              <a:rPr lang="en-US" sz="3200" dirty="0"/>
              <a:t>IEEE-STD-610</a:t>
            </a:r>
            <a:r>
              <a:rPr lang="en-US" dirty="0"/>
              <a:t>)</a:t>
            </a:r>
          </a:p>
        </p:txBody>
      </p:sp>
      <p:sp>
        <p:nvSpPr>
          <p:cNvPr id="3" name="Content Placeholder 2"/>
          <p:cNvSpPr>
            <a:spLocks noGrp="1"/>
          </p:cNvSpPr>
          <p:nvPr>
            <p:ph idx="1"/>
          </p:nvPr>
        </p:nvSpPr>
        <p:spPr>
          <a:solidFill>
            <a:schemeClr val="bg1"/>
          </a:solidFill>
          <a:effectLst/>
        </p:spPr>
        <p:txBody>
          <a:bodyPr/>
          <a:lstStyle/>
          <a:p>
            <a:r>
              <a:rPr lang="en-US" b="1" dirty="0">
                <a:solidFill>
                  <a:schemeClr val="accent1"/>
                </a:solidFill>
              </a:rPr>
              <a:t>Validation</a:t>
            </a:r>
            <a:r>
              <a:rPr lang="en-US" dirty="0"/>
              <a:t>: The process of evaluating software at the end of software development  to ensure compliance with intended usage</a:t>
            </a:r>
          </a:p>
          <a:p>
            <a:pPr lvl="1"/>
            <a:endParaRPr lang="en-US" dirty="0"/>
          </a:p>
          <a:p>
            <a:r>
              <a:rPr lang="en-US" b="1" dirty="0">
                <a:solidFill>
                  <a:schemeClr val="accent1"/>
                </a:solidFill>
              </a:rPr>
              <a:t>Verification</a:t>
            </a:r>
            <a:r>
              <a:rPr lang="en-US" dirty="0"/>
              <a:t>: The process of determining whether the products of a given phase of the software development process fulfill the requirements established during the previous phase</a:t>
            </a:r>
          </a:p>
          <a:p>
            <a:pPr lvl="1"/>
            <a:endParaRPr lang="en-US" dirty="0"/>
          </a:p>
          <a:p>
            <a:pPr lvl="1"/>
            <a:endParaRPr lang="en-US" dirty="0"/>
          </a:p>
        </p:txBody>
      </p:sp>
      <p:sp>
        <p:nvSpPr>
          <p:cNvPr id="4" name="Date Placeholder 3"/>
          <p:cNvSpPr>
            <a:spLocks noGrp="1"/>
          </p:cNvSpPr>
          <p:nvPr>
            <p:ph type="dt" sz="half" idx="10"/>
          </p:nvPr>
        </p:nvSpPr>
        <p:spPr/>
        <p:txBody>
          <a:bodyPr/>
          <a:lstStyle/>
          <a:p>
            <a:pPr>
              <a:defRPr/>
            </a:pPr>
            <a:r>
              <a:rPr lang="en-US" dirty="0"/>
              <a:t>Introduction to Software Testing, Edition 2  (Ch 1)</a:t>
            </a:r>
            <a:endParaRPr lang="en-US" u="sng" dirty="0"/>
          </a:p>
        </p:txBody>
      </p:sp>
      <p:sp>
        <p:nvSpPr>
          <p:cNvPr id="5" name="Footer Placeholder 4"/>
          <p:cNvSpPr>
            <a:spLocks noGrp="1"/>
          </p:cNvSpPr>
          <p:nvPr>
            <p:ph type="ftr" sz="quarter" idx="11"/>
          </p:nvPr>
        </p:nvSpPr>
        <p:spPr/>
        <p:txBody>
          <a:bodyPr/>
          <a:lstStyle/>
          <a:p>
            <a:pPr>
              <a:defRPr/>
            </a:pPr>
            <a:r>
              <a:rPr lang="en-US"/>
              <a:t>© Ammann &amp; Offutt</a:t>
            </a:r>
          </a:p>
        </p:txBody>
      </p:sp>
      <p:sp>
        <p:nvSpPr>
          <p:cNvPr id="6" name="Slide Number Placeholder 5"/>
          <p:cNvSpPr>
            <a:spLocks noGrp="1"/>
          </p:cNvSpPr>
          <p:nvPr>
            <p:ph type="sldNum" sz="quarter" idx="12"/>
          </p:nvPr>
        </p:nvSpPr>
        <p:spPr/>
        <p:txBody>
          <a:bodyPr/>
          <a:lstStyle/>
          <a:p>
            <a:pPr>
              <a:defRPr/>
            </a:pPr>
            <a:fld id="{7F4B1FAA-A740-404F-BBC5-7C153B666279}" type="slidenum">
              <a:rPr lang="en-US" smtClean="0"/>
              <a:pPr>
                <a:defRPr/>
              </a:pPr>
              <a:t>72</a:t>
            </a:fld>
            <a:endParaRPr lang="en-US"/>
          </a:p>
        </p:txBody>
      </p:sp>
    </p:spTree>
    <p:extLst>
      <p:ext uri="{BB962C8B-B14F-4D97-AF65-F5344CB8AC3E}">
        <p14:creationId xmlns:p14="http://schemas.microsoft.com/office/powerpoint/2010/main" val="40604706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1ED0-8194-457A-803A-7E134C091AFF}"/>
              </a:ext>
            </a:extLst>
          </p:cNvPr>
          <p:cNvSpPr>
            <a:spLocks noGrp="1"/>
          </p:cNvSpPr>
          <p:nvPr>
            <p:ph type="title"/>
          </p:nvPr>
        </p:nvSpPr>
        <p:spPr/>
        <p:txBody>
          <a:bodyPr>
            <a:normAutofit/>
          </a:bodyPr>
          <a:lstStyle/>
          <a:p>
            <a:r>
              <a:rPr lang="en-US" dirty="0"/>
              <a:t>Validation requires an understanding of what the program needs to do</a:t>
            </a:r>
            <a:endParaRPr lang="en-US" b="1" dirty="0"/>
          </a:p>
        </p:txBody>
      </p:sp>
      <p:sp>
        <p:nvSpPr>
          <p:cNvPr id="3" name="Content Placeholder 2">
            <a:extLst>
              <a:ext uri="{FF2B5EF4-FFF2-40B4-BE49-F238E27FC236}">
                <a16:creationId xmlns:a16="http://schemas.microsoft.com/office/drawing/2014/main" id="{75712A13-E344-44BE-B847-22C7DEA28743}"/>
              </a:ext>
            </a:extLst>
          </p:cNvPr>
          <p:cNvSpPr>
            <a:spLocks noGrp="1"/>
          </p:cNvSpPr>
          <p:nvPr>
            <p:ph idx="1"/>
          </p:nvPr>
        </p:nvSpPr>
        <p:spPr/>
        <p:txBody>
          <a:bodyPr/>
          <a:lstStyle/>
          <a:p>
            <a:pPr marL="0" indent="0">
              <a:buNone/>
            </a:pPr>
            <a:r>
              <a:rPr lang="en-US" dirty="0"/>
              <a:t>Given this function:</a:t>
            </a:r>
          </a:p>
          <a:p>
            <a:endParaRPr lang="en-US" dirty="0"/>
          </a:p>
          <a:p>
            <a:endParaRPr lang="en-US" dirty="0"/>
          </a:p>
          <a:p>
            <a:pPr marL="0" indent="0">
              <a:buNone/>
            </a:pPr>
            <a:r>
              <a:rPr lang="en-US" dirty="0"/>
              <a:t>…how can you be sure it’s doing what it’s supposed to?</a:t>
            </a:r>
          </a:p>
          <a:p>
            <a:pPr marL="0" indent="0">
              <a:buNone/>
            </a:pPr>
            <a:endParaRPr lang="en-US" dirty="0"/>
          </a:p>
          <a:p>
            <a:pPr marL="0" indent="0">
              <a:buNone/>
            </a:pPr>
            <a:endParaRPr lang="en-US" dirty="0"/>
          </a:p>
          <a:p>
            <a:pPr marL="0" indent="0">
              <a:buNone/>
            </a:pPr>
            <a:endParaRPr lang="en-US" dirty="0"/>
          </a:p>
        </p:txBody>
      </p:sp>
      <p:sp>
        <p:nvSpPr>
          <p:cNvPr id="5" name="Rectangle 4">
            <a:extLst>
              <a:ext uri="{FF2B5EF4-FFF2-40B4-BE49-F238E27FC236}">
                <a16:creationId xmlns:a16="http://schemas.microsoft.com/office/drawing/2014/main" id="{91164831-0067-4BC5-842B-F8F8D33F13E5}"/>
              </a:ext>
            </a:extLst>
          </p:cNvPr>
          <p:cNvSpPr/>
          <p:nvPr/>
        </p:nvSpPr>
        <p:spPr>
          <a:xfrm>
            <a:off x="978538" y="2600867"/>
            <a:ext cx="9562360" cy="461665"/>
          </a:xfrm>
          <a:prstGeom prst="rect">
            <a:avLst/>
          </a:prstGeom>
        </p:spPr>
        <p:txBody>
          <a:bodyPr wrap="square">
            <a:spAutoFit/>
          </a:bodyPr>
          <a:lstStyle/>
          <a:p>
            <a:pPr algn="ctr"/>
            <a:r>
              <a:rPr lang="en-US" sz="2400" dirty="0">
                <a:latin typeface="Consolas" panose="020B0609020204030204" pitchFamily="49" charset="0"/>
              </a:rPr>
              <a:t>public static var </a:t>
            </a:r>
            <a:r>
              <a:rPr lang="en-US" sz="2400" dirty="0" err="1">
                <a:latin typeface="Consolas" panose="020B0609020204030204" pitchFamily="49" charset="0"/>
              </a:rPr>
              <a:t>CalcSqrt</a:t>
            </a:r>
            <a:r>
              <a:rPr lang="en-US" sz="2400" dirty="0">
                <a:latin typeface="Consolas" panose="020B0609020204030204" pitchFamily="49" charset="0"/>
              </a:rPr>
              <a:t>(var number)</a:t>
            </a:r>
          </a:p>
        </p:txBody>
      </p:sp>
      <p:sp>
        <p:nvSpPr>
          <p:cNvPr id="6" name="Rectangle 8">
            <a:extLst>
              <a:ext uri="{FF2B5EF4-FFF2-40B4-BE49-F238E27FC236}">
                <a16:creationId xmlns:a16="http://schemas.microsoft.com/office/drawing/2014/main" id="{DDDD9EDB-3A69-4694-B0F4-1CDCB034E2ED}"/>
              </a:ext>
            </a:extLst>
          </p:cNvPr>
          <p:cNvSpPr>
            <a:spLocks noChangeArrowheads="1"/>
          </p:cNvSpPr>
          <p:nvPr/>
        </p:nvSpPr>
        <p:spPr bwMode="auto">
          <a:xfrm>
            <a:off x="282222" y="4926546"/>
            <a:ext cx="11627555" cy="1814862"/>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rgbClr val="FFFF00"/>
                </a:solidFill>
                <a:effectLst>
                  <a:outerShdw blurRad="38100" dist="38100" dir="2700000" algn="tl">
                    <a:srgbClr val="000000">
                      <a:alpha val="43137"/>
                    </a:srgbClr>
                  </a:outerShdw>
                </a:effectLst>
              </a:rPr>
              <a:t>To properly test you need to understand precisely what is intended</a:t>
            </a:r>
          </a:p>
        </p:txBody>
      </p:sp>
    </p:spTree>
    <p:extLst>
      <p:ext uri="{BB962C8B-B14F-4D97-AF65-F5344CB8AC3E}">
        <p14:creationId xmlns:p14="http://schemas.microsoft.com/office/powerpoint/2010/main" val="740473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normAutofit/>
          </a:bodyPr>
          <a:lstStyle/>
          <a:p>
            <a:br>
              <a:rPr lang="en-US" dirty="0"/>
            </a:br>
            <a:br>
              <a:rPr lang="en-US" dirty="0"/>
            </a:br>
            <a:r>
              <a:rPr lang="en-US" dirty="0"/>
              <a:t>Testing Throughout the Lifecycle</a:t>
            </a:r>
          </a:p>
        </p:txBody>
      </p:sp>
      <p:sp>
        <p:nvSpPr>
          <p:cNvPr id="3" name="Text Placeholder 2">
            <a:extLst>
              <a:ext uri="{FF2B5EF4-FFF2-40B4-BE49-F238E27FC236}">
                <a16:creationId xmlns:a16="http://schemas.microsoft.com/office/drawing/2014/main" id="{9982BAB8-C54E-4EB9-891E-4235CDB183A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33347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Testing Activities</a:t>
            </a:r>
          </a:p>
        </p:txBody>
      </p:sp>
      <p:sp>
        <p:nvSpPr>
          <p:cNvPr id="3" name="Content Placeholder 2"/>
          <p:cNvSpPr>
            <a:spLocks noGrp="1"/>
          </p:cNvSpPr>
          <p:nvPr>
            <p:ph idx="1"/>
          </p:nvPr>
        </p:nvSpPr>
        <p:spPr>
          <a:xfrm>
            <a:off x="838200" y="1538755"/>
            <a:ext cx="10515600" cy="4351338"/>
          </a:xfrm>
        </p:spPr>
        <p:txBody>
          <a:bodyPr/>
          <a:lstStyle/>
          <a:p>
            <a:r>
              <a:rPr lang="en-US" u="sng">
                <a:solidFill>
                  <a:schemeClr val="tx2"/>
                </a:solidFill>
              </a:rPr>
              <a:t>Tester </a:t>
            </a:r>
            <a:r>
              <a:rPr lang="en-US"/>
              <a:t>: </a:t>
            </a:r>
            <a:r>
              <a:rPr lang="en-US" dirty="0"/>
              <a:t>An IT professional who is in charge of one or more technical test activities</a:t>
            </a:r>
          </a:p>
          <a:p>
            <a:pPr lvl="1"/>
            <a:r>
              <a:rPr lang="en-US" sz="1800" dirty="0"/>
              <a:t>Designing test inputs</a:t>
            </a:r>
          </a:p>
          <a:p>
            <a:pPr lvl="1"/>
            <a:r>
              <a:rPr lang="en-US" sz="1800" dirty="0"/>
              <a:t>Producing test values</a:t>
            </a:r>
          </a:p>
          <a:p>
            <a:pPr lvl="1"/>
            <a:r>
              <a:rPr lang="en-US" sz="1800" dirty="0"/>
              <a:t>Running test scripts</a:t>
            </a:r>
          </a:p>
          <a:p>
            <a:pPr lvl="1"/>
            <a:r>
              <a:rPr lang="en-US" sz="1800" dirty="0"/>
              <a:t>Analyzing results</a:t>
            </a:r>
          </a:p>
          <a:p>
            <a:pPr lvl="1"/>
            <a:r>
              <a:rPr lang="en-US" sz="1800" dirty="0"/>
              <a:t>Reporting results to developers and managers</a:t>
            </a:r>
          </a:p>
          <a:p>
            <a:pPr lvl="1"/>
            <a:endParaRPr lang="en-US" sz="1800" dirty="0"/>
          </a:p>
          <a:p>
            <a:r>
              <a:rPr lang="en-US" u="sng" dirty="0">
                <a:solidFill>
                  <a:schemeClr val="tx2"/>
                </a:solidFill>
              </a:rPr>
              <a:t>Test Manager</a:t>
            </a:r>
            <a:r>
              <a:rPr lang="en-US" dirty="0"/>
              <a:t> : In charge of one or more test engineers</a:t>
            </a:r>
          </a:p>
          <a:p>
            <a:pPr lvl="1"/>
            <a:r>
              <a:rPr lang="en-US" sz="1800" dirty="0"/>
              <a:t>Sets test policies and processes</a:t>
            </a:r>
          </a:p>
          <a:p>
            <a:pPr lvl="1"/>
            <a:r>
              <a:rPr lang="en-US" sz="1800" dirty="0"/>
              <a:t>Interacts with other managers on the project</a:t>
            </a:r>
          </a:p>
          <a:p>
            <a:pPr lvl="1"/>
            <a:r>
              <a:rPr lang="en-US" sz="1800" dirty="0"/>
              <a:t>Otherwise supports the engineers</a:t>
            </a:r>
          </a:p>
        </p:txBody>
      </p:sp>
      <p:sp>
        <p:nvSpPr>
          <p:cNvPr id="4" name="Date Placeholder 3"/>
          <p:cNvSpPr>
            <a:spLocks noGrp="1"/>
          </p:cNvSpPr>
          <p:nvPr>
            <p:ph type="dt" sz="half" idx="10"/>
          </p:nvPr>
        </p:nvSpPr>
        <p:spPr/>
        <p:txBody>
          <a:bodyPr/>
          <a:lstStyle/>
          <a:p>
            <a:pPr>
              <a:defRPr/>
            </a:pPr>
            <a:r>
              <a:rPr lang="en-US"/>
              <a:t>Introduction to Software Testing, Edition 2  (Ch 2)</a:t>
            </a:r>
            <a:endParaRPr lang="en-US" u="sng"/>
          </a:p>
        </p:txBody>
      </p:sp>
      <p:sp>
        <p:nvSpPr>
          <p:cNvPr id="5" name="Footer Placeholder 4"/>
          <p:cNvSpPr>
            <a:spLocks noGrp="1"/>
          </p:cNvSpPr>
          <p:nvPr>
            <p:ph type="ftr" sz="quarter" idx="11"/>
          </p:nvPr>
        </p:nvSpPr>
        <p:spPr/>
        <p:txBody>
          <a:bodyPr/>
          <a:lstStyle/>
          <a:p>
            <a:pPr>
              <a:defRPr/>
            </a:pPr>
            <a:r>
              <a:rPr lang="en-US"/>
              <a:t>© Ammann &amp; Offutt</a:t>
            </a:r>
          </a:p>
        </p:txBody>
      </p:sp>
      <p:sp>
        <p:nvSpPr>
          <p:cNvPr id="6" name="Slide Number Placeholder 5"/>
          <p:cNvSpPr>
            <a:spLocks noGrp="1"/>
          </p:cNvSpPr>
          <p:nvPr>
            <p:ph type="sldNum" sz="quarter" idx="12"/>
          </p:nvPr>
        </p:nvSpPr>
        <p:spPr/>
        <p:txBody>
          <a:bodyPr/>
          <a:lstStyle/>
          <a:p>
            <a:pPr>
              <a:defRPr/>
            </a:pPr>
            <a:fld id="{7F4B1FAA-A740-404F-BBC5-7C153B666279}" type="slidenum">
              <a:rPr lang="en-US" smtClean="0"/>
              <a:pPr>
                <a:defRPr/>
              </a:pPr>
              <a:t>75</a:t>
            </a:fld>
            <a:endParaRPr lang="en-US"/>
          </a:p>
        </p:txBody>
      </p:sp>
      <p:sp>
        <p:nvSpPr>
          <p:cNvPr id="7" name="Rectangle 6">
            <a:extLst>
              <a:ext uri="{FF2B5EF4-FFF2-40B4-BE49-F238E27FC236}">
                <a16:creationId xmlns:a16="http://schemas.microsoft.com/office/drawing/2014/main" id="{5610D4BF-0A74-447A-907B-7A1E13678B2B}"/>
              </a:ext>
            </a:extLst>
          </p:cNvPr>
          <p:cNvSpPr/>
          <p:nvPr/>
        </p:nvSpPr>
        <p:spPr>
          <a:xfrm>
            <a:off x="6096000" y="2048529"/>
            <a:ext cx="5665694" cy="1791260"/>
          </a:xfrm>
          <a:prstGeom prst="rect">
            <a:avLst/>
          </a:prstGeom>
          <a:solidFill>
            <a:srgbClr val="0000CC"/>
          </a:solidFill>
          <a:ln w="12700">
            <a:solidFill>
              <a:schemeClr val="tx1"/>
            </a:solidFill>
            <a:miter lim="800000"/>
            <a:headEnd type="none" w="sm" len="sm"/>
            <a:tailEnd type="none" w="sm" len="sm"/>
          </a:ln>
          <a:effectLst/>
        </p:spPr>
        <p:txBody>
          <a:bodyPr wrap="square">
            <a:spAutoFit/>
          </a:bodyPr>
          <a:lstStyle/>
          <a:p>
            <a:pPr>
              <a:lnSpc>
                <a:spcPct val="90000"/>
              </a:lnSpc>
              <a:spcBef>
                <a:spcPct val="30000"/>
              </a:spcBef>
              <a:buSzPct val="75000"/>
            </a:pPr>
            <a:r>
              <a:rPr lang="en-US" sz="2400" dirty="0">
                <a:solidFill>
                  <a:srgbClr val="FFFF00"/>
                </a:solidFill>
                <a:effectLst>
                  <a:outerShdw blurRad="38100" dist="38100" dir="2700000" algn="tl">
                    <a:srgbClr val="000000"/>
                  </a:outerShdw>
                </a:effectLst>
                <a:cs typeface="Arial" pitchFamily="34" charset="0"/>
              </a:rPr>
              <a:t>Software companies often distinguish between:</a:t>
            </a:r>
          </a:p>
          <a:p>
            <a:pPr marL="287338" indent="-287338">
              <a:lnSpc>
                <a:spcPct val="90000"/>
              </a:lnSpc>
              <a:spcBef>
                <a:spcPct val="30000"/>
              </a:spcBef>
              <a:buSzPct val="75000"/>
              <a:buFont typeface="Arial" panose="020B0604020202020204" pitchFamily="34" charset="0"/>
              <a:buChar char="•"/>
            </a:pPr>
            <a:r>
              <a:rPr lang="en-US" sz="2000" dirty="0">
                <a:solidFill>
                  <a:srgbClr val="FFFF00"/>
                </a:solidFill>
                <a:effectLst>
                  <a:outerShdw blurRad="38100" dist="38100" dir="2700000" algn="tl">
                    <a:srgbClr val="000000"/>
                  </a:outerShdw>
                </a:effectLst>
                <a:cs typeface="Arial" pitchFamily="34" charset="0"/>
              </a:rPr>
              <a:t>Software Test Engineers (</a:t>
            </a:r>
            <a:r>
              <a:rPr lang="en-US" sz="2000" b="1" dirty="0">
                <a:solidFill>
                  <a:srgbClr val="FFFF00"/>
                </a:solidFill>
                <a:effectLst>
                  <a:outerShdw blurRad="38100" dist="38100" dir="2700000" algn="tl">
                    <a:srgbClr val="000000"/>
                  </a:outerShdw>
                </a:effectLst>
                <a:cs typeface="Arial" pitchFamily="34" charset="0"/>
              </a:rPr>
              <a:t>STEs</a:t>
            </a:r>
            <a:r>
              <a:rPr lang="en-US" sz="2000" dirty="0">
                <a:solidFill>
                  <a:srgbClr val="FFFF00"/>
                </a:solidFill>
                <a:effectLst>
                  <a:outerShdw blurRad="38100" dist="38100" dir="2700000" algn="tl">
                    <a:srgbClr val="000000"/>
                  </a:outerShdw>
                </a:effectLst>
                <a:cs typeface="Arial" pitchFamily="34" charset="0"/>
              </a:rPr>
              <a:t>)</a:t>
            </a:r>
          </a:p>
          <a:p>
            <a:pPr marL="287338" indent="-287338">
              <a:lnSpc>
                <a:spcPct val="90000"/>
              </a:lnSpc>
              <a:spcBef>
                <a:spcPct val="30000"/>
              </a:spcBef>
              <a:buSzPct val="75000"/>
              <a:buFont typeface="Arial" panose="020B0604020202020204" pitchFamily="34" charset="0"/>
              <a:buChar char="•"/>
            </a:pPr>
            <a:r>
              <a:rPr lang="en-US" sz="2000" dirty="0">
                <a:solidFill>
                  <a:srgbClr val="FFFF00"/>
                </a:solidFill>
                <a:effectLst>
                  <a:outerShdw blurRad="38100" dist="38100" dir="2700000" algn="tl">
                    <a:srgbClr val="000000"/>
                  </a:outerShdw>
                </a:effectLst>
                <a:cs typeface="Arial" pitchFamily="34" charset="0"/>
              </a:rPr>
              <a:t>Software Development Engineers in Test (</a:t>
            </a:r>
            <a:r>
              <a:rPr lang="en-US" sz="2000" b="1" dirty="0">
                <a:solidFill>
                  <a:srgbClr val="FFFF00"/>
                </a:solidFill>
                <a:effectLst>
                  <a:outerShdw blurRad="38100" dist="38100" dir="2700000" algn="tl">
                    <a:srgbClr val="000000"/>
                  </a:outerShdw>
                </a:effectLst>
                <a:cs typeface="Arial" pitchFamily="34" charset="0"/>
              </a:rPr>
              <a:t>SDET</a:t>
            </a:r>
            <a:r>
              <a:rPr lang="en-US" sz="2000" dirty="0">
                <a:solidFill>
                  <a:srgbClr val="FFFF00"/>
                </a:solidFill>
                <a:effectLst>
                  <a:outerShdw blurRad="38100" dist="38100" dir="2700000" algn="tl">
                    <a:srgbClr val="000000"/>
                  </a:outerShdw>
                </a:effectLst>
                <a:cs typeface="Arial" pitchFamily="34" charset="0"/>
              </a:rPr>
              <a:t>s)</a:t>
            </a:r>
          </a:p>
          <a:p>
            <a:pPr>
              <a:lnSpc>
                <a:spcPct val="90000"/>
              </a:lnSpc>
              <a:spcBef>
                <a:spcPct val="30000"/>
              </a:spcBef>
              <a:buSzPct val="75000"/>
            </a:pPr>
            <a:r>
              <a:rPr lang="en-US" sz="1600" i="1" dirty="0">
                <a:solidFill>
                  <a:srgbClr val="FFFF00"/>
                </a:solidFill>
                <a:effectLst>
                  <a:outerShdw blurRad="38100" dist="38100" dir="2700000" algn="tl">
                    <a:srgbClr val="000000"/>
                  </a:outerShdw>
                </a:effectLst>
                <a:cs typeface="Arial" pitchFamily="34" charset="0"/>
              </a:rPr>
              <a:t>Microsoft terms</a:t>
            </a:r>
          </a:p>
        </p:txBody>
      </p:sp>
    </p:spTree>
    <p:extLst>
      <p:ext uri="{BB962C8B-B14F-4D97-AF65-F5344CB8AC3E}">
        <p14:creationId xmlns:p14="http://schemas.microsoft.com/office/powerpoint/2010/main" val="824742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59FAC-11E4-4F33-9800-6FD810DF39D0}"/>
              </a:ext>
            </a:extLst>
          </p:cNvPr>
          <p:cNvSpPr>
            <a:spLocks noGrp="1"/>
          </p:cNvSpPr>
          <p:nvPr>
            <p:ph type="title"/>
          </p:nvPr>
        </p:nvSpPr>
        <p:spPr/>
        <p:txBody>
          <a:bodyPr/>
          <a:lstStyle/>
          <a:p>
            <a:r>
              <a:rPr lang="en-US" dirty="0"/>
              <a:t>How defects are introduced</a:t>
            </a:r>
          </a:p>
        </p:txBody>
      </p:sp>
      <p:pic>
        <p:nvPicPr>
          <p:cNvPr id="4" name="Picture 3">
            <a:extLst>
              <a:ext uri="{FF2B5EF4-FFF2-40B4-BE49-F238E27FC236}">
                <a16:creationId xmlns:a16="http://schemas.microsoft.com/office/drawing/2014/main" id="{720DF5C0-FDDE-42D0-8395-143F23E30CA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26123" y="2009603"/>
            <a:ext cx="1320506" cy="1313664"/>
          </a:xfrm>
          <a:prstGeom prst="rect">
            <a:avLst/>
          </a:prstGeom>
        </p:spPr>
      </p:pic>
      <p:pic>
        <p:nvPicPr>
          <p:cNvPr id="2050" name="Picture 2" descr="Image result for programmer free clip art">
            <a:extLst>
              <a:ext uri="{FF2B5EF4-FFF2-40B4-BE49-F238E27FC236}">
                <a16:creationId xmlns:a16="http://schemas.microsoft.com/office/drawing/2014/main" id="{F8363432-040A-4E5C-8286-8A0CE27D1F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4080" y="1914744"/>
            <a:ext cx="1838325" cy="14459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programmer free clip art">
            <a:extLst>
              <a:ext uri="{FF2B5EF4-FFF2-40B4-BE49-F238E27FC236}">
                <a16:creationId xmlns:a16="http://schemas.microsoft.com/office/drawing/2014/main" id="{03B97D10-E83F-4188-8DC7-B9AEB02DD2F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94667" l="0" r="99556">
                        <a14:foregroundMark x1="8000" y1="55111" x2="8000" y2="55111"/>
                        <a14:foregroundMark x1="12444" y1="8444" x2="99111" y2="17778"/>
                        <a14:foregroundMark x1="99111" y1="17778" x2="18222" y2="18222"/>
                        <a14:foregroundMark x1="18222" y1="18222" x2="60444" y2="23111"/>
                        <a14:foregroundMark x1="60444" y1="23111" x2="31111" y2="24000"/>
                        <a14:foregroundMark x1="31111" y1="24000" x2="4000" y2="38222"/>
                        <a14:foregroundMark x1="4000" y1="38222" x2="9778" y2="49778"/>
                        <a14:foregroundMark x1="889" y1="2667" x2="5333" y2="55556"/>
                        <a14:foregroundMark x1="5333" y1="55556" x2="17333" y2="82667"/>
                        <a14:foregroundMark x1="17333" y1="82667" x2="72000" y2="74222"/>
                        <a14:foregroundMark x1="72000" y1="74222" x2="87556" y2="46667"/>
                        <a14:foregroundMark x1="87556" y1="46667" x2="90667" y2="18222"/>
                        <a14:foregroundMark x1="90667" y1="18222" x2="65333" y2="6667"/>
                        <a14:foregroundMark x1="65333" y1="6667" x2="21333" y2="0"/>
                        <a14:foregroundMark x1="21333" y1="0" x2="0" y2="5333"/>
                        <a14:foregroundMark x1="90222" y1="1778" x2="98222" y2="28000"/>
                        <a14:foregroundMark x1="98222" y1="28000" x2="96889" y2="84000"/>
                        <a14:foregroundMark x1="96889" y1="84000" x2="95111" y2="2667"/>
                        <a14:foregroundMark x1="95111" y1="2667" x2="97778" y2="2222"/>
                        <a14:foregroundMark x1="51111" y1="39556" x2="51111" y2="39556"/>
                        <a14:foregroundMark x1="40889" y1="36889" x2="52444" y2="60444"/>
                        <a14:foregroundMark x1="52444" y1="60444" x2="78222" y2="45333"/>
                        <a14:foregroundMark x1="78222" y1="45333" x2="65778" y2="21778"/>
                        <a14:foregroundMark x1="65778" y1="21778" x2="39111" y2="25333"/>
                        <a14:foregroundMark x1="39111" y1="25333" x2="43111" y2="47111"/>
                        <a14:foregroundMark x1="44000" y1="31556" x2="55111" y2="55111"/>
                        <a14:foregroundMark x1="55111" y1="55111" x2="64889" y2="31111"/>
                        <a14:foregroundMark x1="64889" y1="31111" x2="39556" y2="35111"/>
                        <a14:foregroundMark x1="39556" y1="35111" x2="40444" y2="39111"/>
                        <a14:foregroundMark x1="0" y1="79556" x2="6229" y2="83868"/>
                        <a14:foregroundMark x1="67903" y1="83587" x2="58667" y2="75556"/>
                        <a14:foregroundMark x1="58667" y1="75556" x2="444" y2="80000"/>
                        <a14:foregroundMark x1="6222" y1="78222" x2="15954" y2="83169"/>
                        <a14:foregroundMark x1="66827" y1="83523" x2="60889" y2="80444"/>
                        <a14:foregroundMark x1="60889" y1="80444" x2="7556" y2="79556"/>
                        <a14:foregroundMark x1="7556" y1="79556" x2="6222" y2="77778"/>
                        <a14:foregroundMark x1="80113" y1="84273" x2="95111" y2="84000"/>
                        <a14:backgroundMark x1="7556" y1="93333" x2="87111" y2="94667"/>
                        <a14:backgroundMark x1="2667" y1="91111" x2="59556" y2="92000"/>
                        <a14:backgroundMark x1="59556" y1="92000" x2="86222" y2="90667"/>
                        <a14:backgroundMark x1="86222" y1="90667" x2="4889" y2="90222"/>
                        <a14:backgroundMark x1="4889" y1="90222" x2="32000" y2="88000"/>
                        <a14:backgroundMark x1="32000" y1="88000" x2="99111" y2="92000"/>
                        <a14:backgroundMark x1="1333" y1="87556" x2="1333" y2="86667"/>
                        <a14:backgroundMark x1="6667" y1="89333" x2="2222" y2="89333"/>
                      </a14:backgroundRemoval>
                    </a14:imgEffect>
                  </a14:imgLayer>
                </a14:imgProps>
              </a:ext>
              <a:ext uri="{28A0092B-C50C-407E-A947-70E740481C1C}">
                <a14:useLocalDpi xmlns:a14="http://schemas.microsoft.com/office/drawing/2010/main" val="0"/>
              </a:ext>
            </a:extLst>
          </a:blip>
          <a:srcRect/>
          <a:stretch>
            <a:fillRect/>
          </a:stretch>
        </p:blipFill>
        <p:spPr bwMode="auto">
          <a:xfrm>
            <a:off x="4610822" y="1742510"/>
            <a:ext cx="18383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obile application">
            <a:extLst>
              <a:ext uri="{FF2B5EF4-FFF2-40B4-BE49-F238E27FC236}">
                <a16:creationId xmlns:a16="http://schemas.microsoft.com/office/drawing/2014/main" id="{046BF232-2766-49A2-AD71-4C03D29402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04506" y="4869983"/>
            <a:ext cx="2657475" cy="1724025"/>
          </a:xfrm>
          <a:prstGeom prst="rect">
            <a:avLst/>
          </a:prstGeom>
          <a:noFill/>
          <a:extLst>
            <a:ext uri="{909E8E84-426E-40DD-AFC4-6F175D3DCCD1}">
              <a14:hiddenFill xmlns:a14="http://schemas.microsoft.com/office/drawing/2010/main">
                <a:solidFill>
                  <a:srgbClr val="FFFFFF"/>
                </a:solidFill>
              </a14:hiddenFill>
            </a:ext>
          </a:extLst>
        </p:spPr>
      </p:pic>
      <p:sp>
        <p:nvSpPr>
          <p:cNvPr id="6" name="Arrow: Down 5">
            <a:extLst>
              <a:ext uri="{FF2B5EF4-FFF2-40B4-BE49-F238E27FC236}">
                <a16:creationId xmlns:a16="http://schemas.microsoft.com/office/drawing/2014/main" id="{3DB2962C-2A3B-4ADD-AB13-6F43F8745CC6}"/>
              </a:ext>
            </a:extLst>
          </p:cNvPr>
          <p:cNvSpPr/>
          <p:nvPr/>
        </p:nvSpPr>
        <p:spPr>
          <a:xfrm>
            <a:off x="9489478" y="3670569"/>
            <a:ext cx="509954" cy="109024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0" name="Picture 12" descr="Image result for software design">
            <a:extLst>
              <a:ext uri="{FF2B5EF4-FFF2-40B4-BE49-F238E27FC236}">
                <a16:creationId xmlns:a16="http://schemas.microsoft.com/office/drawing/2014/main" id="{81EB626C-7C68-47B5-8DD5-A36E9D2206A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25059" y="4838356"/>
            <a:ext cx="2609850" cy="17526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software requirements">
            <a:extLst>
              <a:ext uri="{FF2B5EF4-FFF2-40B4-BE49-F238E27FC236}">
                <a16:creationId xmlns:a16="http://schemas.microsoft.com/office/drawing/2014/main" id="{E409B9A7-B4E2-4223-8FF0-BD0CC5A9E9B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0108676">
            <a:off x="939306" y="4950263"/>
            <a:ext cx="1068248" cy="1509112"/>
          </a:xfrm>
          <a:prstGeom prst="rect">
            <a:avLst/>
          </a:prstGeom>
          <a:noFill/>
          <a:extLst>
            <a:ext uri="{909E8E84-426E-40DD-AFC4-6F175D3DCCD1}">
              <a14:hiddenFill xmlns:a14="http://schemas.microsoft.com/office/drawing/2010/main">
                <a:solidFill>
                  <a:srgbClr val="FFFFFF"/>
                </a:solidFill>
              </a14:hiddenFill>
            </a:ext>
          </a:extLst>
        </p:spPr>
      </p:pic>
      <p:sp>
        <p:nvSpPr>
          <p:cNvPr id="29" name="Arrow: Down 28">
            <a:extLst>
              <a:ext uri="{FF2B5EF4-FFF2-40B4-BE49-F238E27FC236}">
                <a16:creationId xmlns:a16="http://schemas.microsoft.com/office/drawing/2014/main" id="{F8AF6A12-9F24-4119-8136-794CA6D9CA30}"/>
              </a:ext>
            </a:extLst>
          </p:cNvPr>
          <p:cNvSpPr/>
          <p:nvPr/>
        </p:nvSpPr>
        <p:spPr>
          <a:xfrm>
            <a:off x="5262797" y="3667517"/>
            <a:ext cx="509954" cy="109024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C97DB49-DB5B-4B95-9478-6C666109D3F7}"/>
              </a:ext>
            </a:extLst>
          </p:cNvPr>
          <p:cNvSpPr txBox="1"/>
          <p:nvPr/>
        </p:nvSpPr>
        <p:spPr>
          <a:xfrm>
            <a:off x="1884599" y="5998635"/>
            <a:ext cx="1603624"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dirty="0"/>
              <a:t>Requirements</a:t>
            </a:r>
          </a:p>
          <a:p>
            <a:r>
              <a:rPr lang="en-US" dirty="0"/>
              <a:t>Specification</a:t>
            </a:r>
          </a:p>
        </p:txBody>
      </p:sp>
      <p:sp>
        <p:nvSpPr>
          <p:cNvPr id="35" name="TextBox 34">
            <a:extLst>
              <a:ext uri="{FF2B5EF4-FFF2-40B4-BE49-F238E27FC236}">
                <a16:creationId xmlns:a16="http://schemas.microsoft.com/office/drawing/2014/main" id="{6D14E2EB-186A-4B46-8722-342D730DD6B8}"/>
              </a:ext>
            </a:extLst>
          </p:cNvPr>
          <p:cNvSpPr txBox="1"/>
          <p:nvPr/>
        </p:nvSpPr>
        <p:spPr>
          <a:xfrm>
            <a:off x="6573620" y="6025218"/>
            <a:ext cx="1603624"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dirty="0"/>
              <a:t>App Design</a:t>
            </a:r>
          </a:p>
        </p:txBody>
      </p:sp>
      <p:sp>
        <p:nvSpPr>
          <p:cNvPr id="36" name="TextBox 35">
            <a:extLst>
              <a:ext uri="{FF2B5EF4-FFF2-40B4-BE49-F238E27FC236}">
                <a16:creationId xmlns:a16="http://schemas.microsoft.com/office/drawing/2014/main" id="{426C4A10-CA28-4DC3-A222-47AD4B17F9C9}"/>
              </a:ext>
            </a:extLst>
          </p:cNvPr>
          <p:cNvSpPr txBox="1"/>
          <p:nvPr/>
        </p:nvSpPr>
        <p:spPr>
          <a:xfrm>
            <a:off x="10182592" y="5972925"/>
            <a:ext cx="1063101"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dirty="0"/>
              <a:t>Software</a:t>
            </a:r>
          </a:p>
        </p:txBody>
      </p:sp>
      <p:sp>
        <p:nvSpPr>
          <p:cNvPr id="37" name="TextBox 36">
            <a:extLst>
              <a:ext uri="{FF2B5EF4-FFF2-40B4-BE49-F238E27FC236}">
                <a16:creationId xmlns:a16="http://schemas.microsoft.com/office/drawing/2014/main" id="{9BEBEA14-7D74-4332-97E8-9475C864AC51}"/>
              </a:ext>
            </a:extLst>
          </p:cNvPr>
          <p:cNvSpPr txBox="1"/>
          <p:nvPr/>
        </p:nvSpPr>
        <p:spPr>
          <a:xfrm>
            <a:off x="1815011" y="2978403"/>
            <a:ext cx="998527"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dirty="0"/>
              <a:t>Analyst</a:t>
            </a:r>
          </a:p>
        </p:txBody>
      </p:sp>
      <p:sp>
        <p:nvSpPr>
          <p:cNvPr id="38" name="TextBox 37">
            <a:extLst>
              <a:ext uri="{FF2B5EF4-FFF2-40B4-BE49-F238E27FC236}">
                <a16:creationId xmlns:a16="http://schemas.microsoft.com/office/drawing/2014/main" id="{45F7CAAE-0694-4FF5-AF5A-CD9B6BC86D61}"/>
              </a:ext>
            </a:extLst>
          </p:cNvPr>
          <p:cNvSpPr txBox="1"/>
          <p:nvPr/>
        </p:nvSpPr>
        <p:spPr>
          <a:xfrm>
            <a:off x="5960742" y="2689170"/>
            <a:ext cx="1130855"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dirty="0"/>
              <a:t>Designer</a:t>
            </a:r>
          </a:p>
        </p:txBody>
      </p:sp>
      <p:sp>
        <p:nvSpPr>
          <p:cNvPr id="39" name="TextBox 38">
            <a:extLst>
              <a:ext uri="{FF2B5EF4-FFF2-40B4-BE49-F238E27FC236}">
                <a16:creationId xmlns:a16="http://schemas.microsoft.com/office/drawing/2014/main" id="{02966986-30A2-4C82-A01A-D5BE8C839678}"/>
              </a:ext>
            </a:extLst>
          </p:cNvPr>
          <p:cNvSpPr txBox="1"/>
          <p:nvPr/>
        </p:nvSpPr>
        <p:spPr>
          <a:xfrm>
            <a:off x="10284507" y="2862744"/>
            <a:ext cx="1318846"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dirty="0"/>
              <a:t>Developer</a:t>
            </a:r>
          </a:p>
        </p:txBody>
      </p:sp>
      <p:sp>
        <p:nvSpPr>
          <p:cNvPr id="52" name="Arrow: Down 51">
            <a:extLst>
              <a:ext uri="{FF2B5EF4-FFF2-40B4-BE49-F238E27FC236}">
                <a16:creationId xmlns:a16="http://schemas.microsoft.com/office/drawing/2014/main" id="{938F9255-E796-4873-A887-9CA2372E6540}"/>
              </a:ext>
            </a:extLst>
          </p:cNvPr>
          <p:cNvSpPr/>
          <p:nvPr/>
        </p:nvSpPr>
        <p:spPr>
          <a:xfrm>
            <a:off x="1374645" y="3457732"/>
            <a:ext cx="509954" cy="109024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row: Down 52">
            <a:extLst>
              <a:ext uri="{FF2B5EF4-FFF2-40B4-BE49-F238E27FC236}">
                <a16:creationId xmlns:a16="http://schemas.microsoft.com/office/drawing/2014/main" id="{811599D6-BDFE-4FF7-B98D-3F16868F3C46}"/>
              </a:ext>
            </a:extLst>
          </p:cNvPr>
          <p:cNvSpPr/>
          <p:nvPr/>
        </p:nvSpPr>
        <p:spPr>
          <a:xfrm rot="12407184">
            <a:off x="3454144" y="2994894"/>
            <a:ext cx="509954" cy="2761419"/>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Down 53">
            <a:extLst>
              <a:ext uri="{FF2B5EF4-FFF2-40B4-BE49-F238E27FC236}">
                <a16:creationId xmlns:a16="http://schemas.microsoft.com/office/drawing/2014/main" id="{D230B159-ED4B-445E-BC56-10CFBA5050BB}"/>
              </a:ext>
            </a:extLst>
          </p:cNvPr>
          <p:cNvSpPr/>
          <p:nvPr/>
        </p:nvSpPr>
        <p:spPr>
          <a:xfrm rot="12407184">
            <a:off x="7788042" y="3061747"/>
            <a:ext cx="509954" cy="2761419"/>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8808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up)">
                                      <p:cBhvr>
                                        <p:cTn id="7" dur="500"/>
                                        <p:tgtEl>
                                          <p:spTgt spid="5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62"/>
                                        </p:tgtEl>
                                        <p:attrNameLst>
                                          <p:attrName>style.visibility</p:attrName>
                                        </p:attrNameLst>
                                      </p:cBhvr>
                                      <p:to>
                                        <p:strVal val="visible"/>
                                      </p:to>
                                    </p:set>
                                    <p:animEffect transition="in" filter="fade">
                                      <p:cBhvr>
                                        <p:cTn id="11" dur="500"/>
                                        <p:tgtEl>
                                          <p:spTgt spid="206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wipe(down)">
                                      <p:cBhvr>
                                        <p:cTn id="19" dur="500"/>
                                        <p:tgtEl>
                                          <p:spTgt spid="5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up)">
                                      <p:cBhvr>
                                        <p:cTn id="24" dur="500"/>
                                        <p:tgtEl>
                                          <p:spTgt spid="29"/>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2060"/>
                                        </p:tgtEl>
                                        <p:attrNameLst>
                                          <p:attrName>style.visibility</p:attrName>
                                        </p:attrNameLst>
                                      </p:cBhvr>
                                      <p:to>
                                        <p:strVal val="visible"/>
                                      </p:to>
                                    </p:set>
                                    <p:animEffect transition="in" filter="fade">
                                      <p:cBhvr>
                                        <p:cTn id="28" dur="500"/>
                                        <p:tgtEl>
                                          <p:spTgt spid="206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wipe(down)">
                                      <p:cBhvr>
                                        <p:cTn id="36" dur="500"/>
                                        <p:tgtEl>
                                          <p:spTgt spid="5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up)">
                                      <p:cBhvr>
                                        <p:cTn id="41" dur="500"/>
                                        <p:tgtEl>
                                          <p:spTgt spid="6"/>
                                        </p:tgtEl>
                                      </p:cBhvr>
                                    </p:animEffec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2058"/>
                                        </p:tgtEl>
                                        <p:attrNameLst>
                                          <p:attrName>style.visibility</p:attrName>
                                        </p:attrNameLst>
                                      </p:cBhvr>
                                      <p:to>
                                        <p:strVal val="visible"/>
                                      </p:to>
                                    </p:set>
                                    <p:animEffect transition="in" filter="fade">
                                      <p:cBhvr>
                                        <p:cTn id="45" dur="500"/>
                                        <p:tgtEl>
                                          <p:spTgt spid="205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fade">
                                      <p:cBhvr>
                                        <p:cTn id="4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 grpId="0" animBg="1"/>
      <p:bldP spid="9" grpId="0" animBg="1"/>
      <p:bldP spid="35" grpId="0" animBg="1"/>
      <p:bldP spid="36" grpId="0" animBg="1"/>
      <p:bldP spid="52" grpId="0" animBg="1"/>
      <p:bldP spid="53" grpId="0" animBg="1"/>
      <p:bldP spid="5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59FAC-11E4-4F33-9800-6FD810DF39D0}"/>
              </a:ext>
            </a:extLst>
          </p:cNvPr>
          <p:cNvSpPr>
            <a:spLocks noGrp="1"/>
          </p:cNvSpPr>
          <p:nvPr>
            <p:ph type="title"/>
          </p:nvPr>
        </p:nvSpPr>
        <p:spPr/>
        <p:txBody>
          <a:bodyPr/>
          <a:lstStyle/>
          <a:p>
            <a:r>
              <a:rPr lang="en-US" dirty="0"/>
              <a:t>How defects are introduced</a:t>
            </a:r>
          </a:p>
        </p:txBody>
      </p:sp>
      <p:pic>
        <p:nvPicPr>
          <p:cNvPr id="4" name="Picture 3">
            <a:extLst>
              <a:ext uri="{FF2B5EF4-FFF2-40B4-BE49-F238E27FC236}">
                <a16:creationId xmlns:a16="http://schemas.microsoft.com/office/drawing/2014/main" id="{720DF5C0-FDDE-42D0-8395-143F23E30CA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26123" y="2009603"/>
            <a:ext cx="1320506" cy="1313664"/>
          </a:xfrm>
          <a:prstGeom prst="rect">
            <a:avLst/>
          </a:prstGeom>
        </p:spPr>
      </p:pic>
      <p:pic>
        <p:nvPicPr>
          <p:cNvPr id="2050" name="Picture 2" descr="Image result for programmer free clip art">
            <a:extLst>
              <a:ext uri="{FF2B5EF4-FFF2-40B4-BE49-F238E27FC236}">
                <a16:creationId xmlns:a16="http://schemas.microsoft.com/office/drawing/2014/main" id="{F8363432-040A-4E5C-8286-8A0CE27D1F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4080" y="1914744"/>
            <a:ext cx="1838325" cy="14459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programmer free clip art">
            <a:extLst>
              <a:ext uri="{FF2B5EF4-FFF2-40B4-BE49-F238E27FC236}">
                <a16:creationId xmlns:a16="http://schemas.microsoft.com/office/drawing/2014/main" id="{03B97D10-E83F-4188-8DC7-B9AEB02DD2F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94667" l="0" r="99556">
                        <a14:foregroundMark x1="8000" y1="55111" x2="8000" y2="55111"/>
                        <a14:foregroundMark x1="12444" y1="8444" x2="99111" y2="17778"/>
                        <a14:foregroundMark x1="99111" y1="17778" x2="18222" y2="18222"/>
                        <a14:foregroundMark x1="18222" y1="18222" x2="60444" y2="23111"/>
                        <a14:foregroundMark x1="60444" y1="23111" x2="31111" y2="24000"/>
                        <a14:foregroundMark x1="31111" y1="24000" x2="4000" y2="38222"/>
                        <a14:foregroundMark x1="4000" y1="38222" x2="9778" y2="49778"/>
                        <a14:foregroundMark x1="889" y1="2667" x2="5333" y2="55556"/>
                        <a14:foregroundMark x1="5333" y1="55556" x2="17333" y2="82667"/>
                        <a14:foregroundMark x1="17333" y1="82667" x2="72000" y2="74222"/>
                        <a14:foregroundMark x1="72000" y1="74222" x2="87556" y2="46667"/>
                        <a14:foregroundMark x1="87556" y1="46667" x2="90667" y2="18222"/>
                        <a14:foregroundMark x1="90667" y1="18222" x2="65333" y2="6667"/>
                        <a14:foregroundMark x1="65333" y1="6667" x2="21333" y2="0"/>
                        <a14:foregroundMark x1="21333" y1="0" x2="0" y2="5333"/>
                        <a14:foregroundMark x1="90222" y1="1778" x2="98222" y2="28000"/>
                        <a14:foregroundMark x1="98222" y1="28000" x2="96889" y2="84000"/>
                        <a14:foregroundMark x1="96889" y1="84000" x2="95111" y2="2667"/>
                        <a14:foregroundMark x1="95111" y1="2667" x2="97778" y2="2222"/>
                        <a14:foregroundMark x1="51111" y1="39556" x2="51111" y2="39556"/>
                        <a14:foregroundMark x1="40889" y1="36889" x2="52444" y2="60444"/>
                        <a14:foregroundMark x1="52444" y1="60444" x2="78222" y2="45333"/>
                        <a14:foregroundMark x1="78222" y1="45333" x2="65778" y2="21778"/>
                        <a14:foregroundMark x1="65778" y1="21778" x2="39111" y2="25333"/>
                        <a14:foregroundMark x1="39111" y1="25333" x2="43111" y2="47111"/>
                        <a14:foregroundMark x1="44000" y1="31556" x2="55111" y2="55111"/>
                        <a14:foregroundMark x1="55111" y1="55111" x2="64889" y2="31111"/>
                        <a14:foregroundMark x1="64889" y1="31111" x2="39556" y2="35111"/>
                        <a14:foregroundMark x1="39556" y1="35111" x2="40444" y2="39111"/>
                        <a14:foregroundMark x1="0" y1="79556" x2="6229" y2="83868"/>
                        <a14:foregroundMark x1="67903" y1="83587" x2="58667" y2="75556"/>
                        <a14:foregroundMark x1="58667" y1="75556" x2="444" y2="80000"/>
                        <a14:foregroundMark x1="6222" y1="78222" x2="15954" y2="83169"/>
                        <a14:foregroundMark x1="66827" y1="83523" x2="60889" y2="80444"/>
                        <a14:foregroundMark x1="60889" y1="80444" x2="7556" y2="79556"/>
                        <a14:foregroundMark x1="7556" y1="79556" x2="6222" y2="77778"/>
                        <a14:foregroundMark x1="80113" y1="84273" x2="95111" y2="84000"/>
                        <a14:backgroundMark x1="7556" y1="93333" x2="87111" y2="94667"/>
                        <a14:backgroundMark x1="2667" y1="91111" x2="59556" y2="92000"/>
                        <a14:backgroundMark x1="59556" y1="92000" x2="86222" y2="90667"/>
                        <a14:backgroundMark x1="86222" y1="90667" x2="4889" y2="90222"/>
                        <a14:backgroundMark x1="4889" y1="90222" x2="32000" y2="88000"/>
                        <a14:backgroundMark x1="32000" y1="88000" x2="99111" y2="92000"/>
                        <a14:backgroundMark x1="1333" y1="87556" x2="1333" y2="86667"/>
                        <a14:backgroundMark x1="6667" y1="89333" x2="2222" y2="89333"/>
                      </a14:backgroundRemoval>
                    </a14:imgEffect>
                  </a14:imgLayer>
                </a14:imgProps>
              </a:ext>
              <a:ext uri="{28A0092B-C50C-407E-A947-70E740481C1C}">
                <a14:useLocalDpi xmlns:a14="http://schemas.microsoft.com/office/drawing/2010/main" val="0"/>
              </a:ext>
            </a:extLst>
          </a:blip>
          <a:srcRect/>
          <a:stretch>
            <a:fillRect/>
          </a:stretch>
        </p:blipFill>
        <p:spPr bwMode="auto">
          <a:xfrm>
            <a:off x="4610822" y="1742510"/>
            <a:ext cx="1838325" cy="1838325"/>
          </a:xfrm>
          <a:prstGeom prst="rect">
            <a:avLst/>
          </a:prstGeom>
          <a:noFill/>
          <a:extLst>
            <a:ext uri="{909E8E84-426E-40DD-AFC4-6F175D3DCCD1}">
              <a14:hiddenFill xmlns:a14="http://schemas.microsoft.com/office/drawing/2010/main">
                <a:solidFill>
                  <a:srgbClr val="FFFFFF"/>
                </a:solidFill>
              </a14:hiddenFill>
            </a:ext>
          </a:extLst>
        </p:spPr>
      </p:pic>
      <p:sp>
        <p:nvSpPr>
          <p:cNvPr id="7" name="Thought Bubble: Cloud 6">
            <a:extLst>
              <a:ext uri="{FF2B5EF4-FFF2-40B4-BE49-F238E27FC236}">
                <a16:creationId xmlns:a16="http://schemas.microsoft.com/office/drawing/2014/main" id="{E40EF7C7-BF38-4D42-8EAA-36244DDA6F8C}"/>
              </a:ext>
            </a:extLst>
          </p:cNvPr>
          <p:cNvSpPr/>
          <p:nvPr/>
        </p:nvSpPr>
        <p:spPr>
          <a:xfrm>
            <a:off x="9999432" y="1196741"/>
            <a:ext cx="1318846" cy="959156"/>
          </a:xfrm>
          <a:prstGeom prst="cloudCallout">
            <a:avLst>
              <a:gd name="adj1" fmla="val -29500"/>
              <a:gd name="adj2" fmla="val 87250"/>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quot;Not Allowed&quot; Symbol 11">
            <a:extLst>
              <a:ext uri="{FF2B5EF4-FFF2-40B4-BE49-F238E27FC236}">
                <a16:creationId xmlns:a16="http://schemas.microsoft.com/office/drawing/2014/main" id="{EA63B373-0646-43C3-B8F3-0F2BCB9AFA7A}"/>
              </a:ext>
            </a:extLst>
          </p:cNvPr>
          <p:cNvSpPr/>
          <p:nvPr/>
        </p:nvSpPr>
        <p:spPr>
          <a:xfrm>
            <a:off x="10467775" y="1479793"/>
            <a:ext cx="382160" cy="382160"/>
          </a:xfrm>
          <a:prstGeom prst="noSmoking">
            <a:avLst>
              <a:gd name="adj" fmla="val 11921"/>
            </a:avLst>
          </a:prstGeom>
          <a:solidFill>
            <a:srgbClr val="FF000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0000"/>
              </a:highlight>
            </a:endParaRPr>
          </a:p>
        </p:txBody>
      </p:sp>
      <p:sp>
        <p:nvSpPr>
          <p:cNvPr id="8" name="Rectangle: Rounded Corners 7">
            <a:extLst>
              <a:ext uri="{FF2B5EF4-FFF2-40B4-BE49-F238E27FC236}">
                <a16:creationId xmlns:a16="http://schemas.microsoft.com/office/drawing/2014/main" id="{69298B20-2596-484F-9D22-6D4E22841FCA}"/>
              </a:ext>
            </a:extLst>
          </p:cNvPr>
          <p:cNvSpPr/>
          <p:nvPr/>
        </p:nvSpPr>
        <p:spPr>
          <a:xfrm>
            <a:off x="9999432" y="3891573"/>
            <a:ext cx="1318846" cy="420058"/>
          </a:xfrm>
          <a:prstGeom prst="roundRect">
            <a:avLst/>
          </a:prstGeom>
          <a:solidFill>
            <a:srgbClr val="FF000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tencil" panose="040409050D0802020404" pitchFamily="82" charset="0"/>
              </a:rPr>
              <a:t>Defect</a:t>
            </a:r>
          </a:p>
        </p:txBody>
      </p:sp>
      <p:grpSp>
        <p:nvGrpSpPr>
          <p:cNvPr id="3" name="Group 2">
            <a:extLst>
              <a:ext uri="{FF2B5EF4-FFF2-40B4-BE49-F238E27FC236}">
                <a16:creationId xmlns:a16="http://schemas.microsoft.com/office/drawing/2014/main" id="{548BE3F4-DE8A-446A-BABD-B324B9A3D79C}"/>
              </a:ext>
            </a:extLst>
          </p:cNvPr>
          <p:cNvGrpSpPr/>
          <p:nvPr/>
        </p:nvGrpSpPr>
        <p:grpSpPr>
          <a:xfrm>
            <a:off x="5960742" y="1481082"/>
            <a:ext cx="1318846" cy="959156"/>
            <a:chOff x="5960742" y="1481082"/>
            <a:chExt cx="1318846" cy="959156"/>
          </a:xfrm>
          <a:effectLst>
            <a:outerShdw blurRad="50800" dist="38100" dir="2700000" algn="tl" rotWithShape="0">
              <a:prstClr val="black">
                <a:alpha val="40000"/>
              </a:prstClr>
            </a:outerShdw>
          </a:effectLst>
        </p:grpSpPr>
        <p:sp>
          <p:nvSpPr>
            <p:cNvPr id="14" name="Thought Bubble: Cloud 13">
              <a:extLst>
                <a:ext uri="{FF2B5EF4-FFF2-40B4-BE49-F238E27FC236}">
                  <a16:creationId xmlns:a16="http://schemas.microsoft.com/office/drawing/2014/main" id="{6590C62A-7E0E-456D-823B-2FC29EB4106B}"/>
                </a:ext>
              </a:extLst>
            </p:cNvPr>
            <p:cNvSpPr/>
            <p:nvPr/>
          </p:nvSpPr>
          <p:spPr>
            <a:xfrm>
              <a:off x="5960742" y="1481082"/>
              <a:ext cx="1318846" cy="959156"/>
            </a:xfrm>
            <a:prstGeom prst="cloudCallout">
              <a:avLst>
                <a:gd name="adj1" fmla="val -64167"/>
                <a:gd name="adj2" fmla="val 735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quot;Not Allowed&quot; Symbol 14">
              <a:extLst>
                <a:ext uri="{FF2B5EF4-FFF2-40B4-BE49-F238E27FC236}">
                  <a16:creationId xmlns:a16="http://schemas.microsoft.com/office/drawing/2014/main" id="{45286091-96C0-4EFD-B093-3CD7AACF4E77}"/>
                </a:ext>
              </a:extLst>
            </p:cNvPr>
            <p:cNvSpPr/>
            <p:nvPr/>
          </p:nvSpPr>
          <p:spPr>
            <a:xfrm>
              <a:off x="6429085" y="1746873"/>
              <a:ext cx="382160" cy="382160"/>
            </a:xfrm>
            <a:prstGeom prst="noSmoking">
              <a:avLst>
                <a:gd name="adj" fmla="val 11921"/>
              </a:avLst>
            </a:prstGeom>
            <a:solidFill>
              <a:srgbClr val="FF000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0000"/>
                </a:highlight>
              </a:endParaRPr>
            </a:p>
          </p:txBody>
        </p:sp>
      </p:grpSp>
      <p:pic>
        <p:nvPicPr>
          <p:cNvPr id="2058" name="Picture 10" descr="Image result for mobile application">
            <a:extLst>
              <a:ext uri="{FF2B5EF4-FFF2-40B4-BE49-F238E27FC236}">
                <a16:creationId xmlns:a16="http://schemas.microsoft.com/office/drawing/2014/main" id="{046BF232-2766-49A2-AD71-4C03D29402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04506" y="4869983"/>
            <a:ext cx="2657475" cy="1724025"/>
          </a:xfrm>
          <a:prstGeom prst="rect">
            <a:avLst/>
          </a:prstGeom>
          <a:noFill/>
          <a:extLst>
            <a:ext uri="{909E8E84-426E-40DD-AFC4-6F175D3DCCD1}">
              <a14:hiddenFill xmlns:a14="http://schemas.microsoft.com/office/drawing/2010/main">
                <a:solidFill>
                  <a:srgbClr val="FFFFFF"/>
                </a:solidFill>
              </a14:hiddenFill>
            </a:ext>
          </a:extLst>
        </p:spPr>
      </p:pic>
      <p:sp>
        <p:nvSpPr>
          <p:cNvPr id="6" name="Arrow: Down 5">
            <a:extLst>
              <a:ext uri="{FF2B5EF4-FFF2-40B4-BE49-F238E27FC236}">
                <a16:creationId xmlns:a16="http://schemas.microsoft.com/office/drawing/2014/main" id="{3DB2962C-2A3B-4ADD-AB13-6F43F8745CC6}"/>
              </a:ext>
            </a:extLst>
          </p:cNvPr>
          <p:cNvSpPr/>
          <p:nvPr/>
        </p:nvSpPr>
        <p:spPr>
          <a:xfrm>
            <a:off x="9489478" y="3670569"/>
            <a:ext cx="509954" cy="109024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0" name="Picture 12" descr="Image result for software design">
            <a:extLst>
              <a:ext uri="{FF2B5EF4-FFF2-40B4-BE49-F238E27FC236}">
                <a16:creationId xmlns:a16="http://schemas.microsoft.com/office/drawing/2014/main" id="{81EB626C-7C68-47B5-8DD5-A36E9D2206A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25059" y="4838356"/>
            <a:ext cx="2609850" cy="17526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software requirements">
            <a:extLst>
              <a:ext uri="{FF2B5EF4-FFF2-40B4-BE49-F238E27FC236}">
                <a16:creationId xmlns:a16="http://schemas.microsoft.com/office/drawing/2014/main" id="{E409B9A7-B4E2-4223-8FF0-BD0CC5A9E9B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0108676">
            <a:off x="939306" y="4950263"/>
            <a:ext cx="1068248" cy="1509112"/>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0F4899A6-0799-4027-8AFE-18C8B7791777}"/>
              </a:ext>
            </a:extLst>
          </p:cNvPr>
          <p:cNvGrpSpPr/>
          <p:nvPr/>
        </p:nvGrpSpPr>
        <p:grpSpPr>
          <a:xfrm>
            <a:off x="2277703" y="1399223"/>
            <a:ext cx="1318846" cy="959156"/>
            <a:chOff x="2277703" y="1399223"/>
            <a:chExt cx="1318846" cy="959156"/>
          </a:xfrm>
          <a:effectLst>
            <a:outerShdw blurRad="50800" dist="38100" dir="2700000" algn="tl" rotWithShape="0">
              <a:prstClr val="black">
                <a:alpha val="40000"/>
              </a:prstClr>
            </a:outerShdw>
          </a:effectLst>
        </p:grpSpPr>
        <p:sp>
          <p:nvSpPr>
            <p:cNvPr id="23" name="Thought Bubble: Cloud 22">
              <a:extLst>
                <a:ext uri="{FF2B5EF4-FFF2-40B4-BE49-F238E27FC236}">
                  <a16:creationId xmlns:a16="http://schemas.microsoft.com/office/drawing/2014/main" id="{343A956B-320F-452A-AE6F-710A459E2350}"/>
                </a:ext>
              </a:extLst>
            </p:cNvPr>
            <p:cNvSpPr/>
            <p:nvPr/>
          </p:nvSpPr>
          <p:spPr>
            <a:xfrm>
              <a:off x="2277703" y="1399223"/>
              <a:ext cx="1318846" cy="959156"/>
            </a:xfrm>
            <a:prstGeom prst="cloudCallout">
              <a:avLst>
                <a:gd name="adj1" fmla="val -70167"/>
                <a:gd name="adj2" fmla="val 4508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quot;Not Allowed&quot; Symbol 23">
              <a:extLst>
                <a:ext uri="{FF2B5EF4-FFF2-40B4-BE49-F238E27FC236}">
                  <a16:creationId xmlns:a16="http://schemas.microsoft.com/office/drawing/2014/main" id="{E9F29EA2-FB93-4E68-B326-5A1404CB52CB}"/>
                </a:ext>
              </a:extLst>
            </p:cNvPr>
            <p:cNvSpPr/>
            <p:nvPr/>
          </p:nvSpPr>
          <p:spPr>
            <a:xfrm>
              <a:off x="2746046" y="1665014"/>
              <a:ext cx="382160" cy="382160"/>
            </a:xfrm>
            <a:prstGeom prst="noSmoking">
              <a:avLst>
                <a:gd name="adj" fmla="val 11921"/>
              </a:avLst>
            </a:prstGeom>
            <a:solidFill>
              <a:srgbClr val="FF000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0000"/>
                </a:highlight>
              </a:endParaRPr>
            </a:p>
          </p:txBody>
        </p:sp>
      </p:grpSp>
      <p:sp>
        <p:nvSpPr>
          <p:cNvPr id="28" name="Rectangle: Rounded Corners 27">
            <a:extLst>
              <a:ext uri="{FF2B5EF4-FFF2-40B4-BE49-F238E27FC236}">
                <a16:creationId xmlns:a16="http://schemas.microsoft.com/office/drawing/2014/main" id="{81A420F6-CAFA-48DE-9114-77FDBB6A7951}"/>
              </a:ext>
            </a:extLst>
          </p:cNvPr>
          <p:cNvSpPr/>
          <p:nvPr/>
        </p:nvSpPr>
        <p:spPr>
          <a:xfrm>
            <a:off x="5772751" y="3888521"/>
            <a:ext cx="1318846" cy="420058"/>
          </a:xfrm>
          <a:prstGeom prst="roundRect">
            <a:avLst/>
          </a:prstGeom>
          <a:solidFill>
            <a:srgbClr val="FF000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tencil" panose="040409050D0802020404" pitchFamily="82" charset="0"/>
              </a:rPr>
              <a:t>Defect</a:t>
            </a:r>
          </a:p>
        </p:txBody>
      </p:sp>
      <p:sp>
        <p:nvSpPr>
          <p:cNvPr id="29" name="Arrow: Down 28">
            <a:extLst>
              <a:ext uri="{FF2B5EF4-FFF2-40B4-BE49-F238E27FC236}">
                <a16:creationId xmlns:a16="http://schemas.microsoft.com/office/drawing/2014/main" id="{F8AF6A12-9F24-4119-8136-794CA6D9CA30}"/>
              </a:ext>
            </a:extLst>
          </p:cNvPr>
          <p:cNvSpPr/>
          <p:nvPr/>
        </p:nvSpPr>
        <p:spPr>
          <a:xfrm>
            <a:off x="5262797" y="3667517"/>
            <a:ext cx="509954" cy="109024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014B1B49-F042-44FB-A67C-5447C3CBA0C2}"/>
              </a:ext>
            </a:extLst>
          </p:cNvPr>
          <p:cNvSpPr/>
          <p:nvPr/>
        </p:nvSpPr>
        <p:spPr>
          <a:xfrm>
            <a:off x="1815011" y="3888521"/>
            <a:ext cx="1318846" cy="420058"/>
          </a:xfrm>
          <a:prstGeom prst="roundRect">
            <a:avLst/>
          </a:prstGeom>
          <a:solidFill>
            <a:srgbClr val="FF000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tencil" panose="040409050D0802020404" pitchFamily="82" charset="0"/>
              </a:rPr>
              <a:t>Defect</a:t>
            </a:r>
          </a:p>
        </p:txBody>
      </p:sp>
      <p:sp>
        <p:nvSpPr>
          <p:cNvPr id="9" name="TextBox 8">
            <a:extLst>
              <a:ext uri="{FF2B5EF4-FFF2-40B4-BE49-F238E27FC236}">
                <a16:creationId xmlns:a16="http://schemas.microsoft.com/office/drawing/2014/main" id="{9C97DB49-DB5B-4B95-9478-6C666109D3F7}"/>
              </a:ext>
            </a:extLst>
          </p:cNvPr>
          <p:cNvSpPr txBox="1"/>
          <p:nvPr/>
        </p:nvSpPr>
        <p:spPr>
          <a:xfrm>
            <a:off x="1884599" y="5998635"/>
            <a:ext cx="1603624"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dirty="0"/>
              <a:t>Requirements</a:t>
            </a:r>
          </a:p>
          <a:p>
            <a:r>
              <a:rPr lang="en-US" dirty="0"/>
              <a:t>Specification</a:t>
            </a:r>
          </a:p>
        </p:txBody>
      </p:sp>
      <p:sp>
        <p:nvSpPr>
          <p:cNvPr id="35" name="TextBox 34">
            <a:extLst>
              <a:ext uri="{FF2B5EF4-FFF2-40B4-BE49-F238E27FC236}">
                <a16:creationId xmlns:a16="http://schemas.microsoft.com/office/drawing/2014/main" id="{6D14E2EB-186A-4B46-8722-342D730DD6B8}"/>
              </a:ext>
            </a:extLst>
          </p:cNvPr>
          <p:cNvSpPr txBox="1"/>
          <p:nvPr/>
        </p:nvSpPr>
        <p:spPr>
          <a:xfrm>
            <a:off x="6573620" y="6025218"/>
            <a:ext cx="1603624"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dirty="0"/>
              <a:t>App Design</a:t>
            </a:r>
          </a:p>
        </p:txBody>
      </p:sp>
      <p:sp>
        <p:nvSpPr>
          <p:cNvPr id="36" name="TextBox 35">
            <a:extLst>
              <a:ext uri="{FF2B5EF4-FFF2-40B4-BE49-F238E27FC236}">
                <a16:creationId xmlns:a16="http://schemas.microsoft.com/office/drawing/2014/main" id="{426C4A10-CA28-4DC3-A222-47AD4B17F9C9}"/>
              </a:ext>
            </a:extLst>
          </p:cNvPr>
          <p:cNvSpPr txBox="1"/>
          <p:nvPr/>
        </p:nvSpPr>
        <p:spPr>
          <a:xfrm>
            <a:off x="10182592" y="5972925"/>
            <a:ext cx="1063101"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dirty="0"/>
              <a:t>Software</a:t>
            </a:r>
          </a:p>
        </p:txBody>
      </p:sp>
      <p:sp>
        <p:nvSpPr>
          <p:cNvPr id="37" name="TextBox 36">
            <a:extLst>
              <a:ext uri="{FF2B5EF4-FFF2-40B4-BE49-F238E27FC236}">
                <a16:creationId xmlns:a16="http://schemas.microsoft.com/office/drawing/2014/main" id="{9BEBEA14-7D74-4332-97E8-9475C864AC51}"/>
              </a:ext>
            </a:extLst>
          </p:cNvPr>
          <p:cNvSpPr txBox="1"/>
          <p:nvPr/>
        </p:nvSpPr>
        <p:spPr>
          <a:xfrm>
            <a:off x="1815011" y="2978403"/>
            <a:ext cx="998527"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dirty="0"/>
              <a:t>Analyst</a:t>
            </a:r>
          </a:p>
        </p:txBody>
      </p:sp>
      <p:sp>
        <p:nvSpPr>
          <p:cNvPr id="38" name="TextBox 37">
            <a:extLst>
              <a:ext uri="{FF2B5EF4-FFF2-40B4-BE49-F238E27FC236}">
                <a16:creationId xmlns:a16="http://schemas.microsoft.com/office/drawing/2014/main" id="{45F7CAAE-0694-4FF5-AF5A-CD9B6BC86D61}"/>
              </a:ext>
            </a:extLst>
          </p:cNvPr>
          <p:cNvSpPr txBox="1"/>
          <p:nvPr/>
        </p:nvSpPr>
        <p:spPr>
          <a:xfrm>
            <a:off x="5960742" y="2689170"/>
            <a:ext cx="1130855"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dirty="0"/>
              <a:t>Designer</a:t>
            </a:r>
          </a:p>
        </p:txBody>
      </p:sp>
      <p:sp>
        <p:nvSpPr>
          <p:cNvPr id="39" name="TextBox 38">
            <a:extLst>
              <a:ext uri="{FF2B5EF4-FFF2-40B4-BE49-F238E27FC236}">
                <a16:creationId xmlns:a16="http://schemas.microsoft.com/office/drawing/2014/main" id="{02966986-30A2-4C82-A01A-D5BE8C839678}"/>
              </a:ext>
            </a:extLst>
          </p:cNvPr>
          <p:cNvSpPr txBox="1"/>
          <p:nvPr/>
        </p:nvSpPr>
        <p:spPr>
          <a:xfrm>
            <a:off x="10284507" y="2862744"/>
            <a:ext cx="1318846"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dirty="0"/>
              <a:t>Developer</a:t>
            </a:r>
          </a:p>
        </p:txBody>
      </p:sp>
      <p:pic>
        <p:nvPicPr>
          <p:cNvPr id="2064" name="Picture 16" descr="Image result for free red x icon">
            <a:extLst>
              <a:ext uri="{FF2B5EF4-FFF2-40B4-BE49-F238E27FC236}">
                <a16:creationId xmlns:a16="http://schemas.microsoft.com/office/drawing/2014/main" id="{BB164A36-0EAA-4578-BEA9-B98B11E701B5}"/>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2353" b="98824" l="2525" r="95960">
                        <a14:foregroundMark x1="72222" y1="7059" x2="70707" y2="3137"/>
                        <a14:foregroundMark x1="12121" y1="37255" x2="8586" y2="39216"/>
                        <a14:foregroundMark x1="11111" y1="39608" x2="7576" y2="38431"/>
                        <a14:foregroundMark x1="90909" y1="75294" x2="90404" y2="78039"/>
                        <a14:foregroundMark x1="95960" y1="82353" x2="94444" y2="80392"/>
                        <a14:foregroundMark x1="11616" y1="91373" x2="2525" y2="98824"/>
                      </a14:backgroundRemoval>
                    </a14:imgEffect>
                  </a14:imgLayer>
                </a14:imgProps>
              </a:ext>
              <a:ext uri="{28A0092B-C50C-407E-A947-70E740481C1C}">
                <a14:useLocalDpi xmlns:a14="http://schemas.microsoft.com/office/drawing/2010/main" val="0"/>
              </a:ext>
            </a:extLst>
          </a:blip>
          <a:srcRect/>
          <a:stretch>
            <a:fillRect/>
          </a:stretch>
        </p:blipFill>
        <p:spPr bwMode="auto">
          <a:xfrm>
            <a:off x="4969076" y="4620564"/>
            <a:ext cx="1388151" cy="178777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66" name="Picture 18" descr="Related image">
            <a:extLst>
              <a:ext uri="{FF2B5EF4-FFF2-40B4-BE49-F238E27FC236}">
                <a16:creationId xmlns:a16="http://schemas.microsoft.com/office/drawing/2014/main" id="{27215CBB-3A9E-498E-B7DB-FFD7ACAC5BA0}"/>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37118" y="4239559"/>
            <a:ext cx="2438436" cy="243843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68" name="Picture 20" descr="Image result for free red x icon">
            <a:extLst>
              <a:ext uri="{FF2B5EF4-FFF2-40B4-BE49-F238E27FC236}">
                <a16:creationId xmlns:a16="http://schemas.microsoft.com/office/drawing/2014/main" id="{8A65EE37-5066-4BC8-9C17-CCE4E8712ED4}"/>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99052" y="4856213"/>
            <a:ext cx="1815090" cy="181509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2" name="Arrow: Down 51">
            <a:extLst>
              <a:ext uri="{FF2B5EF4-FFF2-40B4-BE49-F238E27FC236}">
                <a16:creationId xmlns:a16="http://schemas.microsoft.com/office/drawing/2014/main" id="{938F9255-E796-4873-A887-9CA2372E6540}"/>
              </a:ext>
            </a:extLst>
          </p:cNvPr>
          <p:cNvSpPr/>
          <p:nvPr/>
        </p:nvSpPr>
        <p:spPr>
          <a:xfrm>
            <a:off x="1374645" y="3457732"/>
            <a:ext cx="509954" cy="109024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row: Down 52">
            <a:extLst>
              <a:ext uri="{FF2B5EF4-FFF2-40B4-BE49-F238E27FC236}">
                <a16:creationId xmlns:a16="http://schemas.microsoft.com/office/drawing/2014/main" id="{811599D6-BDFE-4FF7-B98D-3F16868F3C46}"/>
              </a:ext>
            </a:extLst>
          </p:cNvPr>
          <p:cNvSpPr/>
          <p:nvPr/>
        </p:nvSpPr>
        <p:spPr>
          <a:xfrm rot="12407184">
            <a:off x="3454144" y="2994894"/>
            <a:ext cx="509954" cy="2761419"/>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Down 53">
            <a:extLst>
              <a:ext uri="{FF2B5EF4-FFF2-40B4-BE49-F238E27FC236}">
                <a16:creationId xmlns:a16="http://schemas.microsoft.com/office/drawing/2014/main" id="{D230B159-ED4B-445E-BC56-10CFBA5050BB}"/>
              </a:ext>
            </a:extLst>
          </p:cNvPr>
          <p:cNvSpPr/>
          <p:nvPr/>
        </p:nvSpPr>
        <p:spPr>
          <a:xfrm rot="12407184">
            <a:off x="7788042" y="3061747"/>
            <a:ext cx="509954" cy="2761419"/>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6178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2068"/>
                                        </p:tgtEl>
                                        <p:attrNameLst>
                                          <p:attrName>style.visibility</p:attrName>
                                        </p:attrNameLst>
                                      </p:cBhvr>
                                      <p:to>
                                        <p:strVal val="visible"/>
                                      </p:to>
                                    </p:set>
                                    <p:anim calcmode="lin" valueType="num">
                                      <p:cBhvr>
                                        <p:cTn id="13" dur="500" fill="hold"/>
                                        <p:tgtEl>
                                          <p:spTgt spid="2068"/>
                                        </p:tgtEl>
                                        <p:attrNameLst>
                                          <p:attrName>ppt_w</p:attrName>
                                        </p:attrNameLst>
                                      </p:cBhvr>
                                      <p:tavLst>
                                        <p:tav tm="0">
                                          <p:val>
                                            <p:fltVal val="0"/>
                                          </p:val>
                                        </p:tav>
                                        <p:tav tm="100000">
                                          <p:val>
                                            <p:strVal val="#ppt_w"/>
                                          </p:val>
                                        </p:tav>
                                      </p:tavLst>
                                    </p:anim>
                                    <p:anim calcmode="lin" valueType="num">
                                      <p:cBhvr>
                                        <p:cTn id="14" dur="500" fill="hold"/>
                                        <p:tgtEl>
                                          <p:spTgt spid="2068"/>
                                        </p:tgtEl>
                                        <p:attrNameLst>
                                          <p:attrName>ppt_h</p:attrName>
                                        </p:attrNameLst>
                                      </p:cBhvr>
                                      <p:tavLst>
                                        <p:tav tm="0">
                                          <p:val>
                                            <p:fltVal val="0"/>
                                          </p:val>
                                        </p:tav>
                                        <p:tav tm="100000">
                                          <p:val>
                                            <p:strVal val="#ppt_h"/>
                                          </p:val>
                                        </p:tav>
                                      </p:tavLst>
                                    </p:anim>
                                    <p:animEffect transition="in" filter="fade">
                                      <p:cBhvr>
                                        <p:cTn id="15" dur="500"/>
                                        <p:tgtEl>
                                          <p:spTgt spid="206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2068"/>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8"/>
                                        </p:tgtEl>
                                        <p:attrNameLst>
                                          <p:attrName>style.visibility</p:attrName>
                                        </p:attrNameLst>
                                      </p:cBhvr>
                                      <p:to>
                                        <p:strVal val="hidden"/>
                                      </p:to>
                                    </p:set>
                                  </p:childTnLst>
                                </p:cTn>
                              </p:par>
                              <p:par>
                                <p:cTn id="22" presetID="1" presetClass="exit"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hidden"/>
                                      </p:to>
                                    </p:set>
                                  </p:childTnLst>
                                </p:cTn>
                              </p:par>
                              <p:par>
                                <p:cTn id="24" presetID="1" presetClass="exit"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dissolve">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p:cTn id="35" dur="500" fill="hold"/>
                                        <p:tgtEl>
                                          <p:spTgt spid="28"/>
                                        </p:tgtEl>
                                        <p:attrNameLst>
                                          <p:attrName>ppt_w</p:attrName>
                                        </p:attrNameLst>
                                      </p:cBhvr>
                                      <p:tavLst>
                                        <p:tav tm="0">
                                          <p:val>
                                            <p:fltVal val="0"/>
                                          </p:val>
                                        </p:tav>
                                        <p:tav tm="100000">
                                          <p:val>
                                            <p:strVal val="#ppt_w"/>
                                          </p:val>
                                        </p:tav>
                                      </p:tavLst>
                                    </p:anim>
                                    <p:anim calcmode="lin" valueType="num">
                                      <p:cBhvr>
                                        <p:cTn id="36" dur="500" fill="hold"/>
                                        <p:tgtEl>
                                          <p:spTgt spid="28"/>
                                        </p:tgtEl>
                                        <p:attrNameLst>
                                          <p:attrName>ppt_h</p:attrName>
                                        </p:attrNameLst>
                                      </p:cBhvr>
                                      <p:tavLst>
                                        <p:tav tm="0">
                                          <p:val>
                                            <p:fltVal val="0"/>
                                          </p:val>
                                        </p:tav>
                                        <p:tav tm="100000">
                                          <p:val>
                                            <p:strVal val="#ppt_h"/>
                                          </p:val>
                                        </p:tav>
                                      </p:tavLst>
                                    </p:anim>
                                    <p:animEffect transition="in" filter="fade">
                                      <p:cBhvr>
                                        <p:cTn id="37" dur="500"/>
                                        <p:tgtEl>
                                          <p:spTgt spid="28"/>
                                        </p:tgtEl>
                                      </p:cBhvr>
                                    </p:animEffect>
                                  </p:childTnLst>
                                </p:cTn>
                              </p:par>
                            </p:childTnLst>
                          </p:cTn>
                        </p:par>
                        <p:par>
                          <p:cTn id="38" fill="hold">
                            <p:stCondLst>
                              <p:cond delay="500"/>
                            </p:stCondLst>
                            <p:childTnLst>
                              <p:par>
                                <p:cTn id="39" presetID="53" presetClass="entr" presetSubtype="16" fill="hold" nodeType="afterEffect">
                                  <p:stCondLst>
                                    <p:cond delay="0"/>
                                  </p:stCondLst>
                                  <p:childTnLst>
                                    <p:set>
                                      <p:cBhvr>
                                        <p:cTn id="40" dur="1" fill="hold">
                                          <p:stCondLst>
                                            <p:cond delay="0"/>
                                          </p:stCondLst>
                                        </p:cTn>
                                        <p:tgtEl>
                                          <p:spTgt spid="2064"/>
                                        </p:tgtEl>
                                        <p:attrNameLst>
                                          <p:attrName>style.visibility</p:attrName>
                                        </p:attrNameLst>
                                      </p:cBhvr>
                                      <p:to>
                                        <p:strVal val="visible"/>
                                      </p:to>
                                    </p:set>
                                    <p:anim calcmode="lin" valueType="num">
                                      <p:cBhvr>
                                        <p:cTn id="41" dur="500" fill="hold"/>
                                        <p:tgtEl>
                                          <p:spTgt spid="2064"/>
                                        </p:tgtEl>
                                        <p:attrNameLst>
                                          <p:attrName>ppt_w</p:attrName>
                                        </p:attrNameLst>
                                      </p:cBhvr>
                                      <p:tavLst>
                                        <p:tav tm="0">
                                          <p:val>
                                            <p:fltVal val="0"/>
                                          </p:val>
                                        </p:tav>
                                        <p:tav tm="100000">
                                          <p:val>
                                            <p:strVal val="#ppt_w"/>
                                          </p:val>
                                        </p:tav>
                                      </p:tavLst>
                                    </p:anim>
                                    <p:anim calcmode="lin" valueType="num">
                                      <p:cBhvr>
                                        <p:cTn id="42" dur="500" fill="hold"/>
                                        <p:tgtEl>
                                          <p:spTgt spid="2064"/>
                                        </p:tgtEl>
                                        <p:attrNameLst>
                                          <p:attrName>ppt_h</p:attrName>
                                        </p:attrNameLst>
                                      </p:cBhvr>
                                      <p:tavLst>
                                        <p:tav tm="0">
                                          <p:val>
                                            <p:fltVal val="0"/>
                                          </p:val>
                                        </p:tav>
                                        <p:tav tm="100000">
                                          <p:val>
                                            <p:strVal val="#ppt_h"/>
                                          </p:val>
                                        </p:tav>
                                      </p:tavLst>
                                    </p:anim>
                                    <p:animEffect transition="in" filter="fade">
                                      <p:cBhvr>
                                        <p:cTn id="43" dur="500"/>
                                        <p:tgtEl>
                                          <p:spTgt spid="2064"/>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3" nodeType="clickEffect">
                                  <p:stCondLst>
                                    <p:cond delay="0"/>
                                  </p:stCondLst>
                                  <p:childTnLst>
                                    <p:set>
                                      <p:cBhvr>
                                        <p:cTn id="47" dur="1" fill="hold">
                                          <p:stCondLst>
                                            <p:cond delay="0"/>
                                          </p:stCondLst>
                                        </p:cTn>
                                        <p:tgtEl>
                                          <p:spTgt spid="8"/>
                                        </p:tgtEl>
                                        <p:attrNameLst>
                                          <p:attrName>style.visibility</p:attrName>
                                        </p:attrNameLst>
                                      </p:cBhvr>
                                      <p:to>
                                        <p:strVal val="visible"/>
                                      </p:to>
                                    </p:set>
                                    <p:anim calcmode="lin" valueType="num">
                                      <p:cBhvr>
                                        <p:cTn id="48" dur="500" fill="hold"/>
                                        <p:tgtEl>
                                          <p:spTgt spid="8"/>
                                        </p:tgtEl>
                                        <p:attrNameLst>
                                          <p:attrName>ppt_w</p:attrName>
                                        </p:attrNameLst>
                                      </p:cBhvr>
                                      <p:tavLst>
                                        <p:tav tm="0">
                                          <p:val>
                                            <p:fltVal val="0"/>
                                          </p:val>
                                        </p:tav>
                                        <p:tav tm="100000">
                                          <p:val>
                                            <p:strVal val="#ppt_w"/>
                                          </p:val>
                                        </p:tav>
                                      </p:tavLst>
                                    </p:anim>
                                    <p:anim calcmode="lin" valueType="num">
                                      <p:cBhvr>
                                        <p:cTn id="49" dur="500" fill="hold"/>
                                        <p:tgtEl>
                                          <p:spTgt spid="8"/>
                                        </p:tgtEl>
                                        <p:attrNameLst>
                                          <p:attrName>ppt_h</p:attrName>
                                        </p:attrNameLst>
                                      </p:cBhvr>
                                      <p:tavLst>
                                        <p:tav tm="0">
                                          <p:val>
                                            <p:fltVal val="0"/>
                                          </p:val>
                                        </p:tav>
                                        <p:tav tm="100000">
                                          <p:val>
                                            <p:strVal val="#ppt_h"/>
                                          </p:val>
                                        </p:tav>
                                      </p:tavLst>
                                    </p:anim>
                                    <p:animEffect transition="in" filter="fade">
                                      <p:cBhvr>
                                        <p:cTn id="50" dur="500"/>
                                        <p:tgtEl>
                                          <p:spTgt spid="8"/>
                                        </p:tgtEl>
                                      </p:cBhvr>
                                    </p:animEffec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2068"/>
                                        </p:tgtEl>
                                        <p:attrNameLst>
                                          <p:attrName>style.visibility</p:attrName>
                                        </p:attrNameLst>
                                      </p:cBhvr>
                                      <p:to>
                                        <p:strVal val="visible"/>
                                      </p:to>
                                    </p:set>
                                    <p:animEffect transition="in" filter="fade">
                                      <p:cBhvr>
                                        <p:cTn id="54" dur="500"/>
                                        <p:tgtEl>
                                          <p:spTgt spid="2068"/>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2" nodeType="clickEffect">
                                  <p:stCondLst>
                                    <p:cond delay="0"/>
                                  </p:stCondLst>
                                  <p:childTnLst>
                                    <p:set>
                                      <p:cBhvr>
                                        <p:cTn id="58" dur="1" fill="hold">
                                          <p:stCondLst>
                                            <p:cond delay="0"/>
                                          </p:stCondLst>
                                        </p:cTn>
                                        <p:tgtEl>
                                          <p:spTgt spid="8"/>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2068"/>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7"/>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3"/>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28"/>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2064"/>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nodeType="clickEffect">
                                  <p:stCondLst>
                                    <p:cond delay="0"/>
                                  </p:stCondLst>
                                  <p:childTnLst>
                                    <p:set>
                                      <p:cBhvr>
                                        <p:cTn id="72" dur="1" fill="hold">
                                          <p:stCondLst>
                                            <p:cond delay="0"/>
                                          </p:stCondLst>
                                        </p:cTn>
                                        <p:tgtEl>
                                          <p:spTgt spid="5"/>
                                        </p:tgtEl>
                                        <p:attrNameLst>
                                          <p:attrName>style.visibility</p:attrName>
                                        </p:attrNameLst>
                                      </p:cBhvr>
                                      <p:to>
                                        <p:strVal val="visible"/>
                                      </p:to>
                                    </p:set>
                                    <p:animEffect transition="in" filter="dissolve">
                                      <p:cBhvr>
                                        <p:cTn id="73" dur="500"/>
                                        <p:tgtEl>
                                          <p:spTgt spid="5"/>
                                        </p:tgtEl>
                                      </p:cBhvr>
                                    </p:animEffect>
                                  </p:childTnLst>
                                </p:cTn>
                              </p:par>
                            </p:childTnLst>
                          </p:cTn>
                        </p:par>
                        <p:par>
                          <p:cTn id="74" fill="hold">
                            <p:stCondLst>
                              <p:cond delay="500"/>
                            </p:stCondLst>
                            <p:childTnLst>
                              <p:par>
                                <p:cTn id="75" presetID="53" presetClass="entr" presetSubtype="16" fill="hold" grpId="0" nodeType="afterEffect">
                                  <p:stCondLst>
                                    <p:cond delay="0"/>
                                  </p:stCondLst>
                                  <p:childTnLst>
                                    <p:set>
                                      <p:cBhvr>
                                        <p:cTn id="76" dur="1" fill="hold">
                                          <p:stCondLst>
                                            <p:cond delay="0"/>
                                          </p:stCondLst>
                                        </p:cTn>
                                        <p:tgtEl>
                                          <p:spTgt spid="30"/>
                                        </p:tgtEl>
                                        <p:attrNameLst>
                                          <p:attrName>style.visibility</p:attrName>
                                        </p:attrNameLst>
                                      </p:cBhvr>
                                      <p:to>
                                        <p:strVal val="visible"/>
                                      </p:to>
                                    </p:set>
                                    <p:anim calcmode="lin" valueType="num">
                                      <p:cBhvr>
                                        <p:cTn id="77" dur="500" fill="hold"/>
                                        <p:tgtEl>
                                          <p:spTgt spid="30"/>
                                        </p:tgtEl>
                                        <p:attrNameLst>
                                          <p:attrName>ppt_w</p:attrName>
                                        </p:attrNameLst>
                                      </p:cBhvr>
                                      <p:tavLst>
                                        <p:tav tm="0">
                                          <p:val>
                                            <p:fltVal val="0"/>
                                          </p:val>
                                        </p:tav>
                                        <p:tav tm="100000">
                                          <p:val>
                                            <p:strVal val="#ppt_w"/>
                                          </p:val>
                                        </p:tav>
                                      </p:tavLst>
                                    </p:anim>
                                    <p:anim calcmode="lin" valueType="num">
                                      <p:cBhvr>
                                        <p:cTn id="78" dur="500" fill="hold"/>
                                        <p:tgtEl>
                                          <p:spTgt spid="30"/>
                                        </p:tgtEl>
                                        <p:attrNameLst>
                                          <p:attrName>ppt_h</p:attrName>
                                        </p:attrNameLst>
                                      </p:cBhvr>
                                      <p:tavLst>
                                        <p:tav tm="0">
                                          <p:val>
                                            <p:fltVal val="0"/>
                                          </p:val>
                                        </p:tav>
                                        <p:tav tm="100000">
                                          <p:val>
                                            <p:strVal val="#ppt_h"/>
                                          </p:val>
                                        </p:tav>
                                      </p:tavLst>
                                    </p:anim>
                                    <p:animEffect transition="in" filter="fade">
                                      <p:cBhvr>
                                        <p:cTn id="79" dur="500"/>
                                        <p:tgtEl>
                                          <p:spTgt spid="30"/>
                                        </p:tgtEl>
                                      </p:cBhvr>
                                    </p:animEffect>
                                  </p:childTnLst>
                                </p:cTn>
                              </p:par>
                            </p:childTnLst>
                          </p:cTn>
                        </p:par>
                        <p:par>
                          <p:cTn id="80" fill="hold">
                            <p:stCondLst>
                              <p:cond delay="1000"/>
                            </p:stCondLst>
                            <p:childTnLst>
                              <p:par>
                                <p:cTn id="81" presetID="10" presetClass="entr" presetSubtype="0" fill="hold" nodeType="afterEffect">
                                  <p:stCondLst>
                                    <p:cond delay="0"/>
                                  </p:stCondLst>
                                  <p:childTnLst>
                                    <p:set>
                                      <p:cBhvr>
                                        <p:cTn id="82" dur="1" fill="hold">
                                          <p:stCondLst>
                                            <p:cond delay="0"/>
                                          </p:stCondLst>
                                        </p:cTn>
                                        <p:tgtEl>
                                          <p:spTgt spid="2066"/>
                                        </p:tgtEl>
                                        <p:attrNameLst>
                                          <p:attrName>style.visibility</p:attrName>
                                        </p:attrNameLst>
                                      </p:cBhvr>
                                      <p:to>
                                        <p:strVal val="visible"/>
                                      </p:to>
                                    </p:set>
                                    <p:animEffect transition="in" filter="fade">
                                      <p:cBhvr>
                                        <p:cTn id="83" dur="500"/>
                                        <p:tgtEl>
                                          <p:spTgt spid="2066"/>
                                        </p:tgtEl>
                                      </p:cBhvr>
                                    </p:animEffect>
                                  </p:childTnLst>
                                </p:cTn>
                              </p:par>
                            </p:childTnLst>
                          </p:cTn>
                        </p:par>
                      </p:childTnLst>
                    </p:cTn>
                  </p:par>
                  <p:par>
                    <p:cTn id="84" fill="hold">
                      <p:stCondLst>
                        <p:cond delay="indefinite"/>
                      </p:stCondLst>
                      <p:childTnLst>
                        <p:par>
                          <p:cTn id="85" fill="hold">
                            <p:stCondLst>
                              <p:cond delay="0"/>
                            </p:stCondLst>
                            <p:childTnLst>
                              <p:par>
                                <p:cTn id="86" presetID="53" presetClass="entr" presetSubtype="16" fill="hold" grpId="2" nodeType="clickEffect">
                                  <p:stCondLst>
                                    <p:cond delay="0"/>
                                  </p:stCondLst>
                                  <p:childTnLst>
                                    <p:set>
                                      <p:cBhvr>
                                        <p:cTn id="87" dur="1" fill="hold">
                                          <p:stCondLst>
                                            <p:cond delay="0"/>
                                          </p:stCondLst>
                                        </p:cTn>
                                        <p:tgtEl>
                                          <p:spTgt spid="28"/>
                                        </p:tgtEl>
                                        <p:attrNameLst>
                                          <p:attrName>style.visibility</p:attrName>
                                        </p:attrNameLst>
                                      </p:cBhvr>
                                      <p:to>
                                        <p:strVal val="visible"/>
                                      </p:to>
                                    </p:set>
                                    <p:anim calcmode="lin" valueType="num">
                                      <p:cBhvr>
                                        <p:cTn id="88" dur="500" fill="hold"/>
                                        <p:tgtEl>
                                          <p:spTgt spid="28"/>
                                        </p:tgtEl>
                                        <p:attrNameLst>
                                          <p:attrName>ppt_w</p:attrName>
                                        </p:attrNameLst>
                                      </p:cBhvr>
                                      <p:tavLst>
                                        <p:tav tm="0">
                                          <p:val>
                                            <p:fltVal val="0"/>
                                          </p:val>
                                        </p:tav>
                                        <p:tav tm="100000">
                                          <p:val>
                                            <p:strVal val="#ppt_w"/>
                                          </p:val>
                                        </p:tav>
                                      </p:tavLst>
                                    </p:anim>
                                    <p:anim calcmode="lin" valueType="num">
                                      <p:cBhvr>
                                        <p:cTn id="89" dur="500" fill="hold"/>
                                        <p:tgtEl>
                                          <p:spTgt spid="28"/>
                                        </p:tgtEl>
                                        <p:attrNameLst>
                                          <p:attrName>ppt_h</p:attrName>
                                        </p:attrNameLst>
                                      </p:cBhvr>
                                      <p:tavLst>
                                        <p:tav tm="0">
                                          <p:val>
                                            <p:fltVal val="0"/>
                                          </p:val>
                                        </p:tav>
                                        <p:tav tm="100000">
                                          <p:val>
                                            <p:strVal val="#ppt_h"/>
                                          </p:val>
                                        </p:tav>
                                      </p:tavLst>
                                    </p:anim>
                                    <p:animEffect transition="in" filter="fade">
                                      <p:cBhvr>
                                        <p:cTn id="90" dur="500"/>
                                        <p:tgtEl>
                                          <p:spTgt spid="28"/>
                                        </p:tgtEl>
                                      </p:cBhvr>
                                    </p:animEffect>
                                  </p:childTnLst>
                                </p:cTn>
                              </p:par>
                            </p:childTnLst>
                          </p:cTn>
                        </p:par>
                        <p:par>
                          <p:cTn id="91" fill="hold">
                            <p:stCondLst>
                              <p:cond delay="500"/>
                            </p:stCondLst>
                            <p:childTnLst>
                              <p:par>
                                <p:cTn id="92" presetID="53" presetClass="entr" presetSubtype="16" fill="hold" nodeType="afterEffect">
                                  <p:stCondLst>
                                    <p:cond delay="0"/>
                                  </p:stCondLst>
                                  <p:childTnLst>
                                    <p:set>
                                      <p:cBhvr>
                                        <p:cTn id="93" dur="1" fill="hold">
                                          <p:stCondLst>
                                            <p:cond delay="0"/>
                                          </p:stCondLst>
                                        </p:cTn>
                                        <p:tgtEl>
                                          <p:spTgt spid="2064"/>
                                        </p:tgtEl>
                                        <p:attrNameLst>
                                          <p:attrName>style.visibility</p:attrName>
                                        </p:attrNameLst>
                                      </p:cBhvr>
                                      <p:to>
                                        <p:strVal val="visible"/>
                                      </p:to>
                                    </p:set>
                                    <p:anim calcmode="lin" valueType="num">
                                      <p:cBhvr>
                                        <p:cTn id="94" dur="500" fill="hold"/>
                                        <p:tgtEl>
                                          <p:spTgt spid="2064"/>
                                        </p:tgtEl>
                                        <p:attrNameLst>
                                          <p:attrName>ppt_w</p:attrName>
                                        </p:attrNameLst>
                                      </p:cBhvr>
                                      <p:tavLst>
                                        <p:tav tm="0">
                                          <p:val>
                                            <p:fltVal val="0"/>
                                          </p:val>
                                        </p:tav>
                                        <p:tav tm="100000">
                                          <p:val>
                                            <p:strVal val="#ppt_w"/>
                                          </p:val>
                                        </p:tav>
                                      </p:tavLst>
                                    </p:anim>
                                    <p:anim calcmode="lin" valueType="num">
                                      <p:cBhvr>
                                        <p:cTn id="95" dur="500" fill="hold"/>
                                        <p:tgtEl>
                                          <p:spTgt spid="2064"/>
                                        </p:tgtEl>
                                        <p:attrNameLst>
                                          <p:attrName>ppt_h</p:attrName>
                                        </p:attrNameLst>
                                      </p:cBhvr>
                                      <p:tavLst>
                                        <p:tav tm="0">
                                          <p:val>
                                            <p:fltVal val="0"/>
                                          </p:val>
                                        </p:tav>
                                        <p:tav tm="100000">
                                          <p:val>
                                            <p:strVal val="#ppt_h"/>
                                          </p:val>
                                        </p:tav>
                                      </p:tavLst>
                                    </p:anim>
                                    <p:animEffect transition="in" filter="fade">
                                      <p:cBhvr>
                                        <p:cTn id="96" dur="500"/>
                                        <p:tgtEl>
                                          <p:spTgt spid="2064"/>
                                        </p:tgtEl>
                                      </p:cBhvr>
                                    </p:animEffect>
                                  </p:childTnLst>
                                </p:cTn>
                              </p:par>
                            </p:childTnLst>
                          </p:cTn>
                        </p:par>
                        <p:par>
                          <p:cTn id="97" fill="hold">
                            <p:stCondLst>
                              <p:cond delay="1000"/>
                            </p:stCondLst>
                            <p:childTnLst>
                              <p:par>
                                <p:cTn id="98" presetID="53" presetClass="entr" presetSubtype="16" fill="hold" grpId="4" nodeType="afterEffect">
                                  <p:stCondLst>
                                    <p:cond delay="0"/>
                                  </p:stCondLst>
                                  <p:childTnLst>
                                    <p:set>
                                      <p:cBhvr>
                                        <p:cTn id="99" dur="1" fill="hold">
                                          <p:stCondLst>
                                            <p:cond delay="0"/>
                                          </p:stCondLst>
                                        </p:cTn>
                                        <p:tgtEl>
                                          <p:spTgt spid="8"/>
                                        </p:tgtEl>
                                        <p:attrNameLst>
                                          <p:attrName>style.visibility</p:attrName>
                                        </p:attrNameLst>
                                      </p:cBhvr>
                                      <p:to>
                                        <p:strVal val="visible"/>
                                      </p:to>
                                    </p:set>
                                    <p:anim calcmode="lin" valueType="num">
                                      <p:cBhvr>
                                        <p:cTn id="100" dur="500" fill="hold"/>
                                        <p:tgtEl>
                                          <p:spTgt spid="8"/>
                                        </p:tgtEl>
                                        <p:attrNameLst>
                                          <p:attrName>ppt_w</p:attrName>
                                        </p:attrNameLst>
                                      </p:cBhvr>
                                      <p:tavLst>
                                        <p:tav tm="0">
                                          <p:val>
                                            <p:fltVal val="0"/>
                                          </p:val>
                                        </p:tav>
                                        <p:tav tm="100000">
                                          <p:val>
                                            <p:strVal val="#ppt_w"/>
                                          </p:val>
                                        </p:tav>
                                      </p:tavLst>
                                    </p:anim>
                                    <p:anim calcmode="lin" valueType="num">
                                      <p:cBhvr>
                                        <p:cTn id="101" dur="500" fill="hold"/>
                                        <p:tgtEl>
                                          <p:spTgt spid="8"/>
                                        </p:tgtEl>
                                        <p:attrNameLst>
                                          <p:attrName>ppt_h</p:attrName>
                                        </p:attrNameLst>
                                      </p:cBhvr>
                                      <p:tavLst>
                                        <p:tav tm="0">
                                          <p:val>
                                            <p:fltVal val="0"/>
                                          </p:val>
                                        </p:tav>
                                        <p:tav tm="100000">
                                          <p:val>
                                            <p:strVal val="#ppt_h"/>
                                          </p:val>
                                        </p:tav>
                                      </p:tavLst>
                                    </p:anim>
                                    <p:animEffect transition="in" filter="fade">
                                      <p:cBhvr>
                                        <p:cTn id="102" dur="500"/>
                                        <p:tgtEl>
                                          <p:spTgt spid="8"/>
                                        </p:tgtEl>
                                      </p:cBhvr>
                                    </p:animEffect>
                                  </p:childTnLst>
                                </p:cTn>
                              </p:par>
                            </p:childTnLst>
                          </p:cTn>
                        </p:par>
                        <p:par>
                          <p:cTn id="103" fill="hold">
                            <p:stCondLst>
                              <p:cond delay="1500"/>
                            </p:stCondLst>
                            <p:childTnLst>
                              <p:par>
                                <p:cTn id="104" presetID="53" presetClass="entr" presetSubtype="16" fill="hold" nodeType="afterEffect">
                                  <p:stCondLst>
                                    <p:cond delay="0"/>
                                  </p:stCondLst>
                                  <p:childTnLst>
                                    <p:set>
                                      <p:cBhvr>
                                        <p:cTn id="105" dur="1" fill="hold">
                                          <p:stCondLst>
                                            <p:cond delay="0"/>
                                          </p:stCondLst>
                                        </p:cTn>
                                        <p:tgtEl>
                                          <p:spTgt spid="2068"/>
                                        </p:tgtEl>
                                        <p:attrNameLst>
                                          <p:attrName>style.visibility</p:attrName>
                                        </p:attrNameLst>
                                      </p:cBhvr>
                                      <p:to>
                                        <p:strVal val="visible"/>
                                      </p:to>
                                    </p:set>
                                    <p:anim calcmode="lin" valueType="num">
                                      <p:cBhvr>
                                        <p:cTn id="106" dur="500" fill="hold"/>
                                        <p:tgtEl>
                                          <p:spTgt spid="2068"/>
                                        </p:tgtEl>
                                        <p:attrNameLst>
                                          <p:attrName>ppt_w</p:attrName>
                                        </p:attrNameLst>
                                      </p:cBhvr>
                                      <p:tavLst>
                                        <p:tav tm="0">
                                          <p:val>
                                            <p:fltVal val="0"/>
                                          </p:val>
                                        </p:tav>
                                        <p:tav tm="100000">
                                          <p:val>
                                            <p:strVal val="#ppt_w"/>
                                          </p:val>
                                        </p:tav>
                                      </p:tavLst>
                                    </p:anim>
                                    <p:anim calcmode="lin" valueType="num">
                                      <p:cBhvr>
                                        <p:cTn id="107" dur="500" fill="hold"/>
                                        <p:tgtEl>
                                          <p:spTgt spid="2068"/>
                                        </p:tgtEl>
                                        <p:attrNameLst>
                                          <p:attrName>ppt_h</p:attrName>
                                        </p:attrNameLst>
                                      </p:cBhvr>
                                      <p:tavLst>
                                        <p:tav tm="0">
                                          <p:val>
                                            <p:fltVal val="0"/>
                                          </p:val>
                                        </p:tav>
                                        <p:tav tm="100000">
                                          <p:val>
                                            <p:strVal val="#ppt_h"/>
                                          </p:val>
                                        </p:tav>
                                      </p:tavLst>
                                    </p:anim>
                                    <p:animEffect transition="in" filter="fade">
                                      <p:cBhvr>
                                        <p:cTn id="108" dur="500"/>
                                        <p:tgtEl>
                                          <p:spTgt spid="20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2" grpId="0" animBg="1"/>
      <p:bldP spid="8" grpId="0" animBg="1"/>
      <p:bldP spid="8" grpId="1" animBg="1"/>
      <p:bldP spid="8" grpId="2" animBg="1"/>
      <p:bldP spid="8" grpId="3" animBg="1"/>
      <p:bldP spid="8" grpId="4" animBg="1"/>
      <p:bldP spid="28" grpId="0" animBg="1"/>
      <p:bldP spid="28" grpId="1" animBg="1"/>
      <p:bldP spid="28" grpId="2" animBg="1"/>
      <p:bldP spid="3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3714"/>
            <a:ext cx="10515600" cy="1325563"/>
          </a:xfrm>
        </p:spPr>
        <p:txBody>
          <a:bodyPr/>
          <a:lstStyle/>
          <a:p>
            <a:pPr algn="ctr"/>
            <a:r>
              <a:rPr lang="en-US" dirty="0"/>
              <a:t>Finding defects late is expensive</a:t>
            </a:r>
          </a:p>
        </p:txBody>
      </p:sp>
      <p:graphicFrame>
        <p:nvGraphicFramePr>
          <p:cNvPr id="5" name="Chart 4">
            <a:extLst>
              <a:ext uri="{FF2B5EF4-FFF2-40B4-BE49-F238E27FC236}">
                <a16:creationId xmlns:a16="http://schemas.microsoft.com/office/drawing/2014/main" id="{11DA3DCA-7E1A-4D81-89FC-2F5A08861DE7}"/>
              </a:ext>
            </a:extLst>
          </p:cNvPr>
          <p:cNvGraphicFramePr/>
          <p:nvPr/>
        </p:nvGraphicFramePr>
        <p:xfrm>
          <a:off x="2930000" y="1226104"/>
          <a:ext cx="6448461" cy="5631896"/>
        </p:xfrm>
        <a:graphic>
          <a:graphicData uri="http://schemas.openxmlformats.org/drawingml/2006/chart">
            <c:chart xmlns:c="http://schemas.openxmlformats.org/drawingml/2006/chart" xmlns:r="http://schemas.openxmlformats.org/officeDocument/2006/relationships" r:id="rId3"/>
          </a:graphicData>
        </a:graphic>
      </p:graphicFrame>
      <p:sp>
        <p:nvSpPr>
          <p:cNvPr id="21" name="TextBox 20">
            <a:extLst>
              <a:ext uri="{FF2B5EF4-FFF2-40B4-BE49-F238E27FC236}">
                <a16:creationId xmlns:a16="http://schemas.microsoft.com/office/drawing/2014/main" id="{D2FBD888-EB19-4C2F-92C0-8D2B8F31CEEB}"/>
              </a:ext>
            </a:extLst>
          </p:cNvPr>
          <p:cNvSpPr txBox="1"/>
          <p:nvPr/>
        </p:nvSpPr>
        <p:spPr>
          <a:xfrm rot="16200000">
            <a:off x="307556" y="3900259"/>
            <a:ext cx="4615588" cy="378886"/>
          </a:xfrm>
          <a:prstGeom prst="rect">
            <a:avLst/>
          </a:prstGeom>
          <a:solidFill>
            <a:schemeClr val="bg1"/>
          </a:solidFill>
        </p:spPr>
        <p:txBody>
          <a:bodyPr wrap="square" rtlCol="0">
            <a:spAutoFit/>
          </a:bodyPr>
          <a:lstStyle/>
          <a:p>
            <a:pPr algn="ctr">
              <a:defRPr sz="1862" b="0" i="0" u="none" strike="noStrike" kern="1200" spc="0" baseline="0">
                <a:solidFill>
                  <a:prstClr val="black">
                    <a:lumMod val="65000"/>
                    <a:lumOff val="35000"/>
                  </a:prstClr>
                </a:solidFill>
                <a:latin typeface="+mn-lt"/>
                <a:ea typeface="+mn-ea"/>
                <a:cs typeface="+mn-cs"/>
              </a:defRPr>
            </a:pPr>
            <a:r>
              <a:rPr lang="en-US" sz="1862" dirty="0">
                <a:solidFill>
                  <a:prstClr val="black">
                    <a:lumMod val="65000"/>
                    <a:lumOff val="35000"/>
                  </a:prstClr>
                </a:solidFill>
              </a:rPr>
              <a:t>Cost to repair</a:t>
            </a:r>
          </a:p>
        </p:txBody>
      </p:sp>
    </p:spTree>
    <p:extLst>
      <p:ext uri="{BB962C8B-B14F-4D97-AF65-F5344CB8AC3E}">
        <p14:creationId xmlns:p14="http://schemas.microsoft.com/office/powerpoint/2010/main" val="31610697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CFA8D-DDA2-48D7-AA43-680DE1946042}"/>
              </a:ext>
            </a:extLst>
          </p:cNvPr>
          <p:cNvSpPr>
            <a:spLocks noGrp="1"/>
          </p:cNvSpPr>
          <p:nvPr>
            <p:ph type="title"/>
          </p:nvPr>
        </p:nvSpPr>
        <p:spPr>
          <a:xfrm>
            <a:off x="838200" y="114754"/>
            <a:ext cx="10515600" cy="1325563"/>
          </a:xfrm>
        </p:spPr>
        <p:txBody>
          <a:bodyPr/>
          <a:lstStyle/>
          <a:p>
            <a:pPr algn="ctr"/>
            <a:r>
              <a:rPr lang="en-US" b="1" dirty="0"/>
              <a:t>Software Life Cycle and Testing</a:t>
            </a:r>
          </a:p>
        </p:txBody>
      </p:sp>
      <p:graphicFrame>
        <p:nvGraphicFramePr>
          <p:cNvPr id="4" name="Content Placeholder 3">
            <a:extLst>
              <a:ext uri="{FF2B5EF4-FFF2-40B4-BE49-F238E27FC236}">
                <a16:creationId xmlns:a16="http://schemas.microsoft.com/office/drawing/2014/main" id="{85D43E51-6E1B-4513-A494-DB820B4C825C}"/>
              </a:ext>
            </a:extLst>
          </p:cNvPr>
          <p:cNvGraphicFramePr>
            <a:graphicFrameLocks noGrp="1"/>
          </p:cNvGraphicFramePr>
          <p:nvPr>
            <p:ph idx="1"/>
            <p:extLst/>
          </p:nvPr>
        </p:nvGraphicFramePr>
        <p:xfrm>
          <a:off x="838200" y="1360714"/>
          <a:ext cx="10515600" cy="48162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0710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47FF235D-DCBB-470C-9097-F87BC900BD89}"/>
                                            </p:graphicEl>
                                          </p:spTgt>
                                        </p:tgtEl>
                                        <p:attrNameLst>
                                          <p:attrName>style.visibility</p:attrName>
                                        </p:attrNameLst>
                                      </p:cBhvr>
                                      <p:to>
                                        <p:strVal val="visible"/>
                                      </p:to>
                                    </p:set>
                                    <p:animEffect transition="in" filter="fade">
                                      <p:cBhvr>
                                        <p:cTn id="7" dur="500"/>
                                        <p:tgtEl>
                                          <p:spTgt spid="4">
                                            <p:graphicEl>
                                              <a:dgm id="{47FF235D-DCBB-470C-9097-F87BC900BD89}"/>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9941F533-D872-4D16-9AD6-A56E5B9C7611}"/>
                                            </p:graphicEl>
                                          </p:spTgt>
                                        </p:tgtEl>
                                        <p:attrNameLst>
                                          <p:attrName>style.visibility</p:attrName>
                                        </p:attrNameLst>
                                      </p:cBhvr>
                                      <p:to>
                                        <p:strVal val="visible"/>
                                      </p:to>
                                    </p:set>
                                    <p:animEffect transition="in" filter="fade">
                                      <p:cBhvr>
                                        <p:cTn id="12" dur="500"/>
                                        <p:tgtEl>
                                          <p:spTgt spid="4">
                                            <p:graphicEl>
                                              <a:dgm id="{9941F533-D872-4D16-9AD6-A56E5B9C7611}"/>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0F68B7A9-E0B9-4028-9BE0-52AC6FE3F65B}"/>
                                            </p:graphicEl>
                                          </p:spTgt>
                                        </p:tgtEl>
                                        <p:attrNameLst>
                                          <p:attrName>style.visibility</p:attrName>
                                        </p:attrNameLst>
                                      </p:cBhvr>
                                      <p:to>
                                        <p:strVal val="visible"/>
                                      </p:to>
                                    </p:set>
                                    <p:animEffect transition="in" filter="fade">
                                      <p:cBhvr>
                                        <p:cTn id="17" dur="500"/>
                                        <p:tgtEl>
                                          <p:spTgt spid="4">
                                            <p:graphicEl>
                                              <a:dgm id="{0F68B7A9-E0B9-4028-9BE0-52AC6FE3F65B}"/>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0FF23156-5774-4BB4-852D-1D5A21BECE25}"/>
                                            </p:graphicEl>
                                          </p:spTgt>
                                        </p:tgtEl>
                                        <p:attrNameLst>
                                          <p:attrName>style.visibility</p:attrName>
                                        </p:attrNameLst>
                                      </p:cBhvr>
                                      <p:to>
                                        <p:strVal val="visible"/>
                                      </p:to>
                                    </p:set>
                                    <p:animEffect transition="in" filter="fade">
                                      <p:cBhvr>
                                        <p:cTn id="22" dur="500"/>
                                        <p:tgtEl>
                                          <p:spTgt spid="4">
                                            <p:graphicEl>
                                              <a:dgm id="{0FF23156-5774-4BB4-852D-1D5A21BECE2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2C456-70AA-4033-BF31-4217BEDBE16A}"/>
              </a:ext>
            </a:extLst>
          </p:cNvPr>
          <p:cNvSpPr>
            <a:spLocks noGrp="1"/>
          </p:cNvSpPr>
          <p:nvPr>
            <p:ph type="title"/>
          </p:nvPr>
        </p:nvSpPr>
        <p:spPr/>
        <p:txBody>
          <a:bodyPr/>
          <a:lstStyle/>
          <a:p>
            <a:r>
              <a:rPr lang="en-US" dirty="0"/>
              <a:t>The Knight Capital Group debacle (8/1/2012)</a:t>
            </a:r>
          </a:p>
        </p:txBody>
      </p:sp>
      <p:sp>
        <p:nvSpPr>
          <p:cNvPr id="3" name="Content Placeholder 2">
            <a:extLst>
              <a:ext uri="{FF2B5EF4-FFF2-40B4-BE49-F238E27FC236}">
                <a16:creationId xmlns:a16="http://schemas.microsoft.com/office/drawing/2014/main" id="{FC37651F-0996-4177-8937-707278AA6222}"/>
              </a:ext>
            </a:extLst>
          </p:cNvPr>
          <p:cNvSpPr>
            <a:spLocks noGrp="1"/>
          </p:cNvSpPr>
          <p:nvPr>
            <p:ph idx="1"/>
          </p:nvPr>
        </p:nvSpPr>
        <p:spPr>
          <a:xfrm>
            <a:off x="838200" y="1825624"/>
            <a:ext cx="7568901" cy="4833359"/>
          </a:xfrm>
        </p:spPr>
        <p:txBody>
          <a:bodyPr>
            <a:normAutofit fontScale="85000" lnSpcReduction="10000"/>
          </a:bodyPr>
          <a:lstStyle/>
          <a:p>
            <a:r>
              <a:rPr lang="en-US" dirty="0"/>
              <a:t>Program trading nightmare: code installed on one server:</a:t>
            </a:r>
          </a:p>
          <a:p>
            <a:pPr lvl="1"/>
            <a:r>
              <a:rPr lang="en-US" dirty="0"/>
              <a:t>Includes an algorithm mistakenly buys at </a:t>
            </a:r>
            <a:r>
              <a:rPr lang="en-US" i="1" dirty="0"/>
              <a:t>bid </a:t>
            </a:r>
            <a:r>
              <a:rPr lang="en-US" dirty="0"/>
              <a:t>price and sells at </a:t>
            </a:r>
            <a:r>
              <a:rPr lang="en-US" i="1" dirty="0"/>
              <a:t>ask </a:t>
            </a:r>
            <a:r>
              <a:rPr lang="en-US" dirty="0"/>
              <a:t>price, thus losing a few cents on each transaction…</a:t>
            </a:r>
          </a:p>
          <a:p>
            <a:pPr lvl="1"/>
            <a:r>
              <a:rPr lang="en-US" dirty="0"/>
              <a:t>…as fast as it can.</a:t>
            </a:r>
          </a:p>
          <a:p>
            <a:r>
              <a:rPr lang="en-US" dirty="0"/>
              <a:t>What happened?</a:t>
            </a:r>
          </a:p>
          <a:p>
            <a:pPr lvl="1"/>
            <a:r>
              <a:rPr lang="en-US" dirty="0"/>
              <a:t>“Power Peg” was an algorithm to be used by QA to drive up stock price.</a:t>
            </a:r>
          </a:p>
          <a:p>
            <a:pPr lvl="1"/>
            <a:r>
              <a:rPr lang="en-US" dirty="0"/>
              <a:t>A switch to turn on Power Peg was erroneously repurposed.  When deployed, the server thought it was in a test environment.</a:t>
            </a:r>
          </a:p>
          <a:p>
            <a:pPr lvl="1"/>
            <a:r>
              <a:rPr lang="en-US" dirty="0"/>
              <a:t>Power Peg was actually outdated code that should have been removed; safety checks had been inadvertently removed 7 years earlier.</a:t>
            </a:r>
          </a:p>
          <a:p>
            <a:r>
              <a:rPr lang="en-US" dirty="0"/>
              <a:t>The result: 4 million trades with a loss of $460,000,000.</a:t>
            </a:r>
          </a:p>
          <a:p>
            <a:r>
              <a:rPr lang="en-US" b="1" i="1" dirty="0"/>
              <a:t>No formal review process, no </a:t>
            </a:r>
            <a:r>
              <a:rPr lang="en-US" b="1" i="1" dirty="0" err="1"/>
              <a:t>devops</a:t>
            </a:r>
            <a:r>
              <a:rPr lang="en-US" b="1" i="1" dirty="0"/>
              <a:t> controls.</a:t>
            </a:r>
          </a:p>
        </p:txBody>
      </p:sp>
      <p:pic>
        <p:nvPicPr>
          <p:cNvPr id="1026" name="Picture 2" descr="Image result for stock market">
            <a:extLst>
              <a:ext uri="{FF2B5EF4-FFF2-40B4-BE49-F238E27FC236}">
                <a16:creationId xmlns:a16="http://schemas.microsoft.com/office/drawing/2014/main" id="{A12ADD38-42A0-47C8-AE1B-0969DEB19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0221" y="2163170"/>
            <a:ext cx="3472131" cy="2311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114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800" b="0">
                <a:solidFill>
                  <a:schemeClr val="tx1"/>
                </a:solidFill>
                <a:latin typeface="Arial" panose="020B0604020202020204" pitchFamily="34" charset="0"/>
              </a:rPr>
              <a:t>Introduction to Software Testing, Edition 2  (Ch 2)</a:t>
            </a:r>
          </a:p>
        </p:txBody>
      </p:sp>
      <p:sp>
        <p:nvSpPr>
          <p:cNvPr id="57347" name="Footer Placeholder 4"/>
          <p:cNvSpPr>
            <a:spLocks noGrp="1"/>
          </p:cNvSpPr>
          <p:nvPr>
            <p:ph type="ftr" sz="quarter" idx="11"/>
          </p:nvPr>
        </p:nvSpPr>
        <p:spPr>
          <a:xfrm>
            <a:off x="3026228" y="6356350"/>
            <a:ext cx="41148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800" b="0">
                <a:solidFill>
                  <a:schemeClr val="tx1"/>
                </a:solidFill>
                <a:latin typeface="Arial" panose="020B0604020202020204" pitchFamily="34" charset="0"/>
              </a:rPr>
              <a:t>© Ammann &amp; Offutt</a:t>
            </a:r>
          </a:p>
        </p:txBody>
      </p:sp>
      <p:sp>
        <p:nvSpPr>
          <p:cNvPr id="57348" name="Slide Number Placeholder 5"/>
          <p:cNvSpPr>
            <a:spLocks noGrp="1"/>
          </p:cNvSpPr>
          <p:nvPr>
            <p:ph type="sldNum" sz="quarter" idx="12"/>
          </p:nvPr>
        </p:nvSpPr>
        <p:spPr>
          <a:xfrm>
            <a:off x="7598228" y="6356350"/>
            <a:ext cx="27432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fld id="{8D0829B2-BDD6-4923-92C0-E9F6FC6106D3}" type="slidenum">
              <a:rPr lang="en-US" sz="800" b="0">
                <a:solidFill>
                  <a:schemeClr val="tx1"/>
                </a:solidFill>
                <a:latin typeface="Arial" panose="020B0604020202020204" pitchFamily="34" charset="0"/>
              </a:rPr>
              <a:pPr/>
              <a:t>80</a:t>
            </a:fld>
            <a:endParaRPr lang="en-US" sz="800" b="0">
              <a:solidFill>
                <a:schemeClr val="tx1"/>
              </a:solidFill>
              <a:latin typeface="Arial" panose="020B0604020202020204" pitchFamily="34" charset="0"/>
            </a:endParaRPr>
          </a:p>
        </p:txBody>
      </p:sp>
      <p:sp>
        <p:nvSpPr>
          <p:cNvPr id="57349" name="Rectangle 2"/>
          <p:cNvSpPr>
            <a:spLocks noGrp="1" noChangeArrowheads="1"/>
          </p:cNvSpPr>
          <p:nvPr>
            <p:ph type="title"/>
          </p:nvPr>
        </p:nvSpPr>
        <p:spPr>
          <a:xfrm>
            <a:off x="838200" y="247151"/>
            <a:ext cx="10515600" cy="1325563"/>
          </a:xfrm>
        </p:spPr>
        <p:txBody>
          <a:bodyPr/>
          <a:lstStyle/>
          <a:p>
            <a:r>
              <a:rPr lang="en-US" dirty="0"/>
              <a:t>Software Testing Levels</a:t>
            </a:r>
          </a:p>
        </p:txBody>
      </p:sp>
      <p:grpSp>
        <p:nvGrpSpPr>
          <p:cNvPr id="57350" name="Group 3"/>
          <p:cNvGrpSpPr>
            <a:grpSpLocks/>
          </p:cNvGrpSpPr>
          <p:nvPr/>
        </p:nvGrpSpPr>
        <p:grpSpPr bwMode="auto">
          <a:xfrm>
            <a:off x="891041" y="2539662"/>
            <a:ext cx="2665412" cy="2935288"/>
            <a:chOff x="697" y="1163"/>
            <a:chExt cx="1679" cy="1849"/>
          </a:xfrm>
        </p:grpSpPr>
        <p:sp>
          <p:nvSpPr>
            <p:cNvPr id="57389" name="Rectangle 4"/>
            <p:cNvSpPr>
              <a:spLocks noChangeArrowheads="1"/>
            </p:cNvSpPr>
            <p:nvPr/>
          </p:nvSpPr>
          <p:spPr bwMode="auto">
            <a:xfrm>
              <a:off x="697" y="1163"/>
              <a:ext cx="1679" cy="1849"/>
            </a:xfrm>
            <a:prstGeom prst="rect">
              <a:avLst/>
            </a:prstGeom>
            <a:solidFill>
              <a:srgbClr val="0000CC"/>
            </a:solidFill>
            <a:ln w="12700">
              <a:solidFill>
                <a:schemeClr val="tx1"/>
              </a:solidFill>
              <a:miter lim="800000"/>
              <a:headEnd type="none" w="sm" len="sm"/>
              <a:tailEnd type="none" w="sm" len="sm"/>
            </a:ln>
          </p:spPr>
          <p:txBody>
            <a:bodyPr wrap="none" anchor="ctr"/>
            <a:lstStyle/>
            <a:p>
              <a:pPr algn="ctr"/>
              <a:endParaRPr lang="en-US">
                <a:latin typeface="Arial" pitchFamily="34" charset="0"/>
                <a:cs typeface="Arial" pitchFamily="34" charset="0"/>
              </a:endParaRPr>
            </a:p>
          </p:txBody>
        </p:sp>
        <p:sp>
          <p:nvSpPr>
            <p:cNvPr id="57390" name="Text Box 5"/>
            <p:cNvSpPr txBox="1">
              <a:spLocks noChangeArrowheads="1"/>
            </p:cNvSpPr>
            <p:nvPr/>
          </p:nvSpPr>
          <p:spPr bwMode="auto">
            <a:xfrm>
              <a:off x="1219" y="1305"/>
              <a:ext cx="70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a:latin typeface="Arial" pitchFamily="34" charset="0"/>
                  <a:cs typeface="Arial" pitchFamily="34" charset="0"/>
                </a:rPr>
                <a:t>Class A</a:t>
              </a:r>
            </a:p>
          </p:txBody>
        </p:sp>
        <p:sp>
          <p:nvSpPr>
            <p:cNvPr id="57391" name="Text Box 6"/>
            <p:cNvSpPr txBox="1">
              <a:spLocks noChangeArrowheads="1"/>
            </p:cNvSpPr>
            <p:nvPr/>
          </p:nvSpPr>
          <p:spPr bwMode="auto">
            <a:xfrm>
              <a:off x="756" y="1744"/>
              <a:ext cx="1203" cy="252"/>
            </a:xfrm>
            <a:prstGeom prst="rect">
              <a:avLst/>
            </a:prstGeom>
            <a:solidFill>
              <a:srgbClr val="0347F1"/>
            </a:solidFill>
            <a:ln w="12700">
              <a:solidFill>
                <a:schemeClr val="tx1"/>
              </a:solidFill>
              <a:miter lim="800000"/>
              <a:headEnd type="none" w="sm" len="sm"/>
              <a:tailEnd type="none" w="sm" len="sm"/>
            </a:ln>
          </p:spPr>
          <p:txBody>
            <a:bodyPr wrap="square">
              <a:spAutoFit/>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pPr>
                <a:spcBef>
                  <a:spcPct val="50000"/>
                </a:spcBef>
              </a:pPr>
              <a:r>
                <a:rPr lang="en-US">
                  <a:latin typeface="Arial" pitchFamily="34" charset="0"/>
                  <a:cs typeface="Arial" pitchFamily="34" charset="0"/>
                </a:rPr>
                <a:t>method mA1()</a:t>
              </a:r>
            </a:p>
          </p:txBody>
        </p:sp>
        <p:sp>
          <p:nvSpPr>
            <p:cNvPr id="57392" name="Text Box 7"/>
            <p:cNvSpPr txBox="1">
              <a:spLocks noChangeArrowheads="1"/>
            </p:cNvSpPr>
            <p:nvPr/>
          </p:nvSpPr>
          <p:spPr bwMode="auto">
            <a:xfrm>
              <a:off x="743" y="2160"/>
              <a:ext cx="1237" cy="252"/>
            </a:xfrm>
            <a:prstGeom prst="rect">
              <a:avLst/>
            </a:prstGeom>
            <a:solidFill>
              <a:srgbClr val="0347F1"/>
            </a:solidFill>
            <a:ln w="12700">
              <a:solidFill>
                <a:schemeClr val="tx1"/>
              </a:solidFill>
              <a:miter lim="800000"/>
              <a:headEnd type="none" w="sm" len="sm"/>
              <a:tailEnd type="none" w="sm" len="sm"/>
            </a:ln>
          </p:spPr>
          <p:txBody>
            <a:bodyPr wrap="square">
              <a:spAutoFit/>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pPr>
                <a:spcBef>
                  <a:spcPct val="50000"/>
                </a:spcBef>
              </a:pPr>
              <a:r>
                <a:rPr lang="en-US" dirty="0">
                  <a:latin typeface="Arial" pitchFamily="34" charset="0"/>
                  <a:cs typeface="Arial" pitchFamily="34" charset="0"/>
                </a:rPr>
                <a:t>method mA2()</a:t>
              </a:r>
            </a:p>
          </p:txBody>
        </p:sp>
      </p:grpSp>
      <p:grpSp>
        <p:nvGrpSpPr>
          <p:cNvPr id="57351" name="Group 8"/>
          <p:cNvGrpSpPr>
            <a:grpSpLocks/>
          </p:cNvGrpSpPr>
          <p:nvPr/>
        </p:nvGrpSpPr>
        <p:grpSpPr bwMode="auto">
          <a:xfrm>
            <a:off x="4116841" y="2539662"/>
            <a:ext cx="2665412" cy="2959100"/>
            <a:chOff x="2585" y="1163"/>
            <a:chExt cx="1679" cy="1864"/>
          </a:xfrm>
        </p:grpSpPr>
        <p:sp>
          <p:nvSpPr>
            <p:cNvPr id="57385" name="Rectangle 9"/>
            <p:cNvSpPr>
              <a:spLocks noChangeArrowheads="1"/>
            </p:cNvSpPr>
            <p:nvPr/>
          </p:nvSpPr>
          <p:spPr bwMode="auto">
            <a:xfrm>
              <a:off x="2585" y="1163"/>
              <a:ext cx="1679" cy="1864"/>
            </a:xfrm>
            <a:prstGeom prst="rect">
              <a:avLst/>
            </a:prstGeom>
            <a:solidFill>
              <a:srgbClr val="0000CC"/>
            </a:solidFill>
            <a:ln w="12700">
              <a:solidFill>
                <a:schemeClr val="tx1"/>
              </a:solidFill>
              <a:miter lim="800000"/>
              <a:headEnd type="none" w="sm" len="sm"/>
              <a:tailEnd type="none" w="sm" len="sm"/>
            </a:ln>
          </p:spPr>
          <p:txBody>
            <a:bodyPr wrap="none" anchor="ctr"/>
            <a:lstStyle/>
            <a:p>
              <a:pPr algn="ctr"/>
              <a:endParaRPr lang="en-US">
                <a:latin typeface="Arial" pitchFamily="34" charset="0"/>
                <a:cs typeface="Arial" pitchFamily="34" charset="0"/>
              </a:endParaRPr>
            </a:p>
          </p:txBody>
        </p:sp>
        <p:sp>
          <p:nvSpPr>
            <p:cNvPr id="57386" name="Text Box 10"/>
            <p:cNvSpPr txBox="1">
              <a:spLocks noChangeArrowheads="1"/>
            </p:cNvSpPr>
            <p:nvPr/>
          </p:nvSpPr>
          <p:spPr bwMode="auto">
            <a:xfrm>
              <a:off x="3111" y="1304"/>
              <a:ext cx="70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a:latin typeface="Arial" pitchFamily="34" charset="0"/>
                  <a:cs typeface="Arial" pitchFamily="34" charset="0"/>
                </a:rPr>
                <a:t>Class B</a:t>
              </a:r>
            </a:p>
          </p:txBody>
        </p:sp>
        <p:sp>
          <p:nvSpPr>
            <p:cNvPr id="57387" name="Text Box 11"/>
            <p:cNvSpPr txBox="1">
              <a:spLocks noChangeArrowheads="1"/>
            </p:cNvSpPr>
            <p:nvPr/>
          </p:nvSpPr>
          <p:spPr bwMode="auto">
            <a:xfrm>
              <a:off x="2667" y="1744"/>
              <a:ext cx="1209" cy="252"/>
            </a:xfrm>
            <a:prstGeom prst="rect">
              <a:avLst/>
            </a:prstGeom>
            <a:solidFill>
              <a:srgbClr val="0347F1"/>
            </a:solidFill>
            <a:ln w="12700">
              <a:solidFill>
                <a:schemeClr val="tx1"/>
              </a:solidFill>
              <a:miter lim="800000"/>
              <a:headEnd type="none" w="sm" len="sm"/>
              <a:tailEnd type="none" w="sm" len="sm"/>
            </a:ln>
          </p:spPr>
          <p:txBody>
            <a:bodyPr wrap="square">
              <a:spAutoFit/>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pPr>
                <a:spcBef>
                  <a:spcPct val="50000"/>
                </a:spcBef>
              </a:pPr>
              <a:r>
                <a:rPr lang="en-US">
                  <a:latin typeface="Arial" pitchFamily="34" charset="0"/>
                  <a:cs typeface="Arial" pitchFamily="34" charset="0"/>
                </a:rPr>
                <a:t>method mB1()</a:t>
              </a:r>
            </a:p>
          </p:txBody>
        </p:sp>
        <p:sp>
          <p:nvSpPr>
            <p:cNvPr id="57388" name="Text Box 12"/>
            <p:cNvSpPr txBox="1">
              <a:spLocks noChangeArrowheads="1"/>
            </p:cNvSpPr>
            <p:nvPr/>
          </p:nvSpPr>
          <p:spPr bwMode="auto">
            <a:xfrm>
              <a:off x="2667" y="2160"/>
              <a:ext cx="1255" cy="252"/>
            </a:xfrm>
            <a:prstGeom prst="rect">
              <a:avLst/>
            </a:prstGeom>
            <a:solidFill>
              <a:srgbClr val="0347F1"/>
            </a:solidFill>
            <a:ln w="12700">
              <a:solidFill>
                <a:schemeClr val="tx1"/>
              </a:solidFill>
              <a:miter lim="800000"/>
              <a:headEnd type="none" w="sm" len="sm"/>
              <a:tailEnd type="none" w="sm" len="sm"/>
            </a:ln>
          </p:spPr>
          <p:txBody>
            <a:bodyPr wrap="square">
              <a:spAutoFit/>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pPr>
                <a:spcBef>
                  <a:spcPct val="50000"/>
                </a:spcBef>
              </a:pPr>
              <a:r>
                <a:rPr lang="en-US" dirty="0">
                  <a:latin typeface="Arial" pitchFamily="34" charset="0"/>
                  <a:cs typeface="Arial" pitchFamily="34" charset="0"/>
                </a:rPr>
                <a:t>method mB2()</a:t>
              </a:r>
            </a:p>
          </p:txBody>
        </p:sp>
      </p:grpSp>
      <p:grpSp>
        <p:nvGrpSpPr>
          <p:cNvPr id="57352" name="Group 13"/>
          <p:cNvGrpSpPr>
            <a:grpSpLocks/>
          </p:cNvGrpSpPr>
          <p:nvPr/>
        </p:nvGrpSpPr>
        <p:grpSpPr bwMode="auto">
          <a:xfrm>
            <a:off x="2351542" y="1336338"/>
            <a:ext cx="2968625" cy="836613"/>
            <a:chOff x="1159" y="910"/>
            <a:chExt cx="1870" cy="527"/>
          </a:xfrm>
        </p:grpSpPr>
        <p:sp>
          <p:nvSpPr>
            <p:cNvPr id="57383" name="Rectangle 14"/>
            <p:cNvSpPr>
              <a:spLocks noChangeArrowheads="1"/>
            </p:cNvSpPr>
            <p:nvPr/>
          </p:nvSpPr>
          <p:spPr bwMode="auto">
            <a:xfrm>
              <a:off x="1159" y="910"/>
              <a:ext cx="1870" cy="527"/>
            </a:xfrm>
            <a:prstGeom prst="rect">
              <a:avLst/>
            </a:prstGeom>
            <a:solidFill>
              <a:srgbClr val="0347F1"/>
            </a:solidFill>
            <a:ln w="12700">
              <a:solidFill>
                <a:schemeClr val="tx1"/>
              </a:solidFill>
              <a:miter lim="800000"/>
              <a:headEnd type="none" w="sm" len="sm"/>
              <a:tailEnd type="none" w="sm" len="sm"/>
            </a:ln>
          </p:spPr>
          <p:txBody>
            <a:bodyPr wrap="none" anchor="ctr"/>
            <a:lstStyle/>
            <a:p>
              <a:endParaRPr lang="en-US">
                <a:latin typeface="Arial" pitchFamily="34" charset="0"/>
                <a:cs typeface="Arial" pitchFamily="34" charset="0"/>
              </a:endParaRPr>
            </a:p>
          </p:txBody>
        </p:sp>
        <p:sp>
          <p:nvSpPr>
            <p:cNvPr id="57384" name="Text Box 15"/>
            <p:cNvSpPr txBox="1">
              <a:spLocks noChangeArrowheads="1"/>
            </p:cNvSpPr>
            <p:nvPr/>
          </p:nvSpPr>
          <p:spPr bwMode="auto">
            <a:xfrm>
              <a:off x="1450" y="968"/>
              <a:ext cx="114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pPr>
                <a:spcBef>
                  <a:spcPct val="50000"/>
                </a:spcBef>
              </a:pPr>
              <a:r>
                <a:rPr lang="en-US" dirty="0">
                  <a:latin typeface="Arial" pitchFamily="34" charset="0"/>
                  <a:cs typeface="Arial" pitchFamily="34" charset="0"/>
                </a:rPr>
                <a:t>main Class P</a:t>
              </a:r>
            </a:p>
          </p:txBody>
        </p:sp>
      </p:grpSp>
      <p:sp>
        <p:nvSpPr>
          <p:cNvPr id="178192" name="Rectangle 16"/>
          <p:cNvSpPr>
            <a:spLocks noChangeArrowheads="1"/>
          </p:cNvSpPr>
          <p:nvPr/>
        </p:nvSpPr>
        <p:spPr bwMode="auto">
          <a:xfrm>
            <a:off x="6850517" y="1157116"/>
            <a:ext cx="2771775" cy="1019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285750" indent="-285750">
              <a:lnSpc>
                <a:spcPct val="90000"/>
              </a:lnSpc>
              <a:spcBef>
                <a:spcPct val="30000"/>
              </a:spcBef>
              <a:buSzPct val="75000"/>
              <a:buFont typeface="Arial" panose="020B0604020202020204" pitchFamily="34" charset="0"/>
              <a:buChar char="•"/>
            </a:pPr>
            <a:r>
              <a:rPr lang="en-US" dirty="0">
                <a:latin typeface="Gill Sans MT" pitchFamily="34" charset="0"/>
                <a:cs typeface="Arial" pitchFamily="34" charset="0"/>
              </a:rPr>
              <a:t>Acceptance testing : Is the software acceptable to the user?</a:t>
            </a:r>
          </a:p>
        </p:txBody>
      </p:sp>
      <p:sp>
        <p:nvSpPr>
          <p:cNvPr id="57354" name="Line 17"/>
          <p:cNvSpPr>
            <a:spLocks noChangeShapeType="1"/>
          </p:cNvSpPr>
          <p:nvPr/>
        </p:nvSpPr>
        <p:spPr bwMode="auto">
          <a:xfrm flipV="1">
            <a:off x="2972254" y="2171363"/>
            <a:ext cx="214313" cy="373063"/>
          </a:xfrm>
          <a:prstGeom prst="line">
            <a:avLst/>
          </a:prstGeom>
          <a:noFill/>
          <a:ln w="28575">
            <a:solidFill>
              <a:srgbClr val="00B05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latin typeface="Gill Sans MT" pitchFamily="34" charset="0"/>
            </a:endParaRPr>
          </a:p>
        </p:txBody>
      </p:sp>
      <p:sp>
        <p:nvSpPr>
          <p:cNvPr id="57355" name="Line 18"/>
          <p:cNvSpPr>
            <a:spLocks noChangeShapeType="1"/>
          </p:cNvSpPr>
          <p:nvPr/>
        </p:nvSpPr>
        <p:spPr bwMode="auto">
          <a:xfrm flipH="1" flipV="1">
            <a:off x="4315278" y="2171363"/>
            <a:ext cx="114300" cy="373063"/>
          </a:xfrm>
          <a:prstGeom prst="line">
            <a:avLst/>
          </a:prstGeom>
          <a:noFill/>
          <a:ln w="28575">
            <a:solidFill>
              <a:srgbClr val="00B05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latin typeface="Gill Sans MT" pitchFamily="34" charset="0"/>
            </a:endParaRPr>
          </a:p>
        </p:txBody>
      </p:sp>
      <p:sp>
        <p:nvSpPr>
          <p:cNvPr id="57356" name="Line 19"/>
          <p:cNvSpPr>
            <a:spLocks noChangeShapeType="1"/>
          </p:cNvSpPr>
          <p:nvPr/>
        </p:nvSpPr>
        <p:spPr bwMode="auto">
          <a:xfrm>
            <a:off x="2013403" y="3876337"/>
            <a:ext cx="0" cy="249238"/>
          </a:xfrm>
          <a:prstGeom prst="line">
            <a:avLst/>
          </a:prstGeom>
          <a:noFill/>
          <a:ln w="28575">
            <a:solidFill>
              <a:srgbClr val="00B05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latin typeface="Gill Sans MT" pitchFamily="34" charset="0"/>
            </a:endParaRPr>
          </a:p>
        </p:txBody>
      </p:sp>
      <p:sp>
        <p:nvSpPr>
          <p:cNvPr id="57357" name="Line 20"/>
          <p:cNvSpPr>
            <a:spLocks noChangeShapeType="1"/>
          </p:cNvSpPr>
          <p:nvPr/>
        </p:nvSpPr>
        <p:spPr bwMode="auto">
          <a:xfrm>
            <a:off x="2881767" y="3673137"/>
            <a:ext cx="1366837" cy="655638"/>
          </a:xfrm>
          <a:prstGeom prst="line">
            <a:avLst/>
          </a:prstGeom>
          <a:noFill/>
          <a:ln w="28575">
            <a:solidFill>
              <a:srgbClr val="00B05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latin typeface="Gill Sans MT" pitchFamily="34" charset="0"/>
            </a:endParaRPr>
          </a:p>
        </p:txBody>
      </p:sp>
      <p:sp>
        <p:nvSpPr>
          <p:cNvPr id="57358" name="Line 21"/>
          <p:cNvSpPr>
            <a:spLocks noChangeShapeType="1"/>
          </p:cNvSpPr>
          <p:nvPr/>
        </p:nvSpPr>
        <p:spPr bwMode="auto">
          <a:xfrm flipV="1">
            <a:off x="2927803" y="4339887"/>
            <a:ext cx="1320800" cy="44450"/>
          </a:xfrm>
          <a:prstGeom prst="line">
            <a:avLst/>
          </a:prstGeom>
          <a:noFill/>
          <a:ln w="28575">
            <a:solidFill>
              <a:srgbClr val="00B05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latin typeface="Gill Sans MT" pitchFamily="34" charset="0"/>
            </a:endParaRPr>
          </a:p>
        </p:txBody>
      </p:sp>
      <p:sp>
        <p:nvSpPr>
          <p:cNvPr id="57359" name="Line 22"/>
          <p:cNvSpPr>
            <a:spLocks noChangeShapeType="1"/>
          </p:cNvSpPr>
          <p:nvPr/>
        </p:nvSpPr>
        <p:spPr bwMode="auto">
          <a:xfrm flipV="1">
            <a:off x="2892879" y="3662025"/>
            <a:ext cx="1355725" cy="11112"/>
          </a:xfrm>
          <a:prstGeom prst="line">
            <a:avLst/>
          </a:prstGeom>
          <a:noFill/>
          <a:ln w="28575">
            <a:solidFill>
              <a:srgbClr val="00B05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latin typeface="Gill Sans MT" pitchFamily="34" charset="0"/>
            </a:endParaRPr>
          </a:p>
        </p:txBody>
      </p:sp>
      <p:grpSp>
        <p:nvGrpSpPr>
          <p:cNvPr id="5" name="Group 23"/>
          <p:cNvGrpSpPr>
            <a:grpSpLocks/>
          </p:cNvGrpSpPr>
          <p:nvPr/>
        </p:nvGrpSpPr>
        <p:grpSpPr bwMode="auto">
          <a:xfrm>
            <a:off x="3108779" y="2374562"/>
            <a:ext cx="6513513" cy="2025650"/>
            <a:chOff x="1636" y="1564"/>
            <a:chExt cx="4103" cy="1276"/>
          </a:xfrm>
        </p:grpSpPr>
        <p:sp>
          <p:nvSpPr>
            <p:cNvPr id="57378" name="Rectangle 24"/>
            <p:cNvSpPr>
              <a:spLocks noChangeArrowheads="1"/>
            </p:cNvSpPr>
            <p:nvPr/>
          </p:nvSpPr>
          <p:spPr bwMode="auto">
            <a:xfrm>
              <a:off x="3993" y="2145"/>
              <a:ext cx="1746" cy="69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p>
              <a:pPr marL="285750" indent="-285750">
                <a:buFont typeface="Arial" panose="020B0604020202020204" pitchFamily="34" charset="0"/>
                <a:buChar char="•"/>
              </a:pPr>
              <a:r>
                <a:rPr lang="en-US" dirty="0">
                  <a:latin typeface="Gill Sans MT" pitchFamily="34" charset="0"/>
                </a:rPr>
                <a:t>Integration testing : Test how modules interact with each other</a:t>
              </a:r>
            </a:p>
          </p:txBody>
        </p:sp>
        <p:grpSp>
          <p:nvGrpSpPr>
            <p:cNvPr id="57379" name="Group 25"/>
            <p:cNvGrpSpPr>
              <a:grpSpLocks/>
            </p:cNvGrpSpPr>
            <p:nvPr/>
          </p:nvGrpSpPr>
          <p:grpSpPr bwMode="auto">
            <a:xfrm>
              <a:off x="1636" y="1564"/>
              <a:ext cx="2406" cy="1053"/>
              <a:chOff x="1636" y="1564"/>
              <a:chExt cx="2406" cy="1053"/>
            </a:xfrm>
          </p:grpSpPr>
          <p:sp>
            <p:nvSpPr>
              <p:cNvPr id="49187" name="Line 26"/>
              <p:cNvSpPr>
                <a:spLocks noChangeShapeType="1"/>
              </p:cNvSpPr>
              <p:nvPr/>
            </p:nvSpPr>
            <p:spPr bwMode="auto">
              <a:xfrm flipH="1" flipV="1">
                <a:off x="2475" y="1564"/>
                <a:ext cx="1565" cy="704"/>
              </a:xfrm>
              <a:prstGeom prst="line">
                <a:avLst/>
              </a:prstGeom>
              <a:noFill/>
              <a:ln w="28575">
                <a:solidFill>
                  <a:srgbClr val="FF0000"/>
                </a:solidFill>
                <a:round/>
                <a:headEnd type="none" w="sm" len="sm"/>
                <a:tailEnd type="triangle" w="lg" len="lg"/>
              </a:ln>
            </p:spPr>
            <p:txBody>
              <a:bodyPr/>
              <a:lstStyle/>
              <a:p>
                <a:endParaRPr lang="en-US">
                  <a:latin typeface="Gill Sans MT" pitchFamily="34" charset="0"/>
                </a:endParaRPr>
              </a:p>
            </p:txBody>
          </p:sp>
          <p:sp>
            <p:nvSpPr>
              <p:cNvPr id="49188" name="Line 27"/>
              <p:cNvSpPr>
                <a:spLocks noChangeShapeType="1"/>
              </p:cNvSpPr>
              <p:nvPr/>
            </p:nvSpPr>
            <p:spPr bwMode="auto">
              <a:xfrm flipH="1" flipV="1">
                <a:off x="1636" y="1586"/>
                <a:ext cx="2406" cy="682"/>
              </a:xfrm>
              <a:prstGeom prst="line">
                <a:avLst/>
              </a:prstGeom>
              <a:noFill/>
              <a:ln w="28575">
                <a:solidFill>
                  <a:srgbClr val="FF0000"/>
                </a:solidFill>
                <a:round/>
                <a:headEnd type="none" w="sm" len="sm"/>
                <a:tailEnd type="triangle" w="lg" len="lg"/>
              </a:ln>
            </p:spPr>
            <p:txBody>
              <a:bodyPr/>
              <a:lstStyle/>
              <a:p>
                <a:endParaRPr lang="en-US">
                  <a:latin typeface="Gill Sans MT" pitchFamily="34" charset="0"/>
                </a:endParaRPr>
              </a:p>
            </p:txBody>
          </p:sp>
          <p:sp>
            <p:nvSpPr>
              <p:cNvPr id="49189" name="Line 28"/>
              <p:cNvSpPr>
                <a:spLocks noChangeShapeType="1"/>
              </p:cNvSpPr>
              <p:nvPr/>
            </p:nvSpPr>
            <p:spPr bwMode="auto">
              <a:xfrm flipH="1">
                <a:off x="2127" y="2263"/>
                <a:ext cx="1913" cy="354"/>
              </a:xfrm>
              <a:prstGeom prst="line">
                <a:avLst/>
              </a:prstGeom>
              <a:noFill/>
              <a:ln w="28575">
                <a:solidFill>
                  <a:srgbClr val="FF0000"/>
                </a:solidFill>
                <a:round/>
                <a:headEnd type="none" w="sm" len="sm"/>
                <a:tailEnd type="triangle" w="lg" len="lg"/>
              </a:ln>
            </p:spPr>
            <p:txBody>
              <a:bodyPr/>
              <a:lstStyle/>
              <a:p>
                <a:endParaRPr lang="en-US">
                  <a:latin typeface="Gill Sans MT" pitchFamily="34" charset="0"/>
                </a:endParaRPr>
              </a:p>
            </p:txBody>
          </p:sp>
        </p:grpSp>
      </p:grpSp>
      <p:grpSp>
        <p:nvGrpSpPr>
          <p:cNvPr id="7" name="Group 29"/>
          <p:cNvGrpSpPr>
            <a:grpSpLocks/>
          </p:cNvGrpSpPr>
          <p:nvPr/>
        </p:nvGrpSpPr>
        <p:grpSpPr bwMode="auto">
          <a:xfrm>
            <a:off x="4620079" y="856912"/>
            <a:ext cx="5002213" cy="2376488"/>
            <a:chOff x="2588" y="608"/>
            <a:chExt cx="3151" cy="1497"/>
          </a:xfrm>
        </p:grpSpPr>
        <p:sp>
          <p:nvSpPr>
            <p:cNvPr id="57376" name="Rectangle 30"/>
            <p:cNvSpPr>
              <a:spLocks noChangeArrowheads="1"/>
            </p:cNvSpPr>
            <p:nvPr/>
          </p:nvSpPr>
          <p:spPr bwMode="auto">
            <a:xfrm>
              <a:off x="3993" y="1439"/>
              <a:ext cx="1746" cy="66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p>
              <a:pPr marL="285750" indent="-285750">
                <a:buFont typeface="Arial" panose="020B0604020202020204" pitchFamily="34" charset="0"/>
                <a:buChar char="•"/>
              </a:pPr>
              <a:r>
                <a:rPr lang="en-US" dirty="0">
                  <a:latin typeface="Gill Sans MT" pitchFamily="34" charset="0"/>
                </a:rPr>
                <a:t>System testing : Test the overall functionality of the system</a:t>
              </a:r>
            </a:p>
          </p:txBody>
        </p:sp>
        <p:sp>
          <p:nvSpPr>
            <p:cNvPr id="49184" name="Freeform 31"/>
            <p:cNvSpPr>
              <a:spLocks/>
            </p:cNvSpPr>
            <p:nvPr/>
          </p:nvSpPr>
          <p:spPr bwMode="auto">
            <a:xfrm>
              <a:off x="2588" y="608"/>
              <a:ext cx="1458" cy="892"/>
            </a:xfrm>
            <a:custGeom>
              <a:avLst/>
              <a:gdLst>
                <a:gd name="T0" fmla="*/ 1458 w 1458"/>
                <a:gd name="T1" fmla="*/ 892 h 892"/>
                <a:gd name="T2" fmla="*/ 1174 w 1458"/>
                <a:gd name="T3" fmla="*/ 231 h 892"/>
                <a:gd name="T4" fmla="*/ 825 w 1458"/>
                <a:gd name="T5" fmla="*/ 24 h 892"/>
                <a:gd name="T6" fmla="*/ 356 w 1458"/>
                <a:gd name="T7" fmla="*/ 89 h 892"/>
                <a:gd name="T8" fmla="*/ 171 w 1458"/>
                <a:gd name="T9" fmla="*/ 160 h 892"/>
                <a:gd name="T10" fmla="*/ 0 w 1458"/>
                <a:gd name="T11" fmla="*/ 302 h 892"/>
                <a:gd name="T12" fmla="*/ 0 60000 65536"/>
                <a:gd name="T13" fmla="*/ 0 60000 65536"/>
                <a:gd name="T14" fmla="*/ 0 60000 65536"/>
                <a:gd name="T15" fmla="*/ 0 60000 65536"/>
                <a:gd name="T16" fmla="*/ 0 60000 65536"/>
                <a:gd name="T17" fmla="*/ 0 60000 65536"/>
                <a:gd name="T18" fmla="*/ 0 w 1458"/>
                <a:gd name="T19" fmla="*/ 0 h 892"/>
                <a:gd name="T20" fmla="*/ 1458 w 1458"/>
                <a:gd name="T21" fmla="*/ 892 h 892"/>
              </a:gdLst>
              <a:ahLst/>
              <a:cxnLst>
                <a:cxn ang="T12">
                  <a:pos x="T0" y="T1"/>
                </a:cxn>
                <a:cxn ang="T13">
                  <a:pos x="T2" y="T3"/>
                </a:cxn>
                <a:cxn ang="T14">
                  <a:pos x="T4" y="T5"/>
                </a:cxn>
                <a:cxn ang="T15">
                  <a:pos x="T6" y="T7"/>
                </a:cxn>
                <a:cxn ang="T16">
                  <a:pos x="T8" y="T9"/>
                </a:cxn>
                <a:cxn ang="T17">
                  <a:pos x="T10" y="T11"/>
                </a:cxn>
              </a:cxnLst>
              <a:rect l="T18" t="T19" r="T20" b="T21"/>
              <a:pathLst>
                <a:path w="1458" h="892">
                  <a:moveTo>
                    <a:pt x="1458" y="892"/>
                  </a:moveTo>
                  <a:cubicBezTo>
                    <a:pt x="1411" y="782"/>
                    <a:pt x="1279" y="376"/>
                    <a:pt x="1174" y="231"/>
                  </a:cubicBezTo>
                  <a:cubicBezTo>
                    <a:pt x="1069" y="86"/>
                    <a:pt x="961" y="48"/>
                    <a:pt x="825" y="24"/>
                  </a:cubicBezTo>
                  <a:cubicBezTo>
                    <a:pt x="689" y="0"/>
                    <a:pt x="465" y="66"/>
                    <a:pt x="356" y="89"/>
                  </a:cubicBezTo>
                  <a:cubicBezTo>
                    <a:pt x="247" y="112"/>
                    <a:pt x="230" y="125"/>
                    <a:pt x="171" y="160"/>
                  </a:cubicBezTo>
                  <a:cubicBezTo>
                    <a:pt x="112" y="195"/>
                    <a:pt x="36" y="273"/>
                    <a:pt x="0" y="302"/>
                  </a:cubicBezTo>
                </a:path>
              </a:pathLst>
            </a:custGeom>
            <a:noFill/>
            <a:ln w="28575">
              <a:solidFill>
                <a:srgbClr val="FF0000"/>
              </a:solidFill>
              <a:round/>
              <a:headEnd type="none" w="sm" len="sm"/>
              <a:tailEnd type="triangle" w="lg" len="lg"/>
            </a:ln>
          </p:spPr>
          <p:txBody>
            <a:bodyPr/>
            <a:lstStyle/>
            <a:p>
              <a:endParaRPr lang="en-US">
                <a:latin typeface="Gill Sans MT" pitchFamily="34" charset="0"/>
              </a:endParaRPr>
            </a:p>
          </p:txBody>
        </p:sp>
      </p:grpSp>
      <p:grpSp>
        <p:nvGrpSpPr>
          <p:cNvPr id="8" name="Group 32"/>
          <p:cNvGrpSpPr>
            <a:grpSpLocks/>
          </p:cNvGrpSpPr>
          <p:nvPr/>
        </p:nvGrpSpPr>
        <p:grpSpPr bwMode="auto">
          <a:xfrm>
            <a:off x="3561217" y="2020550"/>
            <a:ext cx="6061075" cy="3275012"/>
            <a:chOff x="1921" y="1341"/>
            <a:chExt cx="3818" cy="2063"/>
          </a:xfrm>
        </p:grpSpPr>
        <p:grpSp>
          <p:nvGrpSpPr>
            <p:cNvPr id="57371" name="Group 33"/>
            <p:cNvGrpSpPr>
              <a:grpSpLocks/>
            </p:cNvGrpSpPr>
            <p:nvPr/>
          </p:nvGrpSpPr>
          <p:grpSpPr bwMode="auto">
            <a:xfrm>
              <a:off x="1921" y="1341"/>
              <a:ext cx="2123" cy="1831"/>
              <a:chOff x="1921" y="1341"/>
              <a:chExt cx="2123" cy="1831"/>
            </a:xfrm>
          </p:grpSpPr>
          <p:sp>
            <p:nvSpPr>
              <p:cNvPr id="49180" name="Freeform 34"/>
              <p:cNvSpPr>
                <a:spLocks/>
              </p:cNvSpPr>
              <p:nvPr/>
            </p:nvSpPr>
            <p:spPr bwMode="auto">
              <a:xfrm>
                <a:off x="1921" y="2041"/>
                <a:ext cx="2121" cy="959"/>
              </a:xfrm>
              <a:custGeom>
                <a:avLst/>
                <a:gdLst>
                  <a:gd name="T0" fmla="*/ 2121 w 2121"/>
                  <a:gd name="T1" fmla="*/ 959 h 959"/>
                  <a:gd name="T2" fmla="*/ 0 w 2121"/>
                  <a:gd name="T3" fmla="*/ 0 h 959"/>
                  <a:gd name="T4" fmla="*/ 0 60000 65536"/>
                  <a:gd name="T5" fmla="*/ 0 60000 65536"/>
                  <a:gd name="T6" fmla="*/ 0 w 2121"/>
                  <a:gd name="T7" fmla="*/ 0 h 959"/>
                  <a:gd name="T8" fmla="*/ 2121 w 2121"/>
                  <a:gd name="T9" fmla="*/ 959 h 959"/>
                </a:gdLst>
                <a:ahLst/>
                <a:cxnLst>
                  <a:cxn ang="T4">
                    <a:pos x="T0" y="T1"/>
                  </a:cxn>
                  <a:cxn ang="T5">
                    <a:pos x="T2" y="T3"/>
                  </a:cxn>
                </a:cxnLst>
                <a:rect l="T6" t="T7" r="T8" b="T9"/>
                <a:pathLst>
                  <a:path w="2121" h="959">
                    <a:moveTo>
                      <a:pt x="2121" y="959"/>
                    </a:moveTo>
                    <a:lnTo>
                      <a:pt x="0" y="0"/>
                    </a:lnTo>
                  </a:path>
                </a:pathLst>
              </a:custGeom>
              <a:noFill/>
              <a:ln w="28575">
                <a:solidFill>
                  <a:srgbClr val="FF0000"/>
                </a:solidFill>
                <a:round/>
                <a:headEnd type="none" w="sm" len="sm"/>
                <a:tailEnd type="triangle" w="lg" len="lg"/>
              </a:ln>
            </p:spPr>
            <p:txBody>
              <a:bodyPr/>
              <a:lstStyle/>
              <a:p>
                <a:endParaRPr lang="en-US">
                  <a:latin typeface="Gill Sans MT" pitchFamily="34" charset="0"/>
                </a:endParaRPr>
              </a:p>
            </p:txBody>
          </p:sp>
          <p:sp>
            <p:nvSpPr>
              <p:cNvPr id="49181" name="Freeform 35"/>
              <p:cNvSpPr>
                <a:spLocks/>
              </p:cNvSpPr>
              <p:nvPr/>
            </p:nvSpPr>
            <p:spPr bwMode="auto">
              <a:xfrm>
                <a:off x="3948" y="2996"/>
                <a:ext cx="96" cy="176"/>
              </a:xfrm>
              <a:custGeom>
                <a:avLst/>
                <a:gdLst>
                  <a:gd name="T0" fmla="*/ 96 w 96"/>
                  <a:gd name="T1" fmla="*/ 0 h 176"/>
                  <a:gd name="T2" fmla="*/ 0 w 96"/>
                  <a:gd name="T3" fmla="*/ 176 h 176"/>
                  <a:gd name="T4" fmla="*/ 0 60000 65536"/>
                  <a:gd name="T5" fmla="*/ 0 60000 65536"/>
                  <a:gd name="T6" fmla="*/ 0 w 96"/>
                  <a:gd name="T7" fmla="*/ 0 h 176"/>
                  <a:gd name="T8" fmla="*/ 96 w 96"/>
                  <a:gd name="T9" fmla="*/ 176 h 176"/>
                </a:gdLst>
                <a:ahLst/>
                <a:cxnLst>
                  <a:cxn ang="T4">
                    <a:pos x="T0" y="T1"/>
                  </a:cxn>
                  <a:cxn ang="T5">
                    <a:pos x="T2" y="T3"/>
                  </a:cxn>
                </a:cxnLst>
                <a:rect l="T6" t="T7" r="T8" b="T9"/>
                <a:pathLst>
                  <a:path w="96" h="176">
                    <a:moveTo>
                      <a:pt x="96" y="0"/>
                    </a:moveTo>
                    <a:lnTo>
                      <a:pt x="0" y="176"/>
                    </a:lnTo>
                  </a:path>
                </a:pathLst>
              </a:custGeom>
              <a:noFill/>
              <a:ln w="28575">
                <a:solidFill>
                  <a:srgbClr val="FF0000"/>
                </a:solidFill>
                <a:round/>
                <a:headEnd type="none" w="sm" len="sm"/>
                <a:tailEnd type="triangle" w="lg" len="lg"/>
              </a:ln>
            </p:spPr>
            <p:txBody>
              <a:bodyPr/>
              <a:lstStyle/>
              <a:p>
                <a:endParaRPr lang="en-US">
                  <a:latin typeface="Gill Sans MT" pitchFamily="34" charset="0"/>
                </a:endParaRPr>
              </a:p>
            </p:txBody>
          </p:sp>
          <p:sp>
            <p:nvSpPr>
              <p:cNvPr id="49182" name="Freeform 36"/>
              <p:cNvSpPr>
                <a:spLocks/>
              </p:cNvSpPr>
              <p:nvPr/>
            </p:nvSpPr>
            <p:spPr bwMode="auto">
              <a:xfrm>
                <a:off x="3031" y="1341"/>
                <a:ext cx="1009" cy="1659"/>
              </a:xfrm>
              <a:custGeom>
                <a:avLst/>
                <a:gdLst>
                  <a:gd name="T0" fmla="*/ 1115 w 1003"/>
                  <a:gd name="T1" fmla="*/ 1498 h 1669"/>
                  <a:gd name="T2" fmla="*/ 0 w 1003"/>
                  <a:gd name="T3" fmla="*/ 0 h 1669"/>
                  <a:gd name="T4" fmla="*/ 0 60000 65536"/>
                  <a:gd name="T5" fmla="*/ 0 60000 65536"/>
                  <a:gd name="T6" fmla="*/ 0 w 1003"/>
                  <a:gd name="T7" fmla="*/ 0 h 1669"/>
                  <a:gd name="T8" fmla="*/ 1003 w 1003"/>
                  <a:gd name="T9" fmla="*/ 1669 h 1669"/>
                </a:gdLst>
                <a:ahLst/>
                <a:cxnLst>
                  <a:cxn ang="T4">
                    <a:pos x="T0" y="T1"/>
                  </a:cxn>
                  <a:cxn ang="T5">
                    <a:pos x="T2" y="T3"/>
                  </a:cxn>
                </a:cxnLst>
                <a:rect l="T6" t="T7" r="T8" b="T9"/>
                <a:pathLst>
                  <a:path w="1003" h="1669">
                    <a:moveTo>
                      <a:pt x="1003" y="1669"/>
                    </a:moveTo>
                    <a:lnTo>
                      <a:pt x="0" y="0"/>
                    </a:lnTo>
                  </a:path>
                </a:pathLst>
              </a:custGeom>
              <a:noFill/>
              <a:ln w="28575">
                <a:solidFill>
                  <a:srgbClr val="FF0000"/>
                </a:solidFill>
                <a:round/>
                <a:headEnd type="none" w="sm" len="sm"/>
                <a:tailEnd type="triangle" w="lg" len="lg"/>
              </a:ln>
            </p:spPr>
            <p:txBody>
              <a:bodyPr/>
              <a:lstStyle/>
              <a:p>
                <a:endParaRPr lang="en-US">
                  <a:latin typeface="Gill Sans MT" pitchFamily="34" charset="0"/>
                </a:endParaRPr>
              </a:p>
            </p:txBody>
          </p:sp>
        </p:grpSp>
        <p:sp>
          <p:nvSpPr>
            <p:cNvPr id="57372" name="Rectangle 37"/>
            <p:cNvSpPr>
              <a:spLocks noChangeArrowheads="1"/>
            </p:cNvSpPr>
            <p:nvPr/>
          </p:nvSpPr>
          <p:spPr bwMode="auto">
            <a:xfrm>
              <a:off x="3993" y="2880"/>
              <a:ext cx="1746" cy="52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p>
              <a:pPr marL="285750" indent="-285750">
                <a:buFont typeface="Arial" panose="020B0604020202020204" pitchFamily="34" charset="0"/>
                <a:buChar char="•"/>
              </a:pPr>
              <a:r>
                <a:rPr lang="en-US" dirty="0">
                  <a:latin typeface="Gill Sans MT" pitchFamily="34" charset="0"/>
                </a:rPr>
                <a:t>Module testing (developer testing) : Test each class, file, module, component</a:t>
              </a:r>
            </a:p>
          </p:txBody>
        </p:sp>
      </p:grpSp>
      <p:grpSp>
        <p:nvGrpSpPr>
          <p:cNvPr id="10" name="Group 38"/>
          <p:cNvGrpSpPr>
            <a:grpSpLocks/>
          </p:cNvGrpSpPr>
          <p:nvPr/>
        </p:nvGrpSpPr>
        <p:grpSpPr bwMode="auto">
          <a:xfrm>
            <a:off x="2746829" y="3820784"/>
            <a:ext cx="6875463" cy="2587629"/>
            <a:chOff x="1408" y="2475"/>
            <a:chExt cx="4331" cy="1630"/>
          </a:xfrm>
        </p:grpSpPr>
        <p:sp>
          <p:nvSpPr>
            <p:cNvPr id="57365" name="Rectangle 39"/>
            <p:cNvSpPr>
              <a:spLocks noChangeArrowheads="1"/>
            </p:cNvSpPr>
            <p:nvPr/>
          </p:nvSpPr>
          <p:spPr bwMode="auto">
            <a:xfrm>
              <a:off x="3993" y="3602"/>
              <a:ext cx="1746"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285750" indent="-285750">
                <a:lnSpc>
                  <a:spcPct val="90000"/>
                </a:lnSpc>
                <a:spcBef>
                  <a:spcPct val="30000"/>
                </a:spcBef>
                <a:buSzPct val="75000"/>
                <a:buFont typeface="Arial" panose="020B0604020202020204" pitchFamily="34" charset="0"/>
                <a:buChar char="•"/>
              </a:pPr>
              <a:r>
                <a:rPr lang="en-US" dirty="0">
                  <a:latin typeface="Gill Sans MT" pitchFamily="34" charset="0"/>
                  <a:cs typeface="Arial" pitchFamily="34" charset="0"/>
                </a:rPr>
                <a:t>Unit testing (developer testing) : Test each unit (method) individually</a:t>
              </a:r>
            </a:p>
          </p:txBody>
        </p:sp>
        <p:grpSp>
          <p:nvGrpSpPr>
            <p:cNvPr id="57366" name="Group 40"/>
            <p:cNvGrpSpPr>
              <a:grpSpLocks/>
            </p:cNvGrpSpPr>
            <p:nvPr/>
          </p:nvGrpSpPr>
          <p:grpSpPr bwMode="auto">
            <a:xfrm>
              <a:off x="1408" y="2475"/>
              <a:ext cx="2643" cy="1247"/>
              <a:chOff x="1408" y="2475"/>
              <a:chExt cx="2643" cy="1247"/>
            </a:xfrm>
          </p:grpSpPr>
          <p:sp>
            <p:nvSpPr>
              <p:cNvPr id="49174" name="Line 41"/>
              <p:cNvSpPr>
                <a:spLocks noChangeShapeType="1"/>
              </p:cNvSpPr>
              <p:nvPr/>
            </p:nvSpPr>
            <p:spPr bwMode="auto">
              <a:xfrm flipH="1" flipV="1">
                <a:off x="1408" y="2881"/>
                <a:ext cx="2643" cy="841"/>
              </a:xfrm>
              <a:prstGeom prst="line">
                <a:avLst/>
              </a:prstGeom>
              <a:noFill/>
              <a:ln w="28575">
                <a:solidFill>
                  <a:srgbClr val="FF0000"/>
                </a:solidFill>
                <a:round/>
                <a:headEnd type="none" w="sm" len="sm"/>
                <a:tailEnd type="triangle" w="lg" len="lg"/>
              </a:ln>
            </p:spPr>
            <p:txBody>
              <a:bodyPr/>
              <a:lstStyle/>
              <a:p>
                <a:pPr>
                  <a:defRPr/>
                </a:pPr>
                <a:endParaRPr lang="en-US">
                  <a:latin typeface="Gill Sans MT" pitchFamily="34" charset="0"/>
                </a:endParaRPr>
              </a:p>
            </p:txBody>
          </p:sp>
          <p:sp>
            <p:nvSpPr>
              <p:cNvPr id="49175" name="Line 42"/>
              <p:cNvSpPr>
                <a:spLocks noChangeShapeType="1"/>
              </p:cNvSpPr>
              <p:nvPr/>
            </p:nvSpPr>
            <p:spPr bwMode="auto">
              <a:xfrm flipH="1" flipV="1">
                <a:off x="1444" y="2489"/>
                <a:ext cx="341" cy="511"/>
              </a:xfrm>
              <a:prstGeom prst="line">
                <a:avLst/>
              </a:prstGeom>
              <a:noFill/>
              <a:ln w="28575">
                <a:solidFill>
                  <a:srgbClr val="FF0000"/>
                </a:solidFill>
                <a:round/>
                <a:headEnd type="none" w="sm" len="sm"/>
                <a:tailEnd type="triangle" w="lg" len="lg"/>
              </a:ln>
            </p:spPr>
            <p:txBody>
              <a:bodyPr/>
              <a:lstStyle/>
              <a:p>
                <a:endParaRPr lang="en-US">
                  <a:latin typeface="Gill Sans MT" pitchFamily="34" charset="0"/>
                </a:endParaRPr>
              </a:p>
            </p:txBody>
          </p:sp>
          <p:sp>
            <p:nvSpPr>
              <p:cNvPr id="49176" name="Line 43"/>
              <p:cNvSpPr>
                <a:spLocks noChangeShapeType="1"/>
              </p:cNvSpPr>
              <p:nvPr/>
            </p:nvSpPr>
            <p:spPr bwMode="auto">
              <a:xfrm flipV="1">
                <a:off x="2152" y="2475"/>
                <a:ext cx="273" cy="652"/>
              </a:xfrm>
              <a:prstGeom prst="line">
                <a:avLst/>
              </a:prstGeom>
              <a:noFill/>
              <a:ln w="28575">
                <a:solidFill>
                  <a:srgbClr val="FF0000"/>
                </a:solidFill>
                <a:round/>
                <a:headEnd type="none" w="sm" len="sm"/>
                <a:tailEnd type="triangle" w="lg" len="lg"/>
              </a:ln>
            </p:spPr>
            <p:txBody>
              <a:bodyPr/>
              <a:lstStyle/>
              <a:p>
                <a:endParaRPr lang="en-US">
                  <a:latin typeface="Gill Sans MT" pitchFamily="34" charset="0"/>
                </a:endParaRPr>
              </a:p>
            </p:txBody>
          </p:sp>
          <p:sp>
            <p:nvSpPr>
              <p:cNvPr id="49177" name="Line 44"/>
              <p:cNvSpPr>
                <a:spLocks noChangeShapeType="1"/>
              </p:cNvSpPr>
              <p:nvPr/>
            </p:nvSpPr>
            <p:spPr bwMode="auto">
              <a:xfrm flipV="1">
                <a:off x="2355" y="2866"/>
                <a:ext cx="148" cy="330"/>
              </a:xfrm>
              <a:prstGeom prst="line">
                <a:avLst/>
              </a:prstGeom>
              <a:noFill/>
              <a:ln w="28575">
                <a:solidFill>
                  <a:srgbClr val="FF0000"/>
                </a:solidFill>
                <a:round/>
                <a:headEnd type="none" w="sm" len="sm"/>
                <a:tailEnd type="triangle" w="lg" len="lg"/>
              </a:ln>
            </p:spPr>
            <p:txBody>
              <a:bodyPr/>
              <a:lstStyle/>
              <a:p>
                <a:endParaRPr lang="en-US">
                  <a:latin typeface="Gill Sans MT" pitchFamily="34" charset="0"/>
                </a:endParaRPr>
              </a:p>
            </p:txBody>
          </p:sp>
        </p:grpSp>
      </p:grpSp>
      <p:sp>
        <p:nvSpPr>
          <p:cNvPr id="2" name="Rectangle 1">
            <a:extLst>
              <a:ext uri="{FF2B5EF4-FFF2-40B4-BE49-F238E27FC236}">
                <a16:creationId xmlns:a16="http://schemas.microsoft.com/office/drawing/2014/main" id="{D7C55061-7188-491B-91C2-E799B79314D5}"/>
              </a:ext>
            </a:extLst>
          </p:cNvPr>
          <p:cNvSpPr/>
          <p:nvPr/>
        </p:nvSpPr>
        <p:spPr>
          <a:xfrm>
            <a:off x="6912428" y="4400213"/>
            <a:ext cx="2854328" cy="20985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EA54A207-043F-420B-A539-5C35ACACE9CB}"/>
              </a:ext>
            </a:extLst>
          </p:cNvPr>
          <p:cNvSpPr/>
          <p:nvPr/>
        </p:nvSpPr>
        <p:spPr>
          <a:xfrm>
            <a:off x="6912427" y="4176375"/>
            <a:ext cx="2840039" cy="2402623"/>
          </a:xfrm>
          <a:prstGeom prst="rect">
            <a:avLst/>
          </a:prstGeom>
          <a:noFill/>
          <a:ln w="9525">
            <a:solidFill>
              <a:schemeClr val="tx1"/>
            </a:solidFill>
            <a:miter lim="800000"/>
            <a:headEnd/>
            <a:tailEnd/>
          </a:ln>
        </p:spPr>
        <p:txBody>
          <a:bodyPr/>
          <a:lstStyle/>
          <a:p>
            <a:r>
              <a:rPr lang="en-US" dirty="0">
                <a:solidFill>
                  <a:schemeClr val="tx1"/>
                </a:solidFill>
                <a:latin typeface="Gill Sans MT" pitchFamily="34" charset="0"/>
              </a:rPr>
              <a:t>Component testing:</a:t>
            </a:r>
          </a:p>
        </p:txBody>
      </p:sp>
    </p:spTree>
    <p:extLst>
      <p:ext uri="{BB962C8B-B14F-4D97-AF65-F5344CB8AC3E}">
        <p14:creationId xmlns:p14="http://schemas.microsoft.com/office/powerpoint/2010/main" val="31475995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subTnLst>
                                    <p:animClr clrSpc="rgb" dir="cw">
                                      <p:cBhvr override="childStyle">
                                        <p:cTn dur="1" fill="hold" display="0" masterRel="nextClick" afterEffect="1"/>
                                        <p:tgtEl>
                                          <p:spTgt spid="10"/>
                                        </p:tgtEl>
                                        <p:attrNameLst>
                                          <p:attrName>ppt_c</p:attrName>
                                        </p:attrNameLst>
                                      </p:cBhvr>
                                      <p:to>
                                        <a:schemeClr val="folHlink"/>
                                      </p:to>
                                    </p:animClr>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folHlink"/>
                                      </p:to>
                                    </p:animClr>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5"/>
                                        </p:tgtEl>
                                        <p:attrNameLst>
                                          <p:attrName>style.visibility</p:attrName>
                                        </p:attrNameLst>
                                      </p:cBhvr>
                                      <p:to>
                                        <p:strVal val="visible"/>
                                      </p:to>
                                    </p:set>
                                  </p:childTnLst>
                                  <p:subTnLst>
                                    <p:animClr clrSpc="rgb" dir="cw">
                                      <p:cBhvr override="childStyle">
                                        <p:cTn dur="1" fill="hold" display="0" masterRel="nextClick" afterEffect="1"/>
                                        <p:tgtEl>
                                          <p:spTgt spid="5"/>
                                        </p:tgtEl>
                                        <p:attrNameLst>
                                          <p:attrName>ppt_c</p:attrName>
                                        </p:attrNameLst>
                                      </p:cBhvr>
                                      <p:to>
                                        <a:schemeClr val="folHlink"/>
                                      </p:to>
                                    </p:animClr>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folHlink"/>
                                      </p:to>
                                    </p:animClr>
                                  </p:sub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7819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92" grpId="0" autoUpdateAnimBg="0"/>
      <p:bldP spid="51"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819D5-ADCB-42D3-B11F-95F955147512}"/>
              </a:ext>
            </a:extLst>
          </p:cNvPr>
          <p:cNvSpPr>
            <a:spLocks noGrp="1"/>
          </p:cNvSpPr>
          <p:nvPr>
            <p:ph type="title"/>
          </p:nvPr>
        </p:nvSpPr>
        <p:spPr/>
        <p:txBody>
          <a:bodyPr/>
          <a:lstStyle/>
          <a:p>
            <a:r>
              <a:rPr lang="en-US" dirty="0"/>
              <a:t>SDLC Models	</a:t>
            </a:r>
          </a:p>
        </p:txBody>
      </p:sp>
      <p:graphicFrame>
        <p:nvGraphicFramePr>
          <p:cNvPr id="4" name="Content Placeholder 3">
            <a:extLst>
              <a:ext uri="{FF2B5EF4-FFF2-40B4-BE49-F238E27FC236}">
                <a16:creationId xmlns:a16="http://schemas.microsoft.com/office/drawing/2014/main" id="{986CAEDE-649D-4225-AF62-C581C5FAFF62}"/>
              </a:ext>
            </a:extLst>
          </p:cNvPr>
          <p:cNvGraphicFramePr>
            <a:graphicFrameLocks noGrp="1"/>
          </p:cNvGraphicFramePr>
          <p:nvPr>
            <p:ph idx="1"/>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06979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92"/>
          <p:cNvSpPr/>
          <p:nvPr/>
        </p:nvSpPr>
        <p:spPr>
          <a:xfrm>
            <a:off x="1523328" y="1543685"/>
            <a:ext cx="8995410" cy="4949190"/>
          </a:xfrm>
          <a:prstGeom prst="rect">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Cost of Late Testing</a:t>
            </a:r>
          </a:p>
        </p:txBody>
      </p:sp>
      <p:sp>
        <p:nvSpPr>
          <p:cNvPr id="13" name="TextBox 12"/>
          <p:cNvSpPr txBox="1"/>
          <p:nvPr/>
        </p:nvSpPr>
        <p:spPr>
          <a:xfrm>
            <a:off x="1595718" y="1486535"/>
            <a:ext cx="525780" cy="369332"/>
          </a:xfrm>
          <a:prstGeom prst="rect">
            <a:avLst/>
          </a:prstGeom>
          <a:noFill/>
        </p:spPr>
        <p:txBody>
          <a:bodyPr wrap="square" rtlCol="0">
            <a:spAutoFit/>
          </a:bodyPr>
          <a:lstStyle/>
          <a:p>
            <a:pPr algn="r"/>
            <a:r>
              <a:rPr lang="en-US" dirty="0"/>
              <a:t>60</a:t>
            </a:r>
          </a:p>
        </p:txBody>
      </p:sp>
      <p:grpSp>
        <p:nvGrpSpPr>
          <p:cNvPr id="16" name="Group 70"/>
          <p:cNvGrpSpPr/>
          <p:nvPr/>
        </p:nvGrpSpPr>
        <p:grpSpPr>
          <a:xfrm>
            <a:off x="1595718" y="1714415"/>
            <a:ext cx="6749848" cy="2900399"/>
            <a:chOff x="186690" y="1588049"/>
            <a:chExt cx="6749848" cy="2900399"/>
          </a:xfrm>
        </p:grpSpPr>
        <p:cxnSp>
          <p:nvCxnSpPr>
            <p:cNvPr id="7" name="Straight Connector 6"/>
            <p:cNvCxnSpPr/>
            <p:nvPr/>
          </p:nvCxnSpPr>
          <p:spPr>
            <a:xfrm>
              <a:off x="712470" y="1592580"/>
              <a:ext cx="621678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12470" y="2049145"/>
              <a:ext cx="621678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12470" y="2505710"/>
              <a:ext cx="62227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12470" y="2962275"/>
              <a:ext cx="621678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12470" y="3418840"/>
              <a:ext cx="62227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12470" y="3875405"/>
              <a:ext cx="621678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86690" y="1810385"/>
              <a:ext cx="525780" cy="369332"/>
            </a:xfrm>
            <a:prstGeom prst="rect">
              <a:avLst/>
            </a:prstGeom>
            <a:noFill/>
          </p:spPr>
          <p:txBody>
            <a:bodyPr wrap="square" rtlCol="0">
              <a:spAutoFit/>
            </a:bodyPr>
            <a:lstStyle/>
            <a:p>
              <a:pPr algn="r"/>
              <a:r>
                <a:rPr lang="en-US" dirty="0"/>
                <a:t>50</a:t>
              </a:r>
            </a:p>
          </p:txBody>
        </p:sp>
        <p:sp>
          <p:nvSpPr>
            <p:cNvPr id="15" name="TextBox 14"/>
            <p:cNvSpPr txBox="1"/>
            <p:nvPr/>
          </p:nvSpPr>
          <p:spPr>
            <a:xfrm>
              <a:off x="186690" y="2260600"/>
              <a:ext cx="525780" cy="369332"/>
            </a:xfrm>
            <a:prstGeom prst="rect">
              <a:avLst/>
            </a:prstGeom>
            <a:noFill/>
          </p:spPr>
          <p:txBody>
            <a:bodyPr wrap="square" rtlCol="0">
              <a:spAutoFit/>
            </a:bodyPr>
            <a:lstStyle/>
            <a:p>
              <a:pPr algn="r"/>
              <a:r>
                <a:rPr lang="en-US" dirty="0"/>
                <a:t>40</a:t>
              </a:r>
            </a:p>
          </p:txBody>
        </p:sp>
        <p:sp>
          <p:nvSpPr>
            <p:cNvPr id="17" name="TextBox 16"/>
            <p:cNvSpPr txBox="1"/>
            <p:nvPr/>
          </p:nvSpPr>
          <p:spPr>
            <a:xfrm>
              <a:off x="186690" y="2710815"/>
              <a:ext cx="525780" cy="369332"/>
            </a:xfrm>
            <a:prstGeom prst="rect">
              <a:avLst/>
            </a:prstGeom>
            <a:noFill/>
          </p:spPr>
          <p:txBody>
            <a:bodyPr wrap="square" rtlCol="0">
              <a:spAutoFit/>
            </a:bodyPr>
            <a:lstStyle/>
            <a:p>
              <a:pPr algn="r"/>
              <a:r>
                <a:rPr lang="en-US" dirty="0"/>
                <a:t>30</a:t>
              </a:r>
            </a:p>
          </p:txBody>
        </p:sp>
        <p:sp>
          <p:nvSpPr>
            <p:cNvPr id="18" name="TextBox 17"/>
            <p:cNvSpPr txBox="1"/>
            <p:nvPr/>
          </p:nvSpPr>
          <p:spPr>
            <a:xfrm>
              <a:off x="186690" y="3161030"/>
              <a:ext cx="525780" cy="369332"/>
            </a:xfrm>
            <a:prstGeom prst="rect">
              <a:avLst/>
            </a:prstGeom>
            <a:noFill/>
          </p:spPr>
          <p:txBody>
            <a:bodyPr wrap="square" rtlCol="0">
              <a:spAutoFit/>
            </a:bodyPr>
            <a:lstStyle/>
            <a:p>
              <a:pPr algn="r"/>
              <a:r>
                <a:rPr lang="en-US" dirty="0"/>
                <a:t>20</a:t>
              </a:r>
            </a:p>
          </p:txBody>
        </p:sp>
        <p:sp>
          <p:nvSpPr>
            <p:cNvPr id="19" name="TextBox 18"/>
            <p:cNvSpPr txBox="1"/>
            <p:nvPr/>
          </p:nvSpPr>
          <p:spPr>
            <a:xfrm>
              <a:off x="186690" y="3611245"/>
              <a:ext cx="525780" cy="369332"/>
            </a:xfrm>
            <a:prstGeom prst="rect">
              <a:avLst/>
            </a:prstGeom>
            <a:noFill/>
          </p:spPr>
          <p:txBody>
            <a:bodyPr wrap="square" rtlCol="0">
              <a:spAutoFit/>
            </a:bodyPr>
            <a:lstStyle/>
            <a:p>
              <a:pPr algn="r"/>
              <a:r>
                <a:rPr lang="en-US" dirty="0"/>
                <a:t>10</a:t>
              </a:r>
            </a:p>
          </p:txBody>
        </p:sp>
        <p:sp>
          <p:nvSpPr>
            <p:cNvPr id="20" name="TextBox 19"/>
            <p:cNvSpPr txBox="1"/>
            <p:nvPr/>
          </p:nvSpPr>
          <p:spPr>
            <a:xfrm>
              <a:off x="186690" y="4061460"/>
              <a:ext cx="525780" cy="369332"/>
            </a:xfrm>
            <a:prstGeom prst="rect">
              <a:avLst/>
            </a:prstGeom>
            <a:noFill/>
          </p:spPr>
          <p:txBody>
            <a:bodyPr wrap="square" rtlCol="0">
              <a:spAutoFit/>
            </a:bodyPr>
            <a:lstStyle/>
            <a:p>
              <a:pPr algn="r"/>
              <a:r>
                <a:rPr lang="en-US" dirty="0"/>
                <a:t>0</a:t>
              </a:r>
            </a:p>
          </p:txBody>
        </p:sp>
        <p:cxnSp>
          <p:nvCxnSpPr>
            <p:cNvPr id="24" name="Straight Connector 23"/>
            <p:cNvCxnSpPr/>
            <p:nvPr/>
          </p:nvCxnSpPr>
          <p:spPr>
            <a:xfrm rot="5400000">
              <a:off x="6856034" y="4407944"/>
              <a:ext cx="161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a:off x="1834052" y="4407944"/>
              <a:ext cx="161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5400000">
              <a:off x="2838449" y="4407944"/>
              <a:ext cx="161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3842846" y="4407944"/>
              <a:ext cx="161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4847243" y="4407944"/>
              <a:ext cx="161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a:off x="5851640" y="4407944"/>
              <a:ext cx="161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829655" y="4407944"/>
              <a:ext cx="161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5400000">
              <a:off x="-454818" y="2953026"/>
              <a:ext cx="2729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712470" y="4327440"/>
              <a:ext cx="62227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6" name="Rectangle 45"/>
          <p:cNvSpPr/>
          <p:nvPr/>
        </p:nvSpPr>
        <p:spPr>
          <a:xfrm>
            <a:off x="6946747" y="3995929"/>
            <a:ext cx="204717" cy="46039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5748140" y="3550657"/>
            <a:ext cx="204717" cy="90567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5950780" y="4250371"/>
            <a:ext cx="204717" cy="20595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4529388" y="2175081"/>
            <a:ext cx="204717" cy="2281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732051" y="3550657"/>
            <a:ext cx="204717" cy="90567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4930293" y="4393495"/>
            <a:ext cx="204717" cy="6283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525470" y="2628305"/>
            <a:ext cx="204717" cy="18280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3734698" y="3860757"/>
            <a:ext cx="204717" cy="59557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3941641" y="4409397"/>
            <a:ext cx="204717" cy="4693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529503" y="4011831"/>
            <a:ext cx="204717" cy="44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730289" y="4178809"/>
            <a:ext cx="204717" cy="2775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2930408" y="4393495"/>
            <a:ext cx="204717" cy="6283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7958617" y="2183031"/>
            <a:ext cx="204717" cy="227329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p:cNvSpPr txBox="1"/>
          <p:nvPr/>
        </p:nvSpPr>
        <p:spPr>
          <a:xfrm rot="19048443">
            <a:off x="1280946" y="5148085"/>
            <a:ext cx="2160270" cy="369332"/>
          </a:xfrm>
          <a:prstGeom prst="rect">
            <a:avLst/>
          </a:prstGeom>
          <a:noFill/>
        </p:spPr>
        <p:txBody>
          <a:bodyPr wrap="square" rtlCol="0" anchor="ctr">
            <a:spAutoFit/>
          </a:bodyPr>
          <a:lstStyle/>
          <a:p>
            <a:pPr algn="r"/>
            <a:r>
              <a:rPr lang="en-US" dirty="0"/>
              <a:t>Requirements</a:t>
            </a:r>
          </a:p>
        </p:txBody>
      </p:sp>
      <p:sp>
        <p:nvSpPr>
          <p:cNvPr id="82" name="TextBox 81"/>
          <p:cNvSpPr txBox="1"/>
          <p:nvPr/>
        </p:nvSpPr>
        <p:spPr>
          <a:xfrm rot="19048443">
            <a:off x="2832151" y="5310722"/>
            <a:ext cx="2641499" cy="369332"/>
          </a:xfrm>
          <a:prstGeom prst="rect">
            <a:avLst/>
          </a:prstGeom>
          <a:noFill/>
        </p:spPr>
        <p:txBody>
          <a:bodyPr wrap="square" rtlCol="0" anchor="ctr">
            <a:spAutoFit/>
          </a:bodyPr>
          <a:lstStyle/>
          <a:p>
            <a:pPr algn="r"/>
            <a:r>
              <a:rPr lang="en-US" dirty="0" err="1"/>
              <a:t>Prog</a:t>
            </a:r>
            <a:r>
              <a:rPr lang="en-US" dirty="0"/>
              <a:t> / Unit Test</a:t>
            </a:r>
          </a:p>
        </p:txBody>
      </p:sp>
      <p:sp>
        <p:nvSpPr>
          <p:cNvPr id="83" name="TextBox 82"/>
          <p:cNvSpPr txBox="1"/>
          <p:nvPr/>
        </p:nvSpPr>
        <p:spPr>
          <a:xfrm rot="19048443">
            <a:off x="1892856" y="5291816"/>
            <a:ext cx="2585557" cy="369332"/>
          </a:xfrm>
          <a:prstGeom prst="rect">
            <a:avLst/>
          </a:prstGeom>
          <a:noFill/>
        </p:spPr>
        <p:txBody>
          <a:bodyPr wrap="square" rtlCol="0" anchor="ctr">
            <a:spAutoFit/>
          </a:bodyPr>
          <a:lstStyle/>
          <a:p>
            <a:pPr algn="r"/>
            <a:r>
              <a:rPr lang="en-US" dirty="0"/>
              <a:t>Design</a:t>
            </a:r>
          </a:p>
        </p:txBody>
      </p:sp>
      <p:sp>
        <p:nvSpPr>
          <p:cNvPr id="84" name="TextBox 83"/>
          <p:cNvSpPr txBox="1"/>
          <p:nvPr/>
        </p:nvSpPr>
        <p:spPr>
          <a:xfrm rot="19048443">
            <a:off x="3644831" y="5493899"/>
            <a:ext cx="2912939" cy="369332"/>
          </a:xfrm>
          <a:prstGeom prst="rect">
            <a:avLst/>
          </a:prstGeom>
          <a:noFill/>
        </p:spPr>
        <p:txBody>
          <a:bodyPr wrap="square" rtlCol="0" anchor="ctr">
            <a:spAutoFit/>
          </a:bodyPr>
          <a:lstStyle/>
          <a:p>
            <a:pPr algn="r"/>
            <a:r>
              <a:rPr lang="en-US" dirty="0"/>
              <a:t>Integration Test</a:t>
            </a:r>
          </a:p>
        </p:txBody>
      </p:sp>
      <p:sp>
        <p:nvSpPr>
          <p:cNvPr id="87" name="TextBox 86"/>
          <p:cNvSpPr txBox="1"/>
          <p:nvPr/>
        </p:nvSpPr>
        <p:spPr>
          <a:xfrm>
            <a:off x="8449030" y="2709546"/>
            <a:ext cx="2152357" cy="1323439"/>
          </a:xfrm>
          <a:prstGeom prst="rect">
            <a:avLst/>
          </a:prstGeom>
          <a:noFill/>
        </p:spPr>
        <p:txBody>
          <a:bodyPr wrap="square" rtlCol="0">
            <a:spAutoFit/>
          </a:bodyPr>
          <a:lstStyle/>
          <a:p>
            <a:r>
              <a:rPr lang="en-US" sz="1600" dirty="0"/>
              <a:t>Fault origin (%)</a:t>
            </a:r>
          </a:p>
          <a:p>
            <a:endParaRPr lang="en-US" sz="1600" dirty="0"/>
          </a:p>
          <a:p>
            <a:r>
              <a:rPr lang="en-US" sz="1600" dirty="0"/>
              <a:t>Fault detection (%)</a:t>
            </a:r>
          </a:p>
          <a:p>
            <a:endParaRPr lang="en-US" sz="1600" dirty="0"/>
          </a:p>
          <a:p>
            <a:r>
              <a:rPr lang="en-US" sz="1600" dirty="0"/>
              <a:t>Unit cost (X)</a:t>
            </a:r>
          </a:p>
        </p:txBody>
      </p:sp>
      <p:sp>
        <p:nvSpPr>
          <p:cNvPr id="88" name="Rectangle 87"/>
          <p:cNvSpPr/>
          <p:nvPr/>
        </p:nvSpPr>
        <p:spPr>
          <a:xfrm>
            <a:off x="8353290" y="2784396"/>
            <a:ext cx="160349" cy="1637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8353290" y="3290216"/>
            <a:ext cx="160349" cy="16379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8353290" y="3759409"/>
            <a:ext cx="160349" cy="16379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7749779" y="4210355"/>
            <a:ext cx="204717" cy="2459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6744644" y="2818407"/>
            <a:ext cx="204717" cy="163792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rot="19048443">
            <a:off x="4643649" y="5493899"/>
            <a:ext cx="2912939" cy="369332"/>
          </a:xfrm>
          <a:prstGeom prst="rect">
            <a:avLst/>
          </a:prstGeom>
          <a:noFill/>
        </p:spPr>
        <p:txBody>
          <a:bodyPr wrap="square" rtlCol="0" anchor="ctr">
            <a:spAutoFit/>
          </a:bodyPr>
          <a:lstStyle/>
          <a:p>
            <a:pPr algn="r"/>
            <a:r>
              <a:rPr lang="en-US" dirty="0"/>
              <a:t>System Test</a:t>
            </a:r>
          </a:p>
        </p:txBody>
      </p:sp>
      <p:sp>
        <p:nvSpPr>
          <p:cNvPr id="86" name="TextBox 85"/>
          <p:cNvSpPr txBox="1"/>
          <p:nvPr/>
        </p:nvSpPr>
        <p:spPr>
          <a:xfrm rot="19048443">
            <a:off x="5676755" y="5493899"/>
            <a:ext cx="2912939" cy="369332"/>
          </a:xfrm>
          <a:prstGeom prst="rect">
            <a:avLst/>
          </a:prstGeom>
          <a:noFill/>
        </p:spPr>
        <p:txBody>
          <a:bodyPr wrap="square" rtlCol="0" anchor="ctr">
            <a:spAutoFit/>
          </a:bodyPr>
          <a:lstStyle/>
          <a:p>
            <a:pPr algn="r"/>
            <a:r>
              <a:rPr lang="en-US" dirty="0"/>
              <a:t>Post-Deployment</a:t>
            </a:r>
          </a:p>
        </p:txBody>
      </p:sp>
      <p:pic>
        <p:nvPicPr>
          <p:cNvPr id="3" name="Picture 2">
            <a:extLst>
              <a:ext uri="{FF2B5EF4-FFF2-40B4-BE49-F238E27FC236}">
                <a16:creationId xmlns:a16="http://schemas.microsoft.com/office/drawing/2014/main" id="{FB81B44F-F17E-4919-8B96-A6BBAC9FAB3E}"/>
              </a:ext>
            </a:extLst>
          </p:cNvPr>
          <p:cNvPicPr>
            <a:picLocks noChangeAspect="1"/>
          </p:cNvPicPr>
          <p:nvPr/>
        </p:nvPicPr>
        <p:blipFill>
          <a:blip r:embed="rId3"/>
          <a:stretch>
            <a:fillRect/>
          </a:stretch>
        </p:blipFill>
        <p:spPr>
          <a:xfrm>
            <a:off x="278177" y="0"/>
            <a:ext cx="11549921" cy="6858000"/>
          </a:xfrm>
          <a:prstGeom prst="rect">
            <a:avLst/>
          </a:prstGeom>
        </p:spPr>
      </p:pic>
      <p:sp>
        <p:nvSpPr>
          <p:cNvPr id="5" name="Speech Bubble: Rectangle 4">
            <a:extLst>
              <a:ext uri="{FF2B5EF4-FFF2-40B4-BE49-F238E27FC236}">
                <a16:creationId xmlns:a16="http://schemas.microsoft.com/office/drawing/2014/main" id="{A1E50E17-91E9-4F31-830F-38C84C37FC25}"/>
              </a:ext>
            </a:extLst>
          </p:cNvPr>
          <p:cNvSpPr/>
          <p:nvPr/>
        </p:nvSpPr>
        <p:spPr>
          <a:xfrm>
            <a:off x="8365625" y="5678565"/>
            <a:ext cx="1578275" cy="499978"/>
          </a:xfrm>
          <a:prstGeom prst="wedgeRectCallout">
            <a:avLst>
              <a:gd name="adj1" fmla="val -123602"/>
              <a:gd name="adj2" fmla="val 1242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Includes unit testing</a:t>
            </a:r>
          </a:p>
        </p:txBody>
      </p:sp>
      <p:sp>
        <p:nvSpPr>
          <p:cNvPr id="21" name="Rectangle 20">
            <a:extLst>
              <a:ext uri="{FF2B5EF4-FFF2-40B4-BE49-F238E27FC236}">
                <a16:creationId xmlns:a16="http://schemas.microsoft.com/office/drawing/2014/main" id="{69048C32-758D-403F-9B4F-1DB1FC322834}"/>
              </a:ext>
            </a:extLst>
          </p:cNvPr>
          <p:cNvSpPr/>
          <p:nvPr/>
        </p:nvSpPr>
        <p:spPr>
          <a:xfrm>
            <a:off x="631371" y="3923203"/>
            <a:ext cx="2517267" cy="1319575"/>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This correspondence goes beyond the waterfall-style V-Model.</a:t>
            </a:r>
          </a:p>
        </p:txBody>
      </p:sp>
    </p:spTree>
    <p:extLst>
      <p:ext uri="{BB962C8B-B14F-4D97-AF65-F5344CB8AC3E}">
        <p14:creationId xmlns:p14="http://schemas.microsoft.com/office/powerpoint/2010/main" val="11184016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A004C-D862-4EE1-94C8-7A77B341080A}"/>
              </a:ext>
            </a:extLst>
          </p:cNvPr>
          <p:cNvSpPr>
            <a:spLocks noGrp="1"/>
          </p:cNvSpPr>
          <p:nvPr>
            <p:ph type="title"/>
          </p:nvPr>
        </p:nvSpPr>
        <p:spPr>
          <a:xfrm>
            <a:off x="838200" y="92982"/>
            <a:ext cx="10515600" cy="1325563"/>
          </a:xfrm>
        </p:spPr>
        <p:txBody>
          <a:bodyPr/>
          <a:lstStyle/>
          <a:p>
            <a:r>
              <a:rPr lang="en-US" dirty="0"/>
              <a:t>Component Testing</a:t>
            </a:r>
          </a:p>
        </p:txBody>
      </p:sp>
      <p:sp>
        <p:nvSpPr>
          <p:cNvPr id="5" name="Content Placeholder 4">
            <a:extLst>
              <a:ext uri="{FF2B5EF4-FFF2-40B4-BE49-F238E27FC236}">
                <a16:creationId xmlns:a16="http://schemas.microsoft.com/office/drawing/2014/main" id="{362C71EC-A2CB-48E1-B733-E0AD3F064487}"/>
              </a:ext>
            </a:extLst>
          </p:cNvPr>
          <p:cNvSpPr>
            <a:spLocks noGrp="1"/>
          </p:cNvSpPr>
          <p:nvPr>
            <p:ph sz="half" idx="1"/>
          </p:nvPr>
        </p:nvSpPr>
        <p:spPr>
          <a:xfrm>
            <a:off x="838200" y="2373086"/>
            <a:ext cx="5181600" cy="2090057"/>
          </a:xfrm>
        </p:spPr>
        <p:style>
          <a:lnRef idx="0">
            <a:schemeClr val="accent1"/>
          </a:lnRef>
          <a:fillRef idx="3">
            <a:schemeClr val="accent1"/>
          </a:fillRef>
          <a:effectRef idx="3">
            <a:schemeClr val="accent1"/>
          </a:effectRef>
          <a:fontRef idx="minor">
            <a:schemeClr val="lt1"/>
          </a:fontRef>
        </p:style>
        <p:txBody>
          <a:bodyPr>
            <a:normAutofit/>
          </a:bodyPr>
          <a:lstStyle/>
          <a:p>
            <a:pPr marL="0" indent="0" algn="ctr">
              <a:buNone/>
            </a:pPr>
            <a:r>
              <a:rPr lang="en-US" sz="2000" b="1" dirty="0"/>
              <a:t>Test basis</a:t>
            </a:r>
          </a:p>
          <a:p>
            <a:r>
              <a:rPr lang="en-US" sz="2000" dirty="0"/>
              <a:t>Detailed design</a:t>
            </a:r>
          </a:p>
          <a:p>
            <a:r>
              <a:rPr lang="en-US" sz="2000" dirty="0"/>
              <a:t>Code</a:t>
            </a:r>
          </a:p>
          <a:p>
            <a:r>
              <a:rPr lang="en-US" sz="2000" dirty="0"/>
              <a:t>Data structures</a:t>
            </a:r>
          </a:p>
          <a:p>
            <a:r>
              <a:rPr lang="en-US" sz="2000" dirty="0"/>
              <a:t>Component specs</a:t>
            </a:r>
          </a:p>
        </p:txBody>
      </p:sp>
      <p:sp>
        <p:nvSpPr>
          <p:cNvPr id="6" name="Content Placeholder 5">
            <a:extLst>
              <a:ext uri="{FF2B5EF4-FFF2-40B4-BE49-F238E27FC236}">
                <a16:creationId xmlns:a16="http://schemas.microsoft.com/office/drawing/2014/main" id="{60200E91-5D7E-48C9-8B31-C21D4FF22105}"/>
              </a:ext>
            </a:extLst>
          </p:cNvPr>
          <p:cNvSpPr>
            <a:spLocks noGrp="1"/>
          </p:cNvSpPr>
          <p:nvPr>
            <p:ph sz="half" idx="2"/>
          </p:nvPr>
        </p:nvSpPr>
        <p:spPr>
          <a:xfrm>
            <a:off x="6172200" y="2373086"/>
            <a:ext cx="5181600" cy="2090057"/>
          </a:xfrm>
        </p:spPr>
        <p:style>
          <a:lnRef idx="0">
            <a:schemeClr val="accent1"/>
          </a:lnRef>
          <a:fillRef idx="3">
            <a:schemeClr val="accent1"/>
          </a:fillRef>
          <a:effectRef idx="3">
            <a:schemeClr val="accent1"/>
          </a:effectRef>
          <a:fontRef idx="minor">
            <a:schemeClr val="lt1"/>
          </a:fontRef>
        </p:style>
        <p:txBody>
          <a:bodyPr>
            <a:normAutofit/>
          </a:bodyPr>
          <a:lstStyle/>
          <a:p>
            <a:pPr marL="0" indent="0" algn="ctr">
              <a:buNone/>
            </a:pPr>
            <a:r>
              <a:rPr lang="en-US" sz="2000" b="1" dirty="0"/>
              <a:t>Test objects</a:t>
            </a:r>
          </a:p>
          <a:p>
            <a:r>
              <a:rPr lang="en-US" sz="2000" dirty="0"/>
              <a:t>Components</a:t>
            </a:r>
          </a:p>
          <a:p>
            <a:r>
              <a:rPr lang="en-US" sz="2000" dirty="0"/>
              <a:t>Code and data structures</a:t>
            </a:r>
          </a:p>
          <a:p>
            <a:r>
              <a:rPr lang="en-US" sz="2000" dirty="0"/>
              <a:t>Classes</a:t>
            </a:r>
          </a:p>
          <a:p>
            <a:r>
              <a:rPr lang="en-US" sz="2000" dirty="0"/>
              <a:t>DB modules</a:t>
            </a:r>
          </a:p>
        </p:txBody>
      </p:sp>
      <p:sp>
        <p:nvSpPr>
          <p:cNvPr id="4" name="Rectangle 3">
            <a:extLst>
              <a:ext uri="{FF2B5EF4-FFF2-40B4-BE49-F238E27FC236}">
                <a16:creationId xmlns:a16="http://schemas.microsoft.com/office/drawing/2014/main" id="{0C138942-589E-4B65-AC89-BA56A134A60B}"/>
              </a:ext>
            </a:extLst>
          </p:cNvPr>
          <p:cNvSpPr/>
          <p:nvPr/>
        </p:nvSpPr>
        <p:spPr>
          <a:xfrm>
            <a:off x="832263" y="1308780"/>
            <a:ext cx="10521537" cy="94365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000" b="1" dirty="0"/>
              <a:t>Objectives</a:t>
            </a:r>
          </a:p>
          <a:p>
            <a:pPr algn="ctr"/>
            <a:r>
              <a:rPr lang="en-US" dirty="0"/>
              <a:t>Reduce risk </a:t>
            </a:r>
            <a:r>
              <a:rPr lang="en-US" dirty="0">
                <a:sym typeface="Wingdings 3" panose="05040102010807070707" pitchFamily="18" charset="2"/>
              </a:rPr>
              <a:t> Verify behaviors  Build confidence in </a:t>
            </a:r>
            <a:r>
              <a:rPr lang="en-US" b="1" dirty="0">
                <a:effectLst>
                  <a:outerShdw blurRad="38100" dist="38100" dir="2700000" algn="tl">
                    <a:srgbClr val="000000">
                      <a:alpha val="43137"/>
                    </a:srgbClr>
                  </a:outerShdw>
                </a:effectLst>
                <a:sym typeface="Wingdings 3" panose="05040102010807070707" pitchFamily="18" charset="2"/>
              </a:rPr>
              <a:t>component quality </a:t>
            </a:r>
            <a:r>
              <a:rPr lang="en-US" dirty="0">
                <a:sym typeface="Wingdings 3" panose="05040102010807070707" pitchFamily="18" charset="2"/>
              </a:rPr>
              <a:t> Find defects  Contain defects</a:t>
            </a:r>
            <a:endParaRPr lang="en-US" dirty="0"/>
          </a:p>
        </p:txBody>
      </p:sp>
      <p:sp>
        <p:nvSpPr>
          <p:cNvPr id="8" name="Rectangle 7">
            <a:extLst>
              <a:ext uri="{FF2B5EF4-FFF2-40B4-BE49-F238E27FC236}">
                <a16:creationId xmlns:a16="http://schemas.microsoft.com/office/drawing/2014/main" id="{31E12FBD-4B14-443E-9064-AD890FDFF82D}"/>
              </a:ext>
            </a:extLst>
          </p:cNvPr>
          <p:cNvSpPr/>
          <p:nvPr/>
        </p:nvSpPr>
        <p:spPr>
          <a:xfrm>
            <a:off x="832264" y="4605566"/>
            <a:ext cx="5181600" cy="1980291"/>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rmAutofit/>
          </a:bodyPr>
          <a:lstStyle/>
          <a:p>
            <a:pPr algn="ctr">
              <a:lnSpc>
                <a:spcPct val="90000"/>
              </a:lnSpc>
              <a:spcBef>
                <a:spcPts val="1000"/>
              </a:spcBef>
            </a:pPr>
            <a:r>
              <a:rPr lang="en-US" sz="2000" b="1" dirty="0"/>
              <a:t>Typical defects and failures</a:t>
            </a:r>
          </a:p>
          <a:p>
            <a:pPr marL="342900" indent="-342900">
              <a:lnSpc>
                <a:spcPct val="90000"/>
              </a:lnSpc>
              <a:spcBef>
                <a:spcPts val="1000"/>
              </a:spcBef>
              <a:buFont typeface="Arial" panose="020B0604020202020204" pitchFamily="34" charset="0"/>
              <a:buChar char="•"/>
            </a:pPr>
            <a:r>
              <a:rPr lang="en-US" sz="2000" dirty="0"/>
              <a:t>Functionality doesn’t match design spec</a:t>
            </a:r>
          </a:p>
          <a:p>
            <a:pPr marL="342900" indent="-342900">
              <a:lnSpc>
                <a:spcPct val="90000"/>
              </a:lnSpc>
              <a:spcBef>
                <a:spcPts val="1000"/>
              </a:spcBef>
              <a:buFont typeface="Arial" panose="020B0604020202020204" pitchFamily="34" charset="0"/>
              <a:buChar char="•"/>
            </a:pPr>
            <a:r>
              <a:rPr lang="en-US" sz="2000" dirty="0"/>
              <a:t>Issues with data “flow” between modules</a:t>
            </a:r>
          </a:p>
          <a:p>
            <a:pPr marL="342900" indent="-342900">
              <a:lnSpc>
                <a:spcPct val="90000"/>
              </a:lnSpc>
              <a:spcBef>
                <a:spcPts val="1000"/>
              </a:spcBef>
              <a:buFont typeface="Arial" panose="020B0604020202020204" pitchFamily="34" charset="0"/>
              <a:buChar char="•"/>
            </a:pPr>
            <a:r>
              <a:rPr lang="en-US" sz="2000" dirty="0"/>
              <a:t>Incorrect logic</a:t>
            </a:r>
          </a:p>
          <a:p>
            <a:pPr algn="ctr">
              <a:lnSpc>
                <a:spcPct val="90000"/>
              </a:lnSpc>
              <a:spcBef>
                <a:spcPts val="1000"/>
              </a:spcBef>
            </a:pPr>
            <a:endParaRPr lang="en-US" sz="2000" b="1" dirty="0"/>
          </a:p>
          <a:p>
            <a:pPr algn="ctr">
              <a:lnSpc>
                <a:spcPct val="90000"/>
              </a:lnSpc>
              <a:spcBef>
                <a:spcPts val="1000"/>
              </a:spcBef>
            </a:pPr>
            <a:endParaRPr lang="en-US" sz="2000" b="1" dirty="0"/>
          </a:p>
        </p:txBody>
      </p:sp>
      <p:sp>
        <p:nvSpPr>
          <p:cNvPr id="9" name="Rectangle 8">
            <a:extLst>
              <a:ext uri="{FF2B5EF4-FFF2-40B4-BE49-F238E27FC236}">
                <a16:creationId xmlns:a16="http://schemas.microsoft.com/office/drawing/2014/main" id="{8A4FD822-E5D2-410C-9268-427504FC7E6E}"/>
              </a:ext>
            </a:extLst>
          </p:cNvPr>
          <p:cNvSpPr/>
          <p:nvPr/>
        </p:nvSpPr>
        <p:spPr>
          <a:xfrm>
            <a:off x="6172200" y="4605566"/>
            <a:ext cx="5181600" cy="1980291"/>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rmAutofit/>
          </a:bodyPr>
          <a:lstStyle/>
          <a:p>
            <a:pPr algn="ctr">
              <a:lnSpc>
                <a:spcPct val="90000"/>
              </a:lnSpc>
              <a:spcBef>
                <a:spcPts val="1000"/>
              </a:spcBef>
            </a:pPr>
            <a:r>
              <a:rPr lang="en-US" sz="2000" b="1" dirty="0"/>
              <a:t>Specific Approaches</a:t>
            </a:r>
          </a:p>
          <a:p>
            <a:pPr marL="342900" indent="-342900">
              <a:lnSpc>
                <a:spcPct val="90000"/>
              </a:lnSpc>
              <a:spcBef>
                <a:spcPts val="1000"/>
              </a:spcBef>
              <a:buFont typeface="Arial" panose="020B0604020202020204" pitchFamily="34" charset="0"/>
              <a:buChar char="•"/>
            </a:pPr>
            <a:r>
              <a:rPr lang="en-US" sz="2000" dirty="0"/>
              <a:t>Test-driven development</a:t>
            </a:r>
          </a:p>
          <a:p>
            <a:pPr marL="342900" indent="-342900">
              <a:lnSpc>
                <a:spcPct val="90000"/>
              </a:lnSpc>
              <a:spcBef>
                <a:spcPts val="1000"/>
              </a:spcBef>
              <a:buFont typeface="Arial" panose="020B0604020202020204" pitchFamily="34" charset="0"/>
              <a:buChar char="•"/>
            </a:pPr>
            <a:r>
              <a:rPr lang="en-US" sz="2000" dirty="0"/>
              <a:t>Behavior-driven development</a:t>
            </a:r>
          </a:p>
          <a:p>
            <a:pPr marL="342900" indent="-342900">
              <a:lnSpc>
                <a:spcPct val="90000"/>
              </a:lnSpc>
              <a:spcBef>
                <a:spcPts val="1000"/>
              </a:spcBef>
              <a:buFont typeface="Arial" panose="020B0604020202020204" pitchFamily="34" charset="0"/>
              <a:buChar char="•"/>
            </a:pPr>
            <a:r>
              <a:rPr lang="en-US" sz="2000" dirty="0"/>
              <a:t>Mostly developer-driven</a:t>
            </a:r>
          </a:p>
          <a:p>
            <a:pPr algn="ctr">
              <a:lnSpc>
                <a:spcPct val="90000"/>
              </a:lnSpc>
              <a:spcBef>
                <a:spcPts val="1000"/>
              </a:spcBef>
            </a:pPr>
            <a:endParaRPr lang="en-US" sz="2000" b="1" dirty="0"/>
          </a:p>
          <a:p>
            <a:pPr algn="ctr">
              <a:lnSpc>
                <a:spcPct val="90000"/>
              </a:lnSpc>
              <a:spcBef>
                <a:spcPts val="1000"/>
              </a:spcBef>
            </a:pPr>
            <a:endParaRPr lang="en-US" sz="2000" b="1" dirty="0"/>
          </a:p>
        </p:txBody>
      </p:sp>
    </p:spTree>
    <p:extLst>
      <p:ext uri="{BB962C8B-B14F-4D97-AF65-F5344CB8AC3E}">
        <p14:creationId xmlns:p14="http://schemas.microsoft.com/office/powerpoint/2010/main" val="8167946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A004C-D862-4EE1-94C8-7A77B341080A}"/>
              </a:ext>
            </a:extLst>
          </p:cNvPr>
          <p:cNvSpPr>
            <a:spLocks noGrp="1"/>
          </p:cNvSpPr>
          <p:nvPr>
            <p:ph type="title"/>
          </p:nvPr>
        </p:nvSpPr>
        <p:spPr>
          <a:xfrm>
            <a:off x="838200" y="92982"/>
            <a:ext cx="10515600" cy="1325563"/>
          </a:xfrm>
        </p:spPr>
        <p:txBody>
          <a:bodyPr/>
          <a:lstStyle/>
          <a:p>
            <a:r>
              <a:rPr lang="en-US" dirty="0"/>
              <a:t>Integration Testing</a:t>
            </a:r>
          </a:p>
        </p:txBody>
      </p:sp>
      <p:sp>
        <p:nvSpPr>
          <p:cNvPr id="5" name="Content Placeholder 4">
            <a:extLst>
              <a:ext uri="{FF2B5EF4-FFF2-40B4-BE49-F238E27FC236}">
                <a16:creationId xmlns:a16="http://schemas.microsoft.com/office/drawing/2014/main" id="{362C71EC-A2CB-48E1-B733-E0AD3F064487}"/>
              </a:ext>
            </a:extLst>
          </p:cNvPr>
          <p:cNvSpPr>
            <a:spLocks noGrp="1"/>
          </p:cNvSpPr>
          <p:nvPr>
            <p:ph sz="half" idx="1"/>
          </p:nvPr>
        </p:nvSpPr>
        <p:spPr>
          <a:xfrm>
            <a:off x="838200" y="2373086"/>
            <a:ext cx="5181600" cy="2090057"/>
          </a:xfrm>
        </p:spPr>
        <p:style>
          <a:lnRef idx="0">
            <a:schemeClr val="accent1"/>
          </a:lnRef>
          <a:fillRef idx="3">
            <a:schemeClr val="accent1"/>
          </a:fillRef>
          <a:effectRef idx="3">
            <a:schemeClr val="accent1"/>
          </a:effectRef>
          <a:fontRef idx="minor">
            <a:schemeClr val="lt1"/>
          </a:fontRef>
        </p:style>
        <p:txBody>
          <a:bodyPr>
            <a:normAutofit fontScale="92500" lnSpcReduction="20000"/>
          </a:bodyPr>
          <a:lstStyle/>
          <a:p>
            <a:pPr marL="0" indent="0" algn="ctr">
              <a:buNone/>
            </a:pPr>
            <a:r>
              <a:rPr lang="en-US" sz="2000" b="1" dirty="0"/>
              <a:t>Test basis</a:t>
            </a:r>
          </a:p>
          <a:p>
            <a:r>
              <a:rPr lang="en-US" sz="2000" dirty="0"/>
              <a:t>Overall design</a:t>
            </a:r>
          </a:p>
          <a:p>
            <a:r>
              <a:rPr lang="en-US" sz="2000" dirty="0"/>
              <a:t>Sequence diagrams</a:t>
            </a:r>
          </a:p>
          <a:p>
            <a:r>
              <a:rPr lang="en-US" sz="2000" dirty="0"/>
              <a:t>Interface/comms </a:t>
            </a:r>
            <a:br>
              <a:rPr lang="en-US" sz="2000" dirty="0"/>
            </a:br>
            <a:r>
              <a:rPr lang="en-US" sz="2000" dirty="0"/>
              <a:t>protocol specs</a:t>
            </a:r>
          </a:p>
          <a:p>
            <a:r>
              <a:rPr lang="en-US" sz="2000" dirty="0"/>
              <a:t>Use cases</a:t>
            </a:r>
          </a:p>
          <a:p>
            <a:endParaRPr lang="en-US" sz="2000" dirty="0"/>
          </a:p>
        </p:txBody>
      </p:sp>
      <p:sp>
        <p:nvSpPr>
          <p:cNvPr id="6" name="Content Placeholder 5">
            <a:extLst>
              <a:ext uri="{FF2B5EF4-FFF2-40B4-BE49-F238E27FC236}">
                <a16:creationId xmlns:a16="http://schemas.microsoft.com/office/drawing/2014/main" id="{60200E91-5D7E-48C9-8B31-C21D4FF22105}"/>
              </a:ext>
            </a:extLst>
          </p:cNvPr>
          <p:cNvSpPr>
            <a:spLocks noGrp="1"/>
          </p:cNvSpPr>
          <p:nvPr>
            <p:ph sz="half" idx="2"/>
          </p:nvPr>
        </p:nvSpPr>
        <p:spPr>
          <a:xfrm>
            <a:off x="6172200" y="2373086"/>
            <a:ext cx="5181600" cy="2090057"/>
          </a:xfrm>
        </p:spPr>
        <p:style>
          <a:lnRef idx="0">
            <a:schemeClr val="accent1"/>
          </a:lnRef>
          <a:fillRef idx="3">
            <a:schemeClr val="accent1"/>
          </a:fillRef>
          <a:effectRef idx="3">
            <a:schemeClr val="accent1"/>
          </a:effectRef>
          <a:fontRef idx="minor">
            <a:schemeClr val="lt1"/>
          </a:fontRef>
        </p:style>
        <p:txBody>
          <a:bodyPr>
            <a:normAutofit fontScale="92500" lnSpcReduction="20000"/>
          </a:bodyPr>
          <a:lstStyle/>
          <a:p>
            <a:pPr marL="0" indent="0" algn="ctr">
              <a:buNone/>
            </a:pPr>
            <a:r>
              <a:rPr lang="en-US" sz="2000" b="1" dirty="0"/>
              <a:t>Test objects</a:t>
            </a:r>
          </a:p>
          <a:p>
            <a:r>
              <a:rPr lang="en-US" sz="2000" dirty="0"/>
              <a:t>Subsystems</a:t>
            </a:r>
          </a:p>
          <a:p>
            <a:r>
              <a:rPr lang="en-US" sz="2000" dirty="0"/>
              <a:t>Databases</a:t>
            </a:r>
          </a:p>
          <a:p>
            <a:r>
              <a:rPr lang="en-US" sz="2000" dirty="0"/>
              <a:t>Infrastructure</a:t>
            </a:r>
          </a:p>
          <a:p>
            <a:r>
              <a:rPr lang="en-US" sz="2000" dirty="0"/>
              <a:t>APIs</a:t>
            </a:r>
          </a:p>
          <a:p>
            <a:r>
              <a:rPr lang="en-US" sz="2000" dirty="0"/>
              <a:t>Microservices</a:t>
            </a:r>
          </a:p>
        </p:txBody>
      </p:sp>
      <p:sp>
        <p:nvSpPr>
          <p:cNvPr id="4" name="Rectangle 3">
            <a:extLst>
              <a:ext uri="{FF2B5EF4-FFF2-40B4-BE49-F238E27FC236}">
                <a16:creationId xmlns:a16="http://schemas.microsoft.com/office/drawing/2014/main" id="{0C138942-589E-4B65-AC89-BA56A134A60B}"/>
              </a:ext>
            </a:extLst>
          </p:cNvPr>
          <p:cNvSpPr/>
          <p:nvPr/>
        </p:nvSpPr>
        <p:spPr>
          <a:xfrm>
            <a:off x="832263" y="1308780"/>
            <a:ext cx="10521537" cy="94365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000" b="1" dirty="0"/>
              <a:t>Objectives</a:t>
            </a:r>
          </a:p>
          <a:p>
            <a:pPr algn="ctr"/>
            <a:r>
              <a:rPr lang="en-US" sz="2000" dirty="0"/>
              <a:t>Reduce risk </a:t>
            </a:r>
            <a:r>
              <a:rPr lang="en-US" sz="2000" dirty="0">
                <a:sym typeface="Wingdings 3" panose="05040102010807070707" pitchFamily="18" charset="2"/>
              </a:rPr>
              <a:t> Verify behaviors  Build confidence in </a:t>
            </a:r>
            <a:r>
              <a:rPr lang="en-US" sz="2000" b="1" dirty="0">
                <a:effectLst>
                  <a:outerShdw blurRad="38100" dist="38100" dir="2700000" algn="tl">
                    <a:srgbClr val="000000">
                      <a:alpha val="43137"/>
                    </a:srgbClr>
                  </a:outerShdw>
                </a:effectLst>
                <a:sym typeface="Wingdings 3" panose="05040102010807070707" pitchFamily="18" charset="2"/>
              </a:rPr>
              <a:t>interfaces</a:t>
            </a:r>
            <a:r>
              <a:rPr lang="en-US" sz="2000" dirty="0">
                <a:sym typeface="Wingdings 3" panose="05040102010807070707" pitchFamily="18" charset="2"/>
              </a:rPr>
              <a:t>  Find defects  Contain defects</a:t>
            </a:r>
            <a:endParaRPr lang="en-US" sz="2000" dirty="0"/>
          </a:p>
        </p:txBody>
      </p:sp>
      <p:sp>
        <p:nvSpPr>
          <p:cNvPr id="8" name="Rectangle 7">
            <a:extLst>
              <a:ext uri="{FF2B5EF4-FFF2-40B4-BE49-F238E27FC236}">
                <a16:creationId xmlns:a16="http://schemas.microsoft.com/office/drawing/2014/main" id="{31E12FBD-4B14-443E-9064-AD890FDFF82D}"/>
              </a:ext>
            </a:extLst>
          </p:cNvPr>
          <p:cNvSpPr/>
          <p:nvPr/>
        </p:nvSpPr>
        <p:spPr>
          <a:xfrm>
            <a:off x="832264" y="4605566"/>
            <a:ext cx="5181600" cy="1980291"/>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rmAutofit/>
          </a:bodyPr>
          <a:lstStyle/>
          <a:p>
            <a:pPr algn="ctr">
              <a:lnSpc>
                <a:spcPct val="90000"/>
              </a:lnSpc>
              <a:spcBef>
                <a:spcPts val="1000"/>
              </a:spcBef>
            </a:pPr>
            <a:r>
              <a:rPr lang="en-US" sz="2000" b="1" dirty="0"/>
              <a:t>Typical defects and failures</a:t>
            </a:r>
          </a:p>
          <a:p>
            <a:pPr marL="342900" indent="-342900">
              <a:lnSpc>
                <a:spcPct val="90000"/>
              </a:lnSpc>
              <a:spcBef>
                <a:spcPts val="1000"/>
              </a:spcBef>
              <a:buFont typeface="Arial" panose="020B0604020202020204" pitchFamily="34" charset="0"/>
              <a:buChar char="•"/>
            </a:pPr>
            <a:r>
              <a:rPr lang="en-US" sz="2000" dirty="0"/>
              <a:t>Interface mismatches</a:t>
            </a:r>
          </a:p>
          <a:p>
            <a:pPr marL="342900" indent="-342900">
              <a:lnSpc>
                <a:spcPct val="90000"/>
              </a:lnSpc>
              <a:spcBef>
                <a:spcPts val="1000"/>
              </a:spcBef>
              <a:buFont typeface="Arial" panose="020B0604020202020204" pitchFamily="34" charset="0"/>
              <a:buChar char="•"/>
            </a:pPr>
            <a:r>
              <a:rPr lang="en-US" sz="2000" dirty="0"/>
              <a:t>Incorrect data encoding</a:t>
            </a:r>
          </a:p>
          <a:p>
            <a:pPr marL="342900" indent="-342900">
              <a:lnSpc>
                <a:spcPct val="90000"/>
              </a:lnSpc>
              <a:spcBef>
                <a:spcPts val="1000"/>
              </a:spcBef>
              <a:buFont typeface="Arial" panose="020B0604020202020204" pitchFamily="34" charset="0"/>
              <a:buChar char="•"/>
            </a:pPr>
            <a:r>
              <a:rPr lang="en-US" sz="2000" dirty="0"/>
              <a:t>Comms failures between components</a:t>
            </a:r>
          </a:p>
          <a:p>
            <a:pPr marL="342900" indent="-342900">
              <a:lnSpc>
                <a:spcPct val="90000"/>
              </a:lnSpc>
              <a:spcBef>
                <a:spcPts val="1000"/>
              </a:spcBef>
              <a:buFont typeface="Arial" panose="020B0604020202020204" pitchFamily="34" charset="0"/>
              <a:buChar char="•"/>
            </a:pPr>
            <a:r>
              <a:rPr lang="en-US" sz="2000" dirty="0"/>
              <a:t>Incorrect assumptions</a:t>
            </a:r>
          </a:p>
          <a:p>
            <a:pPr>
              <a:lnSpc>
                <a:spcPct val="90000"/>
              </a:lnSpc>
              <a:spcBef>
                <a:spcPts val="1000"/>
              </a:spcBef>
            </a:pPr>
            <a:endParaRPr lang="en-US" sz="2000" dirty="0"/>
          </a:p>
          <a:p>
            <a:pPr algn="ctr">
              <a:lnSpc>
                <a:spcPct val="90000"/>
              </a:lnSpc>
              <a:spcBef>
                <a:spcPts val="1000"/>
              </a:spcBef>
            </a:pPr>
            <a:endParaRPr lang="en-US" sz="2000" b="1" dirty="0"/>
          </a:p>
          <a:p>
            <a:pPr algn="ctr">
              <a:lnSpc>
                <a:spcPct val="90000"/>
              </a:lnSpc>
              <a:spcBef>
                <a:spcPts val="1000"/>
              </a:spcBef>
            </a:pPr>
            <a:endParaRPr lang="en-US" sz="2000" b="1" dirty="0"/>
          </a:p>
        </p:txBody>
      </p:sp>
      <p:sp>
        <p:nvSpPr>
          <p:cNvPr id="9" name="Rectangle 8">
            <a:extLst>
              <a:ext uri="{FF2B5EF4-FFF2-40B4-BE49-F238E27FC236}">
                <a16:creationId xmlns:a16="http://schemas.microsoft.com/office/drawing/2014/main" id="{8A4FD822-E5D2-410C-9268-427504FC7E6E}"/>
              </a:ext>
            </a:extLst>
          </p:cNvPr>
          <p:cNvSpPr/>
          <p:nvPr/>
        </p:nvSpPr>
        <p:spPr>
          <a:xfrm>
            <a:off x="6172200" y="4605566"/>
            <a:ext cx="5181600" cy="1980291"/>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rmAutofit/>
          </a:bodyPr>
          <a:lstStyle/>
          <a:p>
            <a:pPr algn="ctr">
              <a:lnSpc>
                <a:spcPct val="90000"/>
              </a:lnSpc>
              <a:spcBef>
                <a:spcPts val="1000"/>
              </a:spcBef>
            </a:pPr>
            <a:r>
              <a:rPr lang="en-US" sz="2000" b="1" dirty="0"/>
              <a:t>Specific Approaches</a:t>
            </a:r>
          </a:p>
          <a:p>
            <a:pPr marL="342900" indent="-342900">
              <a:lnSpc>
                <a:spcPct val="90000"/>
              </a:lnSpc>
              <a:spcBef>
                <a:spcPts val="1000"/>
              </a:spcBef>
              <a:buFont typeface="Arial" panose="020B0604020202020204" pitchFamily="34" charset="0"/>
              <a:buChar char="•"/>
            </a:pPr>
            <a:r>
              <a:rPr lang="en-US" sz="2000" dirty="0"/>
              <a:t>Component integration: developers</a:t>
            </a:r>
          </a:p>
          <a:p>
            <a:pPr marL="342900" indent="-342900">
              <a:lnSpc>
                <a:spcPct val="90000"/>
              </a:lnSpc>
              <a:spcBef>
                <a:spcPts val="1000"/>
              </a:spcBef>
              <a:buFont typeface="Arial" panose="020B0604020202020204" pitchFamily="34" charset="0"/>
              <a:buChar char="•"/>
            </a:pPr>
            <a:r>
              <a:rPr lang="en-US" sz="2000" dirty="0"/>
              <a:t>Integration testing: testers</a:t>
            </a:r>
          </a:p>
          <a:p>
            <a:pPr algn="ctr">
              <a:lnSpc>
                <a:spcPct val="90000"/>
              </a:lnSpc>
              <a:spcBef>
                <a:spcPts val="1000"/>
              </a:spcBef>
            </a:pPr>
            <a:endParaRPr lang="en-US" sz="2000" b="1" dirty="0"/>
          </a:p>
          <a:p>
            <a:pPr algn="ctr">
              <a:lnSpc>
                <a:spcPct val="90000"/>
              </a:lnSpc>
              <a:spcBef>
                <a:spcPts val="1000"/>
              </a:spcBef>
            </a:pPr>
            <a:endParaRPr lang="en-US" sz="2000" b="1" dirty="0"/>
          </a:p>
        </p:txBody>
      </p:sp>
      <p:sp>
        <p:nvSpPr>
          <p:cNvPr id="3" name="TextBox 2">
            <a:extLst>
              <a:ext uri="{FF2B5EF4-FFF2-40B4-BE49-F238E27FC236}">
                <a16:creationId xmlns:a16="http://schemas.microsoft.com/office/drawing/2014/main" id="{59ACD447-C5C7-4154-8D31-ED7CDA7451F5}"/>
              </a:ext>
            </a:extLst>
          </p:cNvPr>
          <p:cNvSpPr txBox="1"/>
          <p:nvPr/>
        </p:nvSpPr>
        <p:spPr>
          <a:xfrm>
            <a:off x="3350956" y="2810737"/>
            <a:ext cx="2494673" cy="1224438"/>
          </a:xfrm>
          <a:prstGeom prst="rect">
            <a:avLst/>
          </a:prstGeom>
          <a:noFill/>
        </p:spPr>
        <p:txBody>
          <a:bodyPr wrap="square" rtlCol="0">
            <a:spAutoFit/>
          </a:bodyPr>
          <a:lstStyle/>
          <a:p>
            <a:pPr marL="228600" indent="-228600">
              <a:lnSpc>
                <a:spcPct val="70000"/>
              </a:lnSpc>
              <a:spcBef>
                <a:spcPts val="1000"/>
              </a:spcBef>
              <a:buFont typeface="Arial" panose="020B0604020202020204" pitchFamily="34" charset="0"/>
              <a:buChar char="•"/>
            </a:pPr>
            <a:r>
              <a:rPr lang="en-US" sz="2000" dirty="0">
                <a:solidFill>
                  <a:schemeClr val="lt1"/>
                </a:solidFill>
              </a:rPr>
              <a:t>Architecture</a:t>
            </a:r>
          </a:p>
          <a:p>
            <a:pPr marL="228600" indent="-228600">
              <a:lnSpc>
                <a:spcPct val="70000"/>
              </a:lnSpc>
              <a:spcBef>
                <a:spcPts val="1000"/>
              </a:spcBef>
              <a:buFont typeface="Arial" panose="020B0604020202020204" pitchFamily="34" charset="0"/>
              <a:buChar char="•"/>
            </a:pPr>
            <a:r>
              <a:rPr lang="en-US" sz="2000" dirty="0">
                <a:solidFill>
                  <a:schemeClr val="lt1"/>
                </a:solidFill>
              </a:rPr>
              <a:t>Workflows</a:t>
            </a:r>
          </a:p>
          <a:p>
            <a:pPr marL="228600" indent="-228600">
              <a:lnSpc>
                <a:spcPct val="70000"/>
              </a:lnSpc>
              <a:spcBef>
                <a:spcPts val="1000"/>
              </a:spcBef>
              <a:buFont typeface="Arial" panose="020B0604020202020204" pitchFamily="34" charset="0"/>
              <a:buChar char="•"/>
            </a:pPr>
            <a:r>
              <a:rPr lang="en-US" sz="2000" dirty="0">
                <a:solidFill>
                  <a:schemeClr val="lt1"/>
                </a:solidFill>
              </a:rPr>
              <a:t>External Interface definitions</a:t>
            </a:r>
          </a:p>
        </p:txBody>
      </p:sp>
    </p:spTree>
    <p:extLst>
      <p:ext uri="{BB962C8B-B14F-4D97-AF65-F5344CB8AC3E}">
        <p14:creationId xmlns:p14="http://schemas.microsoft.com/office/powerpoint/2010/main" val="8150806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A004C-D862-4EE1-94C8-7A77B341080A}"/>
              </a:ext>
            </a:extLst>
          </p:cNvPr>
          <p:cNvSpPr>
            <a:spLocks noGrp="1"/>
          </p:cNvSpPr>
          <p:nvPr>
            <p:ph type="title"/>
          </p:nvPr>
        </p:nvSpPr>
        <p:spPr>
          <a:xfrm>
            <a:off x="838200" y="92982"/>
            <a:ext cx="10515600" cy="1325563"/>
          </a:xfrm>
        </p:spPr>
        <p:txBody>
          <a:bodyPr/>
          <a:lstStyle/>
          <a:p>
            <a:r>
              <a:rPr lang="en-US" dirty="0"/>
              <a:t>System Testing</a:t>
            </a:r>
          </a:p>
        </p:txBody>
      </p:sp>
      <p:sp>
        <p:nvSpPr>
          <p:cNvPr id="5" name="Content Placeholder 4">
            <a:extLst>
              <a:ext uri="{FF2B5EF4-FFF2-40B4-BE49-F238E27FC236}">
                <a16:creationId xmlns:a16="http://schemas.microsoft.com/office/drawing/2014/main" id="{362C71EC-A2CB-48E1-B733-E0AD3F064487}"/>
              </a:ext>
            </a:extLst>
          </p:cNvPr>
          <p:cNvSpPr>
            <a:spLocks noGrp="1"/>
          </p:cNvSpPr>
          <p:nvPr>
            <p:ph sz="half" idx="1"/>
          </p:nvPr>
        </p:nvSpPr>
        <p:spPr>
          <a:xfrm>
            <a:off x="838200" y="2373086"/>
            <a:ext cx="5181600" cy="2090057"/>
          </a:xfrm>
        </p:spPr>
        <p:style>
          <a:lnRef idx="0">
            <a:schemeClr val="accent1"/>
          </a:lnRef>
          <a:fillRef idx="3">
            <a:schemeClr val="accent1"/>
          </a:fillRef>
          <a:effectRef idx="3">
            <a:schemeClr val="accent1"/>
          </a:effectRef>
          <a:fontRef idx="minor">
            <a:schemeClr val="lt1"/>
          </a:fontRef>
        </p:style>
        <p:txBody>
          <a:bodyPr>
            <a:normAutofit fontScale="92500" lnSpcReduction="20000"/>
          </a:bodyPr>
          <a:lstStyle/>
          <a:p>
            <a:pPr marL="0" indent="0" algn="ctr">
              <a:buNone/>
            </a:pPr>
            <a:r>
              <a:rPr lang="en-US" sz="2000" b="1" dirty="0"/>
              <a:t>Test basis</a:t>
            </a:r>
          </a:p>
          <a:p>
            <a:r>
              <a:rPr lang="en-US" sz="2000" dirty="0"/>
              <a:t>System/</a:t>
            </a:r>
            <a:r>
              <a:rPr lang="en-US" sz="2000" dirty="0" err="1"/>
              <a:t>Reqmts</a:t>
            </a:r>
            <a:r>
              <a:rPr lang="en-US" sz="2000" dirty="0"/>
              <a:t> specs</a:t>
            </a:r>
          </a:p>
          <a:p>
            <a:r>
              <a:rPr lang="en-US" sz="2000" dirty="0"/>
              <a:t>Risk analyses</a:t>
            </a:r>
          </a:p>
          <a:p>
            <a:r>
              <a:rPr lang="en-US" sz="2000" dirty="0"/>
              <a:t>Epics/User stories</a:t>
            </a:r>
          </a:p>
          <a:p>
            <a:r>
              <a:rPr lang="en-US" sz="2000" dirty="0"/>
              <a:t>Use cases</a:t>
            </a:r>
          </a:p>
          <a:p>
            <a:endParaRPr lang="en-US" sz="2000" dirty="0"/>
          </a:p>
        </p:txBody>
      </p:sp>
      <p:sp>
        <p:nvSpPr>
          <p:cNvPr id="6" name="Content Placeholder 5">
            <a:extLst>
              <a:ext uri="{FF2B5EF4-FFF2-40B4-BE49-F238E27FC236}">
                <a16:creationId xmlns:a16="http://schemas.microsoft.com/office/drawing/2014/main" id="{60200E91-5D7E-48C9-8B31-C21D4FF22105}"/>
              </a:ext>
            </a:extLst>
          </p:cNvPr>
          <p:cNvSpPr>
            <a:spLocks noGrp="1"/>
          </p:cNvSpPr>
          <p:nvPr>
            <p:ph sz="half" idx="2"/>
          </p:nvPr>
        </p:nvSpPr>
        <p:spPr>
          <a:xfrm>
            <a:off x="6172200" y="2373086"/>
            <a:ext cx="5181600" cy="2090057"/>
          </a:xfrm>
        </p:spPr>
        <p:style>
          <a:lnRef idx="0">
            <a:schemeClr val="accent1"/>
          </a:lnRef>
          <a:fillRef idx="3">
            <a:schemeClr val="accent1"/>
          </a:fillRef>
          <a:effectRef idx="3">
            <a:schemeClr val="accent1"/>
          </a:effectRef>
          <a:fontRef idx="minor">
            <a:schemeClr val="lt1"/>
          </a:fontRef>
        </p:style>
        <p:txBody>
          <a:bodyPr>
            <a:normAutofit fontScale="92500" lnSpcReduction="20000"/>
          </a:bodyPr>
          <a:lstStyle/>
          <a:p>
            <a:pPr marL="0" indent="0" algn="ctr">
              <a:buNone/>
            </a:pPr>
            <a:r>
              <a:rPr lang="en-US" sz="2000" b="1" dirty="0"/>
              <a:t>Test objects</a:t>
            </a:r>
          </a:p>
          <a:p>
            <a:r>
              <a:rPr lang="en-US" sz="2000" dirty="0"/>
              <a:t>Applications</a:t>
            </a:r>
          </a:p>
          <a:p>
            <a:r>
              <a:rPr lang="en-US" sz="2000" dirty="0"/>
              <a:t>HW/SW systems</a:t>
            </a:r>
          </a:p>
          <a:p>
            <a:r>
              <a:rPr lang="en-US" sz="2000" dirty="0"/>
              <a:t>Operating systems</a:t>
            </a:r>
          </a:p>
          <a:p>
            <a:r>
              <a:rPr lang="en-US" sz="2000" dirty="0"/>
              <a:t>System under test</a:t>
            </a:r>
          </a:p>
          <a:p>
            <a:r>
              <a:rPr lang="en-US" sz="2000" dirty="0"/>
              <a:t>System configuration</a:t>
            </a:r>
          </a:p>
        </p:txBody>
      </p:sp>
      <p:sp>
        <p:nvSpPr>
          <p:cNvPr id="4" name="Rectangle 3">
            <a:extLst>
              <a:ext uri="{FF2B5EF4-FFF2-40B4-BE49-F238E27FC236}">
                <a16:creationId xmlns:a16="http://schemas.microsoft.com/office/drawing/2014/main" id="{0C138942-589E-4B65-AC89-BA56A134A60B}"/>
              </a:ext>
            </a:extLst>
          </p:cNvPr>
          <p:cNvSpPr/>
          <p:nvPr/>
        </p:nvSpPr>
        <p:spPr>
          <a:xfrm>
            <a:off x="832263" y="1308780"/>
            <a:ext cx="10521537" cy="94365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000" b="1" dirty="0"/>
              <a:t>Objectives</a:t>
            </a:r>
          </a:p>
          <a:p>
            <a:pPr algn="ctr"/>
            <a:r>
              <a:rPr lang="en-US" dirty="0"/>
              <a:t>Reduce risk </a:t>
            </a:r>
            <a:r>
              <a:rPr lang="en-US" dirty="0">
                <a:sym typeface="Wingdings 3" panose="05040102010807070707" pitchFamily="18" charset="2"/>
              </a:rPr>
              <a:t> Verify behaviors  Build confidence in </a:t>
            </a:r>
            <a:r>
              <a:rPr lang="en-US" b="1" dirty="0">
                <a:sym typeface="Wingdings 3" panose="05040102010807070707" pitchFamily="18" charset="2"/>
              </a:rPr>
              <a:t>system as a whole </a:t>
            </a:r>
            <a:r>
              <a:rPr lang="en-US" dirty="0">
                <a:sym typeface="Wingdings 3" panose="05040102010807070707" pitchFamily="18" charset="2"/>
              </a:rPr>
              <a:t> Find defects  Contain defects</a:t>
            </a:r>
            <a:endParaRPr lang="en-US" dirty="0"/>
          </a:p>
        </p:txBody>
      </p:sp>
      <p:sp>
        <p:nvSpPr>
          <p:cNvPr id="8" name="Rectangle 7">
            <a:extLst>
              <a:ext uri="{FF2B5EF4-FFF2-40B4-BE49-F238E27FC236}">
                <a16:creationId xmlns:a16="http://schemas.microsoft.com/office/drawing/2014/main" id="{31E12FBD-4B14-443E-9064-AD890FDFF82D}"/>
              </a:ext>
            </a:extLst>
          </p:cNvPr>
          <p:cNvSpPr/>
          <p:nvPr/>
        </p:nvSpPr>
        <p:spPr>
          <a:xfrm>
            <a:off x="832264" y="4605566"/>
            <a:ext cx="5181600" cy="1980291"/>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rmAutofit/>
          </a:bodyPr>
          <a:lstStyle/>
          <a:p>
            <a:pPr algn="ctr">
              <a:lnSpc>
                <a:spcPct val="90000"/>
              </a:lnSpc>
              <a:spcBef>
                <a:spcPts val="1000"/>
              </a:spcBef>
            </a:pPr>
            <a:r>
              <a:rPr lang="en-US" sz="1900" b="1" dirty="0"/>
              <a:t>Typical defects and failures</a:t>
            </a:r>
          </a:p>
          <a:p>
            <a:pPr marL="342900" indent="-342900">
              <a:lnSpc>
                <a:spcPct val="90000"/>
              </a:lnSpc>
              <a:spcBef>
                <a:spcPts val="1000"/>
              </a:spcBef>
              <a:buFont typeface="Arial" panose="020B0604020202020204" pitchFamily="34" charset="0"/>
              <a:buChar char="•"/>
            </a:pPr>
            <a:r>
              <a:rPr lang="en-US" sz="1900" dirty="0"/>
              <a:t>Incorrect/unexpected behaviors</a:t>
            </a:r>
          </a:p>
          <a:p>
            <a:pPr marL="342900" indent="-342900">
              <a:lnSpc>
                <a:spcPct val="90000"/>
              </a:lnSpc>
              <a:spcBef>
                <a:spcPts val="1000"/>
              </a:spcBef>
              <a:buFont typeface="Arial" panose="020B0604020202020204" pitchFamily="34" charset="0"/>
              <a:buChar char="•"/>
            </a:pPr>
            <a:r>
              <a:rPr lang="en-US" sz="1900" dirty="0"/>
              <a:t>Failure to complete end-to-end tasks</a:t>
            </a:r>
          </a:p>
          <a:p>
            <a:pPr marL="342900" indent="-342900">
              <a:lnSpc>
                <a:spcPct val="90000"/>
              </a:lnSpc>
              <a:spcBef>
                <a:spcPts val="1000"/>
              </a:spcBef>
              <a:buFont typeface="Arial" panose="020B0604020202020204" pitchFamily="34" charset="0"/>
              <a:buChar char="•"/>
            </a:pPr>
            <a:r>
              <a:rPr lang="en-US" sz="1900" dirty="0"/>
              <a:t>Production environment shortcomings</a:t>
            </a:r>
          </a:p>
          <a:p>
            <a:pPr marL="342900" indent="-342900">
              <a:lnSpc>
                <a:spcPct val="90000"/>
              </a:lnSpc>
              <a:spcBef>
                <a:spcPts val="1000"/>
              </a:spcBef>
              <a:buFont typeface="Arial" panose="020B0604020202020204" pitchFamily="34" charset="0"/>
              <a:buChar char="•"/>
            </a:pPr>
            <a:r>
              <a:rPr lang="en-US" sz="1900" dirty="0"/>
              <a:t>Failure to operate as described in manuals</a:t>
            </a:r>
          </a:p>
          <a:p>
            <a:pPr>
              <a:lnSpc>
                <a:spcPct val="90000"/>
              </a:lnSpc>
              <a:spcBef>
                <a:spcPts val="1000"/>
              </a:spcBef>
            </a:pPr>
            <a:endParaRPr lang="en-US" sz="1900" dirty="0"/>
          </a:p>
          <a:p>
            <a:pPr algn="ctr">
              <a:lnSpc>
                <a:spcPct val="90000"/>
              </a:lnSpc>
              <a:spcBef>
                <a:spcPts val="1000"/>
              </a:spcBef>
            </a:pPr>
            <a:endParaRPr lang="en-US" sz="1900" b="1" dirty="0"/>
          </a:p>
          <a:p>
            <a:pPr algn="ctr">
              <a:lnSpc>
                <a:spcPct val="90000"/>
              </a:lnSpc>
              <a:spcBef>
                <a:spcPts val="1000"/>
              </a:spcBef>
            </a:pPr>
            <a:endParaRPr lang="en-US" sz="1900" b="1" dirty="0"/>
          </a:p>
        </p:txBody>
      </p:sp>
      <p:sp>
        <p:nvSpPr>
          <p:cNvPr id="9" name="Rectangle 8">
            <a:extLst>
              <a:ext uri="{FF2B5EF4-FFF2-40B4-BE49-F238E27FC236}">
                <a16:creationId xmlns:a16="http://schemas.microsoft.com/office/drawing/2014/main" id="{8A4FD822-E5D2-410C-9268-427504FC7E6E}"/>
              </a:ext>
            </a:extLst>
          </p:cNvPr>
          <p:cNvSpPr/>
          <p:nvPr/>
        </p:nvSpPr>
        <p:spPr>
          <a:xfrm>
            <a:off x="6172200" y="4605566"/>
            <a:ext cx="5181600" cy="1980291"/>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rmAutofit/>
          </a:bodyPr>
          <a:lstStyle/>
          <a:p>
            <a:pPr algn="ctr">
              <a:lnSpc>
                <a:spcPct val="90000"/>
              </a:lnSpc>
              <a:spcBef>
                <a:spcPts val="1000"/>
              </a:spcBef>
            </a:pPr>
            <a:r>
              <a:rPr lang="en-US" sz="1900" b="1" dirty="0"/>
              <a:t>Specific Approaches</a:t>
            </a:r>
          </a:p>
          <a:p>
            <a:pPr marL="342900" indent="-342900">
              <a:lnSpc>
                <a:spcPct val="90000"/>
              </a:lnSpc>
              <a:spcBef>
                <a:spcPts val="1000"/>
              </a:spcBef>
              <a:buFont typeface="Arial" panose="020B0604020202020204" pitchFamily="34" charset="0"/>
              <a:buChar char="•"/>
            </a:pPr>
            <a:r>
              <a:rPr lang="en-US" sz="1900" dirty="0"/>
              <a:t>Techniques used are context-driven</a:t>
            </a:r>
          </a:p>
          <a:p>
            <a:pPr marL="342900" indent="-342900">
              <a:lnSpc>
                <a:spcPct val="90000"/>
              </a:lnSpc>
              <a:spcBef>
                <a:spcPts val="1000"/>
              </a:spcBef>
              <a:buFont typeface="Arial" panose="020B0604020202020204" pitchFamily="34" charset="0"/>
              <a:buChar char="•"/>
            </a:pPr>
            <a:r>
              <a:rPr lang="en-US" sz="1900" dirty="0"/>
              <a:t>Best performed by independent testers</a:t>
            </a:r>
          </a:p>
          <a:p>
            <a:pPr algn="ctr">
              <a:lnSpc>
                <a:spcPct val="90000"/>
              </a:lnSpc>
              <a:spcBef>
                <a:spcPts val="1000"/>
              </a:spcBef>
            </a:pPr>
            <a:endParaRPr lang="en-US" sz="1900" b="1" dirty="0"/>
          </a:p>
          <a:p>
            <a:pPr algn="ctr">
              <a:lnSpc>
                <a:spcPct val="90000"/>
              </a:lnSpc>
              <a:spcBef>
                <a:spcPts val="1000"/>
              </a:spcBef>
            </a:pPr>
            <a:endParaRPr lang="en-US" sz="1900" b="1" dirty="0"/>
          </a:p>
        </p:txBody>
      </p:sp>
      <p:sp>
        <p:nvSpPr>
          <p:cNvPr id="3" name="TextBox 2">
            <a:extLst>
              <a:ext uri="{FF2B5EF4-FFF2-40B4-BE49-F238E27FC236}">
                <a16:creationId xmlns:a16="http://schemas.microsoft.com/office/drawing/2014/main" id="{59ACD447-C5C7-4154-8D31-ED7CDA7451F5}"/>
              </a:ext>
            </a:extLst>
          </p:cNvPr>
          <p:cNvSpPr txBox="1"/>
          <p:nvPr/>
        </p:nvSpPr>
        <p:spPr>
          <a:xfrm>
            <a:off x="3350956" y="2810737"/>
            <a:ext cx="2494673" cy="1008994"/>
          </a:xfrm>
          <a:prstGeom prst="rect">
            <a:avLst/>
          </a:prstGeom>
          <a:noFill/>
        </p:spPr>
        <p:txBody>
          <a:bodyPr wrap="square" rtlCol="0">
            <a:spAutoFit/>
          </a:bodyPr>
          <a:lstStyle/>
          <a:p>
            <a:pPr marL="228600" indent="-228600">
              <a:lnSpc>
                <a:spcPct val="70000"/>
              </a:lnSpc>
              <a:spcBef>
                <a:spcPts val="1000"/>
              </a:spcBef>
              <a:buFont typeface="Arial" panose="020B0604020202020204" pitchFamily="34" charset="0"/>
              <a:buChar char="•"/>
            </a:pPr>
            <a:r>
              <a:rPr lang="en-US" sz="1900" dirty="0">
                <a:solidFill>
                  <a:schemeClr val="lt1"/>
                </a:solidFill>
              </a:rPr>
              <a:t>Conceptual models</a:t>
            </a:r>
          </a:p>
          <a:p>
            <a:pPr marL="228600" indent="-228600">
              <a:lnSpc>
                <a:spcPct val="70000"/>
              </a:lnSpc>
              <a:spcBef>
                <a:spcPts val="1000"/>
              </a:spcBef>
              <a:buFont typeface="Arial" panose="020B0604020202020204" pitchFamily="34" charset="0"/>
              <a:buChar char="•"/>
            </a:pPr>
            <a:r>
              <a:rPr lang="en-US" sz="1900" dirty="0">
                <a:solidFill>
                  <a:schemeClr val="lt1"/>
                </a:solidFill>
              </a:rPr>
              <a:t>State diagrams</a:t>
            </a:r>
          </a:p>
          <a:p>
            <a:pPr marL="228600" indent="-228600">
              <a:lnSpc>
                <a:spcPct val="70000"/>
              </a:lnSpc>
              <a:spcBef>
                <a:spcPts val="1000"/>
              </a:spcBef>
              <a:buFont typeface="Arial" panose="020B0604020202020204" pitchFamily="34" charset="0"/>
              <a:buChar char="•"/>
            </a:pPr>
            <a:r>
              <a:rPr lang="en-US" sz="1900" dirty="0">
                <a:solidFill>
                  <a:schemeClr val="lt1"/>
                </a:solidFill>
              </a:rPr>
              <a:t>Manuals</a:t>
            </a:r>
          </a:p>
        </p:txBody>
      </p:sp>
    </p:spTree>
    <p:extLst>
      <p:ext uri="{BB962C8B-B14F-4D97-AF65-F5344CB8AC3E}">
        <p14:creationId xmlns:p14="http://schemas.microsoft.com/office/powerpoint/2010/main" val="34750158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A004C-D862-4EE1-94C8-7A77B341080A}"/>
              </a:ext>
            </a:extLst>
          </p:cNvPr>
          <p:cNvSpPr>
            <a:spLocks noGrp="1"/>
          </p:cNvSpPr>
          <p:nvPr>
            <p:ph type="title"/>
          </p:nvPr>
        </p:nvSpPr>
        <p:spPr>
          <a:xfrm>
            <a:off x="838200" y="92982"/>
            <a:ext cx="10515600" cy="1325563"/>
          </a:xfrm>
        </p:spPr>
        <p:txBody>
          <a:bodyPr/>
          <a:lstStyle/>
          <a:p>
            <a:r>
              <a:rPr lang="en-US" dirty="0"/>
              <a:t>Acceptance Testing</a:t>
            </a:r>
          </a:p>
        </p:txBody>
      </p:sp>
      <p:sp>
        <p:nvSpPr>
          <p:cNvPr id="5" name="Content Placeholder 4">
            <a:extLst>
              <a:ext uri="{FF2B5EF4-FFF2-40B4-BE49-F238E27FC236}">
                <a16:creationId xmlns:a16="http://schemas.microsoft.com/office/drawing/2014/main" id="{362C71EC-A2CB-48E1-B733-E0AD3F064487}"/>
              </a:ext>
            </a:extLst>
          </p:cNvPr>
          <p:cNvSpPr>
            <a:spLocks noGrp="1"/>
          </p:cNvSpPr>
          <p:nvPr>
            <p:ph sz="half" idx="1"/>
          </p:nvPr>
        </p:nvSpPr>
        <p:spPr>
          <a:xfrm>
            <a:off x="838200" y="2373086"/>
            <a:ext cx="5181600" cy="2090057"/>
          </a:xfrm>
        </p:spPr>
        <p:style>
          <a:lnRef idx="0">
            <a:schemeClr val="accent1"/>
          </a:lnRef>
          <a:fillRef idx="3">
            <a:schemeClr val="accent1"/>
          </a:fillRef>
          <a:effectRef idx="3">
            <a:schemeClr val="accent1"/>
          </a:effectRef>
          <a:fontRef idx="minor">
            <a:schemeClr val="lt1"/>
          </a:fontRef>
        </p:style>
        <p:txBody>
          <a:bodyPr>
            <a:normAutofit fontScale="77500" lnSpcReduction="20000"/>
          </a:bodyPr>
          <a:lstStyle/>
          <a:p>
            <a:pPr marL="0" indent="0" algn="ctr">
              <a:buNone/>
            </a:pPr>
            <a:r>
              <a:rPr lang="en-US" sz="2000" b="1" dirty="0"/>
              <a:t>Test basis</a:t>
            </a:r>
          </a:p>
          <a:p>
            <a:r>
              <a:rPr lang="en-US" sz="2000" dirty="0"/>
              <a:t>Bus processes</a:t>
            </a:r>
          </a:p>
          <a:p>
            <a:r>
              <a:rPr lang="en-US" sz="2000" dirty="0"/>
              <a:t>User requirements</a:t>
            </a:r>
          </a:p>
          <a:p>
            <a:r>
              <a:rPr lang="en-US" sz="2000" dirty="0"/>
              <a:t>Regs and standards</a:t>
            </a:r>
          </a:p>
          <a:p>
            <a:r>
              <a:rPr lang="en-US" sz="2000" dirty="0"/>
              <a:t>Contracts</a:t>
            </a:r>
          </a:p>
          <a:p>
            <a:r>
              <a:rPr lang="en-US" sz="2000" dirty="0"/>
              <a:t>Use cases</a:t>
            </a:r>
          </a:p>
          <a:p>
            <a:endParaRPr lang="en-US" sz="2000" dirty="0"/>
          </a:p>
        </p:txBody>
      </p:sp>
      <p:sp>
        <p:nvSpPr>
          <p:cNvPr id="6" name="Content Placeholder 5">
            <a:extLst>
              <a:ext uri="{FF2B5EF4-FFF2-40B4-BE49-F238E27FC236}">
                <a16:creationId xmlns:a16="http://schemas.microsoft.com/office/drawing/2014/main" id="{60200E91-5D7E-48C9-8B31-C21D4FF22105}"/>
              </a:ext>
            </a:extLst>
          </p:cNvPr>
          <p:cNvSpPr>
            <a:spLocks noGrp="1"/>
          </p:cNvSpPr>
          <p:nvPr>
            <p:ph sz="half" idx="2"/>
          </p:nvPr>
        </p:nvSpPr>
        <p:spPr>
          <a:xfrm>
            <a:off x="6172200" y="2373086"/>
            <a:ext cx="5181600" cy="2090057"/>
          </a:xfrm>
        </p:spPr>
        <p:style>
          <a:lnRef idx="0">
            <a:schemeClr val="accent1"/>
          </a:lnRef>
          <a:fillRef idx="3">
            <a:schemeClr val="accent1"/>
          </a:fillRef>
          <a:effectRef idx="3">
            <a:schemeClr val="accent1"/>
          </a:effectRef>
          <a:fontRef idx="minor">
            <a:schemeClr val="lt1"/>
          </a:fontRef>
        </p:style>
        <p:txBody>
          <a:bodyPr>
            <a:normAutofit fontScale="77500" lnSpcReduction="20000"/>
          </a:bodyPr>
          <a:lstStyle/>
          <a:p>
            <a:pPr marL="0" indent="0" algn="ctr">
              <a:buNone/>
            </a:pPr>
            <a:r>
              <a:rPr lang="en-US" sz="2000" b="1" dirty="0"/>
              <a:t>Test objects</a:t>
            </a:r>
          </a:p>
          <a:p>
            <a:r>
              <a:rPr lang="en-US" sz="2000" dirty="0"/>
              <a:t>Software (SUT)</a:t>
            </a:r>
          </a:p>
          <a:p>
            <a:r>
              <a:rPr lang="en-US" sz="2000" dirty="0"/>
              <a:t>Configurations</a:t>
            </a:r>
          </a:p>
          <a:p>
            <a:r>
              <a:rPr lang="en-US" sz="2000" dirty="0"/>
              <a:t>Business processes</a:t>
            </a:r>
          </a:p>
          <a:p>
            <a:r>
              <a:rPr lang="en-US" sz="2000" dirty="0"/>
              <a:t>Recovery systems</a:t>
            </a:r>
          </a:p>
          <a:p>
            <a:r>
              <a:rPr lang="en-US" sz="2000" dirty="0"/>
              <a:t>Operational/maintenance processes</a:t>
            </a:r>
          </a:p>
          <a:p>
            <a:r>
              <a:rPr lang="en-US" sz="2000" dirty="0"/>
              <a:t>Converted data</a:t>
            </a:r>
          </a:p>
        </p:txBody>
      </p:sp>
      <p:sp>
        <p:nvSpPr>
          <p:cNvPr id="4" name="Rectangle 3">
            <a:extLst>
              <a:ext uri="{FF2B5EF4-FFF2-40B4-BE49-F238E27FC236}">
                <a16:creationId xmlns:a16="http://schemas.microsoft.com/office/drawing/2014/main" id="{0C138942-589E-4B65-AC89-BA56A134A60B}"/>
              </a:ext>
            </a:extLst>
          </p:cNvPr>
          <p:cNvSpPr/>
          <p:nvPr/>
        </p:nvSpPr>
        <p:spPr>
          <a:xfrm>
            <a:off x="832263" y="1308780"/>
            <a:ext cx="10521537" cy="94365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000" b="1" dirty="0"/>
              <a:t>Objectives</a:t>
            </a:r>
          </a:p>
          <a:p>
            <a:pPr algn="ctr"/>
            <a:r>
              <a:rPr lang="en-US" dirty="0">
                <a:sym typeface="Wingdings 3" panose="05040102010807070707" pitchFamily="18" charset="2"/>
              </a:rPr>
              <a:t>Build confidence in </a:t>
            </a:r>
            <a:r>
              <a:rPr lang="en-US" b="1" dirty="0">
                <a:sym typeface="Wingdings 3" panose="05040102010807070707" pitchFamily="18" charset="2"/>
              </a:rPr>
              <a:t>system as a whole </a:t>
            </a:r>
            <a:r>
              <a:rPr lang="en-US" dirty="0">
                <a:sym typeface="Wingdings 3" panose="05040102010807070707" pitchFamily="18" charset="2"/>
              </a:rPr>
              <a:t> Validate against expectations  Validate against specs</a:t>
            </a:r>
            <a:endParaRPr lang="en-US" dirty="0"/>
          </a:p>
        </p:txBody>
      </p:sp>
      <p:sp>
        <p:nvSpPr>
          <p:cNvPr id="8" name="Rectangle 7">
            <a:extLst>
              <a:ext uri="{FF2B5EF4-FFF2-40B4-BE49-F238E27FC236}">
                <a16:creationId xmlns:a16="http://schemas.microsoft.com/office/drawing/2014/main" id="{31E12FBD-4B14-443E-9064-AD890FDFF82D}"/>
              </a:ext>
            </a:extLst>
          </p:cNvPr>
          <p:cNvSpPr/>
          <p:nvPr/>
        </p:nvSpPr>
        <p:spPr>
          <a:xfrm>
            <a:off x="832264" y="4605566"/>
            <a:ext cx="5181600" cy="1980291"/>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rmAutofit/>
          </a:bodyPr>
          <a:lstStyle/>
          <a:p>
            <a:pPr algn="ctr">
              <a:lnSpc>
                <a:spcPct val="90000"/>
              </a:lnSpc>
              <a:spcBef>
                <a:spcPts val="1000"/>
              </a:spcBef>
            </a:pPr>
            <a:r>
              <a:rPr lang="en-US" sz="1900" b="1" dirty="0"/>
              <a:t>Typical defects and failures</a:t>
            </a:r>
          </a:p>
          <a:p>
            <a:pPr marL="342900" indent="-342900">
              <a:lnSpc>
                <a:spcPct val="90000"/>
              </a:lnSpc>
              <a:spcBef>
                <a:spcPts val="1000"/>
              </a:spcBef>
              <a:buFont typeface="Arial" panose="020B0604020202020204" pitchFamily="34" charset="0"/>
              <a:buChar char="•"/>
            </a:pPr>
            <a:r>
              <a:rPr lang="en-US" sz="1900" dirty="0"/>
              <a:t>Workflows fail to meet requirements</a:t>
            </a:r>
          </a:p>
          <a:p>
            <a:pPr marL="342900" indent="-342900">
              <a:lnSpc>
                <a:spcPct val="90000"/>
              </a:lnSpc>
              <a:spcBef>
                <a:spcPts val="1000"/>
              </a:spcBef>
              <a:buFont typeface="Arial" panose="020B0604020202020204" pitchFamily="34" charset="0"/>
              <a:buChar char="•"/>
            </a:pPr>
            <a:r>
              <a:rPr lang="en-US" sz="1900" dirty="0"/>
              <a:t>Business rules incorrect</a:t>
            </a:r>
          </a:p>
          <a:p>
            <a:pPr marL="342900" indent="-342900">
              <a:lnSpc>
                <a:spcPct val="90000"/>
              </a:lnSpc>
              <a:spcBef>
                <a:spcPts val="1000"/>
              </a:spcBef>
              <a:buFont typeface="Arial" panose="020B0604020202020204" pitchFamily="34" charset="0"/>
              <a:buChar char="•"/>
            </a:pPr>
            <a:r>
              <a:rPr lang="en-US" sz="1900" dirty="0"/>
              <a:t>Contractual / Regulatory requirements not met</a:t>
            </a:r>
          </a:p>
          <a:p>
            <a:pPr marL="342900" indent="-342900">
              <a:lnSpc>
                <a:spcPct val="90000"/>
              </a:lnSpc>
              <a:spcBef>
                <a:spcPts val="1000"/>
              </a:spcBef>
              <a:buFont typeface="Arial" panose="020B0604020202020204" pitchFamily="34" charset="0"/>
              <a:buChar char="•"/>
            </a:pPr>
            <a:r>
              <a:rPr lang="en-US" sz="1900" dirty="0"/>
              <a:t>Non-functional failures: security, perf, etc.</a:t>
            </a:r>
          </a:p>
          <a:p>
            <a:pPr>
              <a:lnSpc>
                <a:spcPct val="90000"/>
              </a:lnSpc>
              <a:spcBef>
                <a:spcPts val="1000"/>
              </a:spcBef>
            </a:pPr>
            <a:endParaRPr lang="en-US" sz="1900" dirty="0"/>
          </a:p>
          <a:p>
            <a:pPr algn="ctr">
              <a:lnSpc>
                <a:spcPct val="90000"/>
              </a:lnSpc>
              <a:spcBef>
                <a:spcPts val="1000"/>
              </a:spcBef>
            </a:pPr>
            <a:endParaRPr lang="en-US" sz="1900" b="1" dirty="0"/>
          </a:p>
          <a:p>
            <a:pPr algn="ctr">
              <a:lnSpc>
                <a:spcPct val="90000"/>
              </a:lnSpc>
              <a:spcBef>
                <a:spcPts val="1000"/>
              </a:spcBef>
            </a:pPr>
            <a:endParaRPr lang="en-US" sz="1900" b="1" dirty="0"/>
          </a:p>
        </p:txBody>
      </p:sp>
      <p:sp>
        <p:nvSpPr>
          <p:cNvPr id="9" name="Rectangle 8">
            <a:extLst>
              <a:ext uri="{FF2B5EF4-FFF2-40B4-BE49-F238E27FC236}">
                <a16:creationId xmlns:a16="http://schemas.microsoft.com/office/drawing/2014/main" id="{8A4FD822-E5D2-410C-9268-427504FC7E6E}"/>
              </a:ext>
            </a:extLst>
          </p:cNvPr>
          <p:cNvSpPr/>
          <p:nvPr/>
        </p:nvSpPr>
        <p:spPr>
          <a:xfrm>
            <a:off x="6172200" y="4605566"/>
            <a:ext cx="5181600" cy="1980291"/>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rmAutofit fontScale="92500" lnSpcReduction="10000"/>
          </a:bodyPr>
          <a:lstStyle/>
          <a:p>
            <a:pPr algn="ctr">
              <a:lnSpc>
                <a:spcPct val="90000"/>
              </a:lnSpc>
              <a:spcBef>
                <a:spcPts val="1000"/>
              </a:spcBef>
            </a:pPr>
            <a:r>
              <a:rPr lang="en-US" sz="1900" b="1" dirty="0"/>
              <a:t>Specific Approaches</a:t>
            </a:r>
          </a:p>
          <a:p>
            <a:pPr marL="342900" indent="-342900">
              <a:lnSpc>
                <a:spcPct val="90000"/>
              </a:lnSpc>
              <a:spcBef>
                <a:spcPts val="1000"/>
              </a:spcBef>
              <a:buFont typeface="Arial" panose="020B0604020202020204" pitchFamily="34" charset="0"/>
              <a:buChar char="•"/>
            </a:pPr>
            <a:r>
              <a:rPr lang="en-US" sz="1900" dirty="0"/>
              <a:t>UAT: Conducted by users</a:t>
            </a:r>
          </a:p>
          <a:p>
            <a:pPr marL="342900" indent="-342900">
              <a:lnSpc>
                <a:spcPct val="90000"/>
              </a:lnSpc>
              <a:spcBef>
                <a:spcPts val="1000"/>
              </a:spcBef>
              <a:buFont typeface="Arial" panose="020B0604020202020204" pitchFamily="34" charset="0"/>
              <a:buChar char="•"/>
            </a:pPr>
            <a:r>
              <a:rPr lang="en-US" sz="1900" dirty="0"/>
              <a:t>OAT: Conducted by ops</a:t>
            </a:r>
          </a:p>
          <a:p>
            <a:pPr marL="342900" indent="-342900">
              <a:lnSpc>
                <a:spcPct val="90000"/>
              </a:lnSpc>
              <a:spcBef>
                <a:spcPts val="1000"/>
              </a:spcBef>
              <a:buFont typeface="Arial" panose="020B0604020202020204" pitchFamily="34" charset="0"/>
              <a:buChar char="•"/>
            </a:pPr>
            <a:r>
              <a:rPr lang="en-US" sz="1900" dirty="0"/>
              <a:t>Contractual/Regulatory: Users/Independent testers</a:t>
            </a:r>
          </a:p>
          <a:p>
            <a:pPr marL="342900" indent="-342900">
              <a:lnSpc>
                <a:spcPct val="90000"/>
              </a:lnSpc>
              <a:spcBef>
                <a:spcPts val="1000"/>
              </a:spcBef>
              <a:buFont typeface="Arial" panose="020B0604020202020204" pitchFamily="34" charset="0"/>
              <a:buChar char="•"/>
            </a:pPr>
            <a:r>
              <a:rPr lang="en-US" sz="1900" dirty="0"/>
              <a:t>Alpha and Beta testing</a:t>
            </a:r>
          </a:p>
          <a:p>
            <a:pPr algn="ctr">
              <a:lnSpc>
                <a:spcPct val="90000"/>
              </a:lnSpc>
              <a:spcBef>
                <a:spcPts val="1000"/>
              </a:spcBef>
            </a:pPr>
            <a:endParaRPr lang="en-US" sz="1900" b="1" dirty="0"/>
          </a:p>
          <a:p>
            <a:pPr algn="ctr">
              <a:lnSpc>
                <a:spcPct val="90000"/>
              </a:lnSpc>
              <a:spcBef>
                <a:spcPts val="1000"/>
              </a:spcBef>
            </a:pPr>
            <a:endParaRPr lang="en-US" sz="1900" b="1" dirty="0"/>
          </a:p>
        </p:txBody>
      </p:sp>
      <p:sp>
        <p:nvSpPr>
          <p:cNvPr id="3" name="TextBox 2">
            <a:extLst>
              <a:ext uri="{FF2B5EF4-FFF2-40B4-BE49-F238E27FC236}">
                <a16:creationId xmlns:a16="http://schemas.microsoft.com/office/drawing/2014/main" id="{59ACD447-C5C7-4154-8D31-ED7CDA7451F5}"/>
              </a:ext>
            </a:extLst>
          </p:cNvPr>
          <p:cNvSpPr txBox="1"/>
          <p:nvPr/>
        </p:nvSpPr>
        <p:spPr>
          <a:xfrm>
            <a:off x="3350956" y="2669219"/>
            <a:ext cx="2494673" cy="1478097"/>
          </a:xfrm>
          <a:prstGeom prst="rect">
            <a:avLst/>
          </a:prstGeom>
          <a:noFill/>
        </p:spPr>
        <p:txBody>
          <a:bodyPr wrap="square" rtlCol="0">
            <a:spAutoFit/>
          </a:bodyPr>
          <a:lstStyle/>
          <a:p>
            <a:pPr marL="228600" indent="-228600">
              <a:lnSpc>
                <a:spcPct val="70000"/>
              </a:lnSpc>
              <a:spcBef>
                <a:spcPts val="1000"/>
              </a:spcBef>
              <a:buFont typeface="Arial" panose="020B0604020202020204" pitchFamily="34" charset="0"/>
              <a:buChar char="•"/>
            </a:pPr>
            <a:r>
              <a:rPr lang="en-US" sz="1600" dirty="0">
                <a:solidFill>
                  <a:schemeClr val="lt1"/>
                </a:solidFill>
              </a:rPr>
              <a:t>System requirements</a:t>
            </a:r>
          </a:p>
          <a:p>
            <a:pPr marL="228600" indent="-228600">
              <a:lnSpc>
                <a:spcPct val="70000"/>
              </a:lnSpc>
              <a:spcBef>
                <a:spcPts val="1000"/>
              </a:spcBef>
              <a:buFont typeface="Arial" panose="020B0604020202020204" pitchFamily="34" charset="0"/>
              <a:buChar char="•"/>
            </a:pPr>
            <a:r>
              <a:rPr lang="en-US" sz="1600" dirty="0">
                <a:solidFill>
                  <a:schemeClr val="lt1"/>
                </a:solidFill>
              </a:rPr>
              <a:t>Documentation</a:t>
            </a:r>
          </a:p>
          <a:p>
            <a:pPr marL="228600" indent="-228600">
              <a:lnSpc>
                <a:spcPct val="70000"/>
              </a:lnSpc>
              <a:spcBef>
                <a:spcPts val="1000"/>
              </a:spcBef>
              <a:buFont typeface="Arial" panose="020B0604020202020204" pitchFamily="34" charset="0"/>
              <a:buChar char="•"/>
            </a:pPr>
            <a:r>
              <a:rPr lang="en-US" sz="1600" dirty="0">
                <a:solidFill>
                  <a:schemeClr val="lt1"/>
                </a:solidFill>
              </a:rPr>
              <a:t>Ops procedures</a:t>
            </a:r>
          </a:p>
          <a:p>
            <a:pPr marL="228600" indent="-228600">
              <a:lnSpc>
                <a:spcPct val="70000"/>
              </a:lnSpc>
              <a:spcBef>
                <a:spcPts val="1000"/>
              </a:spcBef>
              <a:buFont typeface="Arial" panose="020B0604020202020204" pitchFamily="34" charset="0"/>
              <a:buChar char="•"/>
            </a:pPr>
            <a:r>
              <a:rPr lang="en-US" sz="1600" dirty="0">
                <a:solidFill>
                  <a:schemeClr val="lt1"/>
                </a:solidFill>
              </a:rPr>
              <a:t>Install procedures</a:t>
            </a:r>
          </a:p>
          <a:p>
            <a:pPr marL="228600" indent="-228600">
              <a:lnSpc>
                <a:spcPct val="70000"/>
              </a:lnSpc>
              <a:spcBef>
                <a:spcPts val="1000"/>
              </a:spcBef>
              <a:buFont typeface="Arial" panose="020B0604020202020204" pitchFamily="34" charset="0"/>
              <a:buChar char="•"/>
            </a:pPr>
            <a:r>
              <a:rPr lang="en-US" sz="1600" dirty="0">
                <a:solidFill>
                  <a:schemeClr val="lt1"/>
                </a:solidFill>
              </a:rPr>
              <a:t>DR procedures</a:t>
            </a:r>
          </a:p>
        </p:txBody>
      </p:sp>
    </p:spTree>
    <p:extLst>
      <p:ext uri="{BB962C8B-B14F-4D97-AF65-F5344CB8AC3E}">
        <p14:creationId xmlns:p14="http://schemas.microsoft.com/office/powerpoint/2010/main" val="7908220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3A9B7-B8F5-4A33-8D4D-B1982ADD7E16}"/>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US" sz="2600">
                <a:solidFill>
                  <a:srgbClr val="FFFFFF"/>
                </a:solidFill>
              </a:rPr>
              <a:t>Test Types</a:t>
            </a:r>
          </a:p>
        </p:txBody>
      </p:sp>
      <p:graphicFrame>
        <p:nvGraphicFramePr>
          <p:cNvPr id="13" name="Content Placeholder 2">
            <a:extLst>
              <a:ext uri="{FF2B5EF4-FFF2-40B4-BE49-F238E27FC236}">
                <a16:creationId xmlns:a16="http://schemas.microsoft.com/office/drawing/2014/main" id="{FB8B77EA-4EE1-469D-A1A6-74E8BD09C4DC}"/>
              </a:ext>
            </a:extLst>
          </p:cNvPr>
          <p:cNvGraphicFramePr>
            <a:graphicFrameLocks noGrp="1"/>
          </p:cNvGraphicFramePr>
          <p:nvPr>
            <p:ph idx="1"/>
            <p:extLst/>
          </p:nvPr>
        </p:nvGraphicFramePr>
        <p:xfrm>
          <a:off x="3363686" y="724837"/>
          <a:ext cx="8534400" cy="5408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6625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79354-FE15-4630-B303-FC1F2010F2FB}"/>
              </a:ext>
            </a:extLst>
          </p:cNvPr>
          <p:cNvSpPr>
            <a:spLocks noGrp="1"/>
          </p:cNvSpPr>
          <p:nvPr>
            <p:ph type="title"/>
          </p:nvPr>
        </p:nvSpPr>
        <p:spPr/>
        <p:txBody>
          <a:bodyPr/>
          <a:lstStyle/>
          <a:p>
            <a:r>
              <a:rPr lang="en-US" dirty="0"/>
              <a:t>Aside: Colored Boxes</a:t>
            </a:r>
          </a:p>
        </p:txBody>
      </p:sp>
      <p:pic>
        <p:nvPicPr>
          <p:cNvPr id="1026" name="Picture 2" descr="Image result for black box testing v s whitebox testing">
            <a:extLst>
              <a:ext uri="{FF2B5EF4-FFF2-40B4-BE49-F238E27FC236}">
                <a16:creationId xmlns:a16="http://schemas.microsoft.com/office/drawing/2014/main" id="{9209A807-2161-4D12-8C54-D7A0AE6C118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61413" y="1334428"/>
            <a:ext cx="8561171" cy="44607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49FC35E-C123-44F2-8964-401D7FDA95C8}"/>
              </a:ext>
            </a:extLst>
          </p:cNvPr>
          <p:cNvSpPr txBox="1"/>
          <p:nvPr/>
        </p:nvSpPr>
        <p:spPr>
          <a:xfrm>
            <a:off x="3215212" y="5897825"/>
            <a:ext cx="5761577" cy="461665"/>
          </a:xfrm>
          <a:prstGeom prst="rect">
            <a:avLst/>
          </a:prstGeom>
          <a:noFill/>
        </p:spPr>
        <p:txBody>
          <a:bodyPr wrap="none" rtlCol="0">
            <a:spAutoFit/>
          </a:bodyPr>
          <a:lstStyle/>
          <a:p>
            <a:r>
              <a:rPr lang="en-US" sz="2400" dirty="0"/>
              <a:t>…and then there’s “</a:t>
            </a:r>
            <a:r>
              <a:rPr lang="en-US" sz="2400" b="1" dirty="0"/>
              <a:t>gray box</a:t>
            </a:r>
            <a:r>
              <a:rPr lang="en-US" sz="2400" dirty="0"/>
              <a:t>” twixt the twain</a:t>
            </a:r>
          </a:p>
        </p:txBody>
      </p:sp>
      <p:sp>
        <p:nvSpPr>
          <p:cNvPr id="3" name="Rectangle 2">
            <a:extLst>
              <a:ext uri="{FF2B5EF4-FFF2-40B4-BE49-F238E27FC236}">
                <a16:creationId xmlns:a16="http://schemas.microsoft.com/office/drawing/2014/main" id="{77111D30-D3BE-4835-80B0-45910B334B8E}"/>
              </a:ext>
            </a:extLst>
          </p:cNvPr>
          <p:cNvSpPr/>
          <p:nvPr/>
        </p:nvSpPr>
        <p:spPr>
          <a:xfrm>
            <a:off x="8684218" y="1674674"/>
            <a:ext cx="3359760" cy="1754326"/>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r>
              <a:rPr lang="en-US" dirty="0"/>
              <a:t>Procedure to derive and/or select test cases based on an analysis of the specification, either functional or non-functional, of a component or system without reference to its internal structure.</a:t>
            </a:r>
            <a:r>
              <a:rPr lang="en-US" dirty="0">
                <a:solidFill>
                  <a:schemeClr val="accent1"/>
                </a:solidFill>
              </a:rPr>
              <a:t> </a:t>
            </a:r>
            <a:endParaRPr lang="en-US" dirty="0"/>
          </a:p>
        </p:txBody>
      </p:sp>
      <p:sp>
        <p:nvSpPr>
          <p:cNvPr id="5" name="Rectangle 4">
            <a:extLst>
              <a:ext uri="{FF2B5EF4-FFF2-40B4-BE49-F238E27FC236}">
                <a16:creationId xmlns:a16="http://schemas.microsoft.com/office/drawing/2014/main" id="{EC0C8E61-2400-44A7-8DF6-A57CA481B428}"/>
              </a:ext>
            </a:extLst>
          </p:cNvPr>
          <p:cNvSpPr/>
          <p:nvPr/>
        </p:nvSpPr>
        <p:spPr>
          <a:xfrm>
            <a:off x="180679" y="2880522"/>
            <a:ext cx="2288135" cy="1754326"/>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r>
              <a:rPr lang="en-US" dirty="0"/>
              <a:t>Procedure to derive and/or select test cases based on an analysis of the internal structure of a component or system</a:t>
            </a:r>
          </a:p>
        </p:txBody>
      </p:sp>
    </p:spTree>
    <p:extLst>
      <p:ext uri="{BB962C8B-B14F-4D97-AF65-F5344CB8AC3E}">
        <p14:creationId xmlns:p14="http://schemas.microsoft.com/office/powerpoint/2010/main" val="6439671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83BE9-346B-45BB-9C4D-A9918D5D887E}"/>
              </a:ext>
            </a:extLst>
          </p:cNvPr>
          <p:cNvSpPr>
            <a:spLocks noGrp="1"/>
          </p:cNvSpPr>
          <p:nvPr>
            <p:ph type="title"/>
          </p:nvPr>
        </p:nvSpPr>
        <p:spPr>
          <a:xfrm>
            <a:off x="640079" y="2053641"/>
            <a:ext cx="3669161" cy="2760098"/>
          </a:xfrm>
        </p:spPr>
        <p:txBody>
          <a:bodyPr>
            <a:normAutofit/>
          </a:bodyPr>
          <a:lstStyle/>
          <a:p>
            <a:r>
              <a:rPr lang="en-US">
                <a:solidFill>
                  <a:srgbClr val="FFFFFF"/>
                </a:solidFill>
              </a:rPr>
              <a:t>Functional testing</a:t>
            </a:r>
          </a:p>
        </p:txBody>
      </p:sp>
      <p:sp>
        <p:nvSpPr>
          <p:cNvPr id="3" name="Content Placeholder 2">
            <a:extLst>
              <a:ext uri="{FF2B5EF4-FFF2-40B4-BE49-F238E27FC236}">
                <a16:creationId xmlns:a16="http://schemas.microsoft.com/office/drawing/2014/main" id="{D861C7BD-B1C4-472B-AF2B-E09F2A9204BE}"/>
              </a:ext>
            </a:extLst>
          </p:cNvPr>
          <p:cNvSpPr>
            <a:spLocks noGrp="1"/>
          </p:cNvSpPr>
          <p:nvPr>
            <p:ph idx="1"/>
          </p:nvPr>
        </p:nvSpPr>
        <p:spPr>
          <a:xfrm>
            <a:off x="6090574" y="801866"/>
            <a:ext cx="5306084" cy="5230634"/>
          </a:xfrm>
        </p:spPr>
        <p:txBody>
          <a:bodyPr anchor="ctr">
            <a:normAutofit/>
          </a:bodyPr>
          <a:lstStyle/>
          <a:p>
            <a:r>
              <a:rPr lang="en-US" sz="2400">
                <a:solidFill>
                  <a:srgbClr val="000000"/>
                </a:solidFill>
              </a:rPr>
              <a:t>Does the system do what it’s supposed to do?</a:t>
            </a:r>
          </a:p>
          <a:p>
            <a:r>
              <a:rPr lang="en-US" sz="2400">
                <a:solidFill>
                  <a:srgbClr val="000000"/>
                </a:solidFill>
              </a:rPr>
              <a:t>All work products can be evaluated to ensure they represent that they meet the application needs.</a:t>
            </a:r>
          </a:p>
          <a:p>
            <a:r>
              <a:rPr lang="en-US" sz="2400">
                <a:solidFill>
                  <a:srgbClr val="000000"/>
                </a:solidFill>
              </a:rPr>
              <a:t>Thoroughness of testing via coverage </a:t>
            </a:r>
          </a:p>
          <a:p>
            <a:r>
              <a:rPr lang="en-US" sz="2400">
                <a:solidFill>
                  <a:srgbClr val="000000"/>
                </a:solidFill>
              </a:rPr>
              <a:t>Involves subject matter experts at each level.</a:t>
            </a:r>
          </a:p>
          <a:p>
            <a:r>
              <a:rPr lang="en-US" sz="2400" b="1">
                <a:solidFill>
                  <a:srgbClr val="000000"/>
                </a:solidFill>
              </a:rPr>
              <a:t>Black box techniques </a:t>
            </a:r>
            <a:r>
              <a:rPr lang="en-US" sz="2400">
                <a:solidFill>
                  <a:srgbClr val="000000"/>
                </a:solidFill>
              </a:rPr>
              <a:t>are used when testing </a:t>
            </a:r>
            <a:r>
              <a:rPr lang="en-US" sz="2400" i="1">
                <a:solidFill>
                  <a:srgbClr val="000000"/>
                </a:solidFill>
              </a:rPr>
              <a:t>software</a:t>
            </a:r>
            <a:r>
              <a:rPr lang="en-US" sz="2400">
                <a:solidFill>
                  <a:srgbClr val="000000"/>
                </a:solidFill>
              </a:rPr>
              <a:t>.</a:t>
            </a:r>
            <a:endParaRPr lang="en-US" sz="2400" b="1">
              <a:solidFill>
                <a:srgbClr val="000000"/>
              </a:solidFill>
            </a:endParaRPr>
          </a:p>
        </p:txBody>
      </p:sp>
    </p:spTree>
    <p:extLst>
      <p:ext uri="{BB962C8B-B14F-4D97-AF65-F5344CB8AC3E}">
        <p14:creationId xmlns:p14="http://schemas.microsoft.com/office/powerpoint/2010/main" val="4244057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E1EE-E3DD-47A0-BC73-D9EAC6B25163}"/>
              </a:ext>
            </a:extLst>
          </p:cNvPr>
          <p:cNvSpPr>
            <a:spLocks noGrp="1"/>
          </p:cNvSpPr>
          <p:nvPr>
            <p:ph type="title"/>
          </p:nvPr>
        </p:nvSpPr>
        <p:spPr/>
        <p:txBody>
          <a:bodyPr/>
          <a:lstStyle/>
          <a:p>
            <a:r>
              <a:rPr lang="en-US" dirty="0"/>
              <a:t>Other failures of note…</a:t>
            </a:r>
          </a:p>
        </p:txBody>
      </p:sp>
      <p:sp>
        <p:nvSpPr>
          <p:cNvPr id="3" name="Content Placeholder 2">
            <a:extLst>
              <a:ext uri="{FF2B5EF4-FFF2-40B4-BE49-F238E27FC236}">
                <a16:creationId xmlns:a16="http://schemas.microsoft.com/office/drawing/2014/main" id="{7F44DE1D-A52D-47C8-B87B-D28DA0011390}"/>
              </a:ext>
            </a:extLst>
          </p:cNvPr>
          <p:cNvSpPr>
            <a:spLocks noGrp="1"/>
          </p:cNvSpPr>
          <p:nvPr>
            <p:ph idx="1"/>
          </p:nvPr>
        </p:nvSpPr>
        <p:spPr>
          <a:xfrm>
            <a:off x="838200" y="1546951"/>
            <a:ext cx="10515600" cy="4871266"/>
          </a:xfrm>
        </p:spPr>
        <p:txBody>
          <a:bodyPr>
            <a:normAutofit/>
          </a:bodyPr>
          <a:lstStyle/>
          <a:p>
            <a:r>
              <a:rPr lang="en-US" b="1" dirty="0"/>
              <a:t>2011: </a:t>
            </a:r>
            <a:r>
              <a:rPr lang="en-US" dirty="0"/>
              <a:t>California releases 450 violent felons from prison due to software error.  Many felons still remain free.</a:t>
            </a:r>
          </a:p>
          <a:p>
            <a:r>
              <a:rPr lang="en-US" b="1" dirty="0"/>
              <a:t>2012: </a:t>
            </a:r>
            <a:r>
              <a:rPr lang="en-US" dirty="0"/>
              <a:t>Apple Maps is released with missing towns, incorrect placed locations, obscured satellite imagery, etc.</a:t>
            </a:r>
          </a:p>
          <a:p>
            <a:r>
              <a:rPr lang="en-US" b="1" dirty="0"/>
              <a:t>2015: </a:t>
            </a:r>
            <a:r>
              <a:rPr lang="en-US" dirty="0"/>
              <a:t>Starbucks “routine refresh” causes register malfunction forcing 60% of US and Canada stores to close.</a:t>
            </a:r>
            <a:endParaRPr lang="en-US" b="1" dirty="0"/>
          </a:p>
          <a:p>
            <a:r>
              <a:rPr lang="en-US" b="1" dirty="0"/>
              <a:t>2016: </a:t>
            </a:r>
            <a:r>
              <a:rPr lang="en-US" dirty="0"/>
              <a:t>Nest thermostat firmware update leaves customers unable to hear their homes on one of the coldest weekends of the year</a:t>
            </a:r>
          </a:p>
          <a:p>
            <a:r>
              <a:rPr lang="en-US" b="1" dirty="0"/>
              <a:t>2017: </a:t>
            </a:r>
            <a:r>
              <a:rPr lang="en-US" dirty="0"/>
              <a:t>AWS goes down for four hours.  In 2016, when it went down for 20 minutes on a smaller number of sites, the outage cost Amazon $3.75m</a:t>
            </a:r>
            <a:endParaRPr lang="en-US" b="1"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82723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120B1-A82E-4F94-A434-DD2C338FC425}"/>
              </a:ext>
            </a:extLst>
          </p:cNvPr>
          <p:cNvSpPr>
            <a:spLocks noGrp="1"/>
          </p:cNvSpPr>
          <p:nvPr>
            <p:ph type="title"/>
          </p:nvPr>
        </p:nvSpPr>
        <p:spPr>
          <a:xfrm>
            <a:off x="640079" y="2053641"/>
            <a:ext cx="3669161" cy="2760098"/>
          </a:xfrm>
        </p:spPr>
        <p:txBody>
          <a:bodyPr>
            <a:normAutofit/>
          </a:bodyPr>
          <a:lstStyle/>
          <a:p>
            <a:r>
              <a:rPr lang="en-US">
                <a:solidFill>
                  <a:srgbClr val="FFFFFF"/>
                </a:solidFill>
              </a:rPr>
              <a:t>Non-functional testing</a:t>
            </a:r>
          </a:p>
        </p:txBody>
      </p:sp>
      <p:sp>
        <p:nvSpPr>
          <p:cNvPr id="3" name="Content Placeholder 2">
            <a:extLst>
              <a:ext uri="{FF2B5EF4-FFF2-40B4-BE49-F238E27FC236}">
                <a16:creationId xmlns:a16="http://schemas.microsoft.com/office/drawing/2014/main" id="{1D0468BC-271A-4454-8A30-A07F3FE6BE6C}"/>
              </a:ext>
            </a:extLst>
          </p:cNvPr>
          <p:cNvSpPr>
            <a:spLocks noGrp="1"/>
          </p:cNvSpPr>
          <p:nvPr>
            <p:ph idx="1"/>
          </p:nvPr>
        </p:nvSpPr>
        <p:spPr>
          <a:xfrm>
            <a:off x="6090574" y="801866"/>
            <a:ext cx="5306084" cy="5230634"/>
          </a:xfrm>
        </p:spPr>
        <p:txBody>
          <a:bodyPr anchor="ctr">
            <a:normAutofit/>
          </a:bodyPr>
          <a:lstStyle/>
          <a:p>
            <a:r>
              <a:rPr lang="en-US" sz="2400" dirty="0">
                <a:solidFill>
                  <a:srgbClr val="000000"/>
                </a:solidFill>
              </a:rPr>
              <a:t>How well does the system do what it’s supposed to?</a:t>
            </a:r>
          </a:p>
          <a:p>
            <a:pPr lvl="1"/>
            <a:r>
              <a:rPr lang="en-US" dirty="0">
                <a:solidFill>
                  <a:srgbClr val="000000"/>
                </a:solidFill>
              </a:rPr>
              <a:t>Usability</a:t>
            </a:r>
          </a:p>
          <a:p>
            <a:pPr lvl="1"/>
            <a:r>
              <a:rPr lang="en-US" dirty="0">
                <a:solidFill>
                  <a:srgbClr val="000000"/>
                </a:solidFill>
              </a:rPr>
              <a:t>Performance/Stress</a:t>
            </a:r>
          </a:p>
          <a:p>
            <a:pPr lvl="1"/>
            <a:r>
              <a:rPr lang="en-US" dirty="0">
                <a:solidFill>
                  <a:srgbClr val="000000"/>
                </a:solidFill>
              </a:rPr>
              <a:t>Security</a:t>
            </a:r>
          </a:p>
          <a:p>
            <a:r>
              <a:rPr lang="en-US" sz="2400" dirty="0">
                <a:solidFill>
                  <a:srgbClr val="000000"/>
                </a:solidFill>
              </a:rPr>
              <a:t>Non-functional elements should be evaluated at each test level as early as possible</a:t>
            </a:r>
          </a:p>
          <a:p>
            <a:r>
              <a:rPr lang="en-US" sz="2400" dirty="0">
                <a:solidFill>
                  <a:srgbClr val="000000"/>
                </a:solidFill>
              </a:rPr>
              <a:t>Special knowledge of underlying tech is almost always required</a:t>
            </a:r>
          </a:p>
          <a:p>
            <a:r>
              <a:rPr lang="en-US" sz="2400" b="1" dirty="0">
                <a:solidFill>
                  <a:srgbClr val="000000"/>
                </a:solidFill>
              </a:rPr>
              <a:t>Black box techniques </a:t>
            </a:r>
            <a:r>
              <a:rPr lang="en-US" sz="2400" dirty="0">
                <a:solidFill>
                  <a:srgbClr val="000000"/>
                </a:solidFill>
              </a:rPr>
              <a:t>are used here, too.</a:t>
            </a:r>
          </a:p>
          <a:p>
            <a:endParaRPr lang="en-US" sz="2400" dirty="0">
              <a:solidFill>
                <a:srgbClr val="000000"/>
              </a:solidFill>
            </a:endParaRPr>
          </a:p>
        </p:txBody>
      </p:sp>
    </p:spTree>
    <p:extLst>
      <p:ext uri="{BB962C8B-B14F-4D97-AF65-F5344CB8AC3E}">
        <p14:creationId xmlns:p14="http://schemas.microsoft.com/office/powerpoint/2010/main" val="24689774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B7B18-3BA2-48FA-97A1-BAA5C95CF9C2}"/>
              </a:ext>
            </a:extLst>
          </p:cNvPr>
          <p:cNvSpPr>
            <a:spLocks noGrp="1"/>
          </p:cNvSpPr>
          <p:nvPr>
            <p:ph type="title"/>
          </p:nvPr>
        </p:nvSpPr>
        <p:spPr>
          <a:xfrm>
            <a:off x="640079" y="2053641"/>
            <a:ext cx="3669161" cy="2760098"/>
          </a:xfrm>
        </p:spPr>
        <p:txBody>
          <a:bodyPr>
            <a:normAutofit/>
          </a:bodyPr>
          <a:lstStyle/>
          <a:p>
            <a:r>
              <a:rPr lang="en-US">
                <a:solidFill>
                  <a:srgbClr val="FFFFFF"/>
                </a:solidFill>
              </a:rPr>
              <a:t>Structural Testing</a:t>
            </a:r>
          </a:p>
        </p:txBody>
      </p:sp>
      <p:sp>
        <p:nvSpPr>
          <p:cNvPr id="3" name="Content Placeholder 2">
            <a:extLst>
              <a:ext uri="{FF2B5EF4-FFF2-40B4-BE49-F238E27FC236}">
                <a16:creationId xmlns:a16="http://schemas.microsoft.com/office/drawing/2014/main" id="{0F95FCF6-A604-4AC1-AF12-1349533CCB1F}"/>
              </a:ext>
            </a:extLst>
          </p:cNvPr>
          <p:cNvSpPr>
            <a:spLocks noGrp="1"/>
          </p:cNvSpPr>
          <p:nvPr>
            <p:ph idx="1"/>
          </p:nvPr>
        </p:nvSpPr>
        <p:spPr>
          <a:xfrm>
            <a:off x="6090574" y="801866"/>
            <a:ext cx="5306084" cy="5230634"/>
          </a:xfrm>
        </p:spPr>
        <p:txBody>
          <a:bodyPr anchor="ctr">
            <a:normAutofit/>
          </a:bodyPr>
          <a:lstStyle/>
          <a:p>
            <a:r>
              <a:rPr lang="en-US" sz="2400" dirty="0">
                <a:solidFill>
                  <a:srgbClr val="000000"/>
                </a:solidFill>
              </a:rPr>
              <a:t>Structural testing looks at the static internals of artifacts</a:t>
            </a:r>
          </a:p>
          <a:p>
            <a:r>
              <a:rPr lang="en-US" sz="2400" dirty="0">
                <a:solidFill>
                  <a:srgbClr val="000000"/>
                </a:solidFill>
              </a:rPr>
              <a:t>Also known as </a:t>
            </a:r>
            <a:r>
              <a:rPr lang="en-US" sz="2400" b="1" dirty="0">
                <a:solidFill>
                  <a:srgbClr val="000000"/>
                </a:solidFill>
              </a:rPr>
              <a:t>white-box testing</a:t>
            </a:r>
          </a:p>
          <a:p>
            <a:r>
              <a:rPr lang="en-US" sz="2400" dirty="0">
                <a:solidFill>
                  <a:srgbClr val="000000"/>
                </a:solidFill>
              </a:rPr>
              <a:t>Focused on software elements, not so much on upstream specs</a:t>
            </a:r>
          </a:p>
          <a:p>
            <a:pPr lvl="1"/>
            <a:r>
              <a:rPr lang="en-US" dirty="0">
                <a:solidFill>
                  <a:srgbClr val="000000"/>
                </a:solidFill>
              </a:rPr>
              <a:t>Equivalence partitioning</a:t>
            </a:r>
          </a:p>
          <a:p>
            <a:pPr lvl="1"/>
            <a:r>
              <a:rPr lang="en-US" dirty="0">
                <a:solidFill>
                  <a:srgbClr val="000000"/>
                </a:solidFill>
              </a:rPr>
              <a:t>Boundary analysis</a:t>
            </a:r>
          </a:p>
          <a:p>
            <a:pPr lvl="1"/>
            <a:r>
              <a:rPr lang="en-US" dirty="0">
                <a:solidFill>
                  <a:srgbClr val="000000"/>
                </a:solidFill>
              </a:rPr>
              <a:t>Coverage</a:t>
            </a:r>
          </a:p>
        </p:txBody>
      </p:sp>
    </p:spTree>
    <p:extLst>
      <p:ext uri="{BB962C8B-B14F-4D97-AF65-F5344CB8AC3E}">
        <p14:creationId xmlns:p14="http://schemas.microsoft.com/office/powerpoint/2010/main" val="3690317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9DD3D-9389-426D-AD4B-4ACA3EB345E6}"/>
              </a:ext>
            </a:extLst>
          </p:cNvPr>
          <p:cNvSpPr>
            <a:spLocks noGrp="1"/>
          </p:cNvSpPr>
          <p:nvPr>
            <p:ph type="title"/>
          </p:nvPr>
        </p:nvSpPr>
        <p:spPr>
          <a:xfrm>
            <a:off x="1179226" y="826680"/>
            <a:ext cx="9833548" cy="1325563"/>
          </a:xfrm>
        </p:spPr>
        <p:txBody>
          <a:bodyPr>
            <a:normAutofit/>
          </a:bodyPr>
          <a:lstStyle/>
          <a:p>
            <a:pPr algn="ctr"/>
            <a:r>
              <a:rPr lang="en-US">
                <a:solidFill>
                  <a:srgbClr val="FFFFFF"/>
                </a:solidFill>
              </a:rPr>
              <a:t>Change-Related Testing</a:t>
            </a:r>
          </a:p>
        </p:txBody>
      </p:sp>
      <p:graphicFrame>
        <p:nvGraphicFramePr>
          <p:cNvPr id="21" name="Content Placeholder 2">
            <a:extLst>
              <a:ext uri="{FF2B5EF4-FFF2-40B4-BE49-F238E27FC236}">
                <a16:creationId xmlns:a16="http://schemas.microsoft.com/office/drawing/2014/main" id="{90E77B54-2766-4CD8-B39C-5A1189CF829B}"/>
              </a:ext>
            </a:extLst>
          </p:cNvPr>
          <p:cNvGraphicFramePr>
            <a:graphicFrameLocks noGrp="1"/>
          </p:cNvGraphicFramePr>
          <p:nvPr>
            <p:ph idx="1"/>
            <p:extLst/>
          </p:nvPr>
        </p:nvGraphicFramePr>
        <p:xfrm>
          <a:off x="1036320" y="2899956"/>
          <a:ext cx="10119360" cy="3131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912421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AB08C-9C32-4512-9DF9-05235BC4E706}"/>
              </a:ext>
            </a:extLst>
          </p:cNvPr>
          <p:cNvSpPr>
            <a:spLocks noGrp="1"/>
          </p:cNvSpPr>
          <p:nvPr>
            <p:ph type="title"/>
          </p:nvPr>
        </p:nvSpPr>
        <p:spPr/>
        <p:txBody>
          <a:bodyPr/>
          <a:lstStyle/>
          <a:p>
            <a:r>
              <a:rPr lang="en-US" dirty="0"/>
              <a:t>Homework 2 Overview</a:t>
            </a:r>
          </a:p>
        </p:txBody>
      </p:sp>
      <p:sp>
        <p:nvSpPr>
          <p:cNvPr id="4" name="Text Placeholder 3">
            <a:extLst>
              <a:ext uri="{FF2B5EF4-FFF2-40B4-BE49-F238E27FC236}">
                <a16:creationId xmlns:a16="http://schemas.microsoft.com/office/drawing/2014/main" id="{66E35010-2C75-47E9-AAF8-1CDE36983C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535890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ctr">
            <a:normAutofit/>
          </a:bodyPr>
          <a:lstStyle/>
          <a:p>
            <a:r>
              <a:rPr lang="en-US" b="1" dirty="0"/>
              <a:t>ISIT 324</a:t>
            </a:r>
            <a:br>
              <a:rPr lang="en-US" b="1" dirty="0"/>
            </a:br>
            <a:r>
              <a:rPr lang="en-US" dirty="0"/>
              <a:t>Software Testing</a:t>
            </a:r>
          </a:p>
        </p:txBody>
      </p:sp>
      <p:sp>
        <p:nvSpPr>
          <p:cNvPr id="3" name="Subtitle 2"/>
          <p:cNvSpPr>
            <a:spLocks noGrp="1"/>
          </p:cNvSpPr>
          <p:nvPr>
            <p:ph type="subTitle" idx="1"/>
          </p:nvPr>
        </p:nvSpPr>
        <p:spPr/>
        <p:txBody>
          <a:bodyPr/>
          <a:lstStyle/>
          <a:p>
            <a:r>
              <a:rPr lang="en-US" dirty="0"/>
              <a:t>Testing Frameworks (1)</a:t>
            </a:r>
          </a:p>
        </p:txBody>
      </p:sp>
    </p:spTree>
    <p:extLst>
      <p:ext uri="{BB962C8B-B14F-4D97-AF65-F5344CB8AC3E}">
        <p14:creationId xmlns:p14="http://schemas.microsoft.com/office/powerpoint/2010/main" val="2283649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 the Docket  </a:t>
            </a:r>
          </a:p>
        </p:txBody>
      </p:sp>
      <p:sp>
        <p:nvSpPr>
          <p:cNvPr id="3" name="Content Placeholder 2"/>
          <p:cNvSpPr>
            <a:spLocks noGrp="1"/>
          </p:cNvSpPr>
          <p:nvPr>
            <p:ph idx="1"/>
          </p:nvPr>
        </p:nvSpPr>
        <p:spPr/>
        <p:txBody>
          <a:bodyPr>
            <a:normAutofit/>
          </a:bodyPr>
          <a:lstStyle/>
          <a:p>
            <a:r>
              <a:rPr lang="en-US" dirty="0"/>
              <a:t>Homework 2 Review</a:t>
            </a:r>
          </a:p>
          <a:p>
            <a:r>
              <a:rPr lang="en-US" dirty="0"/>
              <a:t>Discussion 2</a:t>
            </a:r>
          </a:p>
          <a:p>
            <a:r>
              <a:rPr lang="en-US" dirty="0"/>
              <a:t>Test Automation using </a:t>
            </a:r>
            <a:r>
              <a:rPr lang="en-US" dirty="0" err="1"/>
              <a:t>MSTest</a:t>
            </a:r>
            <a:endParaRPr lang="en-US" dirty="0"/>
          </a:p>
          <a:p>
            <a:endParaRPr lang="en-US" dirty="0"/>
          </a:p>
        </p:txBody>
      </p:sp>
    </p:spTree>
    <p:extLst>
      <p:ext uri="{BB962C8B-B14F-4D97-AF65-F5344CB8AC3E}">
        <p14:creationId xmlns:p14="http://schemas.microsoft.com/office/powerpoint/2010/main" val="399555355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1974850" y="1"/>
            <a:ext cx="8229600" cy="3403600"/>
          </a:xfrm>
        </p:spPr>
        <p:txBody>
          <a:bodyPr>
            <a:normAutofit/>
          </a:bodyPr>
          <a:lstStyle/>
          <a:p>
            <a:br>
              <a:rPr lang="en-US" dirty="0"/>
            </a:br>
            <a:br>
              <a:rPr lang="en-US" dirty="0"/>
            </a:br>
            <a:r>
              <a:rPr lang="en-US" dirty="0"/>
              <a:t>Test Automation</a:t>
            </a:r>
          </a:p>
        </p:txBody>
      </p:sp>
      <p:sp>
        <p:nvSpPr>
          <p:cNvPr id="4099" name="Rectangle 3"/>
          <p:cNvSpPr>
            <a:spLocks noGrp="1" noChangeArrowheads="1"/>
          </p:cNvSpPr>
          <p:nvPr>
            <p:ph type="subTitle" idx="1"/>
          </p:nvPr>
        </p:nvSpPr>
        <p:spPr>
          <a:xfrm>
            <a:off x="2669620" y="4476206"/>
            <a:ext cx="6847490" cy="1475333"/>
          </a:xfrm>
        </p:spPr>
        <p:txBody>
          <a:bodyPr/>
          <a:lstStyle/>
          <a:p>
            <a:endParaRPr lang="en-US" b="0" dirty="0"/>
          </a:p>
        </p:txBody>
      </p:sp>
    </p:spTree>
    <p:extLst>
      <p:ext uri="{BB962C8B-B14F-4D97-AF65-F5344CB8AC3E}">
        <p14:creationId xmlns:p14="http://schemas.microsoft.com/office/powerpoint/2010/main" val="9292777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1325563"/>
          </a:xfrm>
        </p:spPr>
        <p:txBody>
          <a:bodyPr/>
          <a:lstStyle/>
          <a:p>
            <a:r>
              <a:rPr lang="en-US" dirty="0"/>
              <a:t>What is Test Automation?</a:t>
            </a:r>
          </a:p>
        </p:txBody>
      </p:sp>
      <p:sp>
        <p:nvSpPr>
          <p:cNvPr id="3" name="Content Placeholder 2"/>
          <p:cNvSpPr>
            <a:spLocks noGrp="1"/>
          </p:cNvSpPr>
          <p:nvPr>
            <p:ph idx="1"/>
          </p:nvPr>
        </p:nvSpPr>
        <p:spPr>
          <a:xfrm>
            <a:off x="889570" y="3818811"/>
            <a:ext cx="10515600" cy="2196708"/>
          </a:xfrm>
        </p:spPr>
        <p:txBody>
          <a:bodyPr>
            <a:normAutofit fontScale="92500" lnSpcReduction="10000"/>
          </a:bodyPr>
          <a:lstStyle/>
          <a:p>
            <a:r>
              <a:rPr lang="en-US" dirty="0"/>
              <a:t>Reduces </a:t>
            </a:r>
            <a:r>
              <a:rPr lang="en-US" dirty="0">
                <a:solidFill>
                  <a:schemeClr val="tx2"/>
                </a:solidFill>
              </a:rPr>
              <a:t>cost</a:t>
            </a:r>
          </a:p>
          <a:p>
            <a:r>
              <a:rPr lang="en-US" dirty="0"/>
              <a:t>Reduces </a:t>
            </a:r>
            <a:r>
              <a:rPr lang="en-US" dirty="0">
                <a:solidFill>
                  <a:schemeClr val="tx2"/>
                </a:solidFill>
              </a:rPr>
              <a:t>human error</a:t>
            </a:r>
          </a:p>
          <a:p>
            <a:r>
              <a:rPr lang="en-US" dirty="0"/>
              <a:t>Reduces </a:t>
            </a:r>
            <a:r>
              <a:rPr lang="en-US" dirty="0">
                <a:solidFill>
                  <a:schemeClr val="tx2"/>
                </a:solidFill>
              </a:rPr>
              <a:t>variance</a:t>
            </a:r>
            <a:r>
              <a:rPr lang="en-US" dirty="0"/>
              <a:t> in test quality from different individuals</a:t>
            </a:r>
          </a:p>
          <a:p>
            <a:r>
              <a:rPr lang="en-US" dirty="0"/>
              <a:t>Significantly reduces the cost of </a:t>
            </a:r>
            <a:r>
              <a:rPr lang="en-US" dirty="0">
                <a:solidFill>
                  <a:schemeClr val="tx2"/>
                </a:solidFill>
              </a:rPr>
              <a:t>regression</a:t>
            </a:r>
            <a:r>
              <a:rPr lang="en-US" dirty="0"/>
              <a:t> testing</a:t>
            </a:r>
          </a:p>
          <a:p>
            <a:pPr lvl="1"/>
            <a:r>
              <a:rPr lang="en-US" b="1" i="1" dirty="0"/>
              <a:t>Regression testing </a:t>
            </a:r>
            <a:r>
              <a:rPr lang="en-US" dirty="0"/>
              <a:t>is the process of testing code that has been modified</a:t>
            </a:r>
          </a:p>
        </p:txBody>
      </p:sp>
      <p:sp>
        <p:nvSpPr>
          <p:cNvPr id="4" name="Date Placeholder 3"/>
          <p:cNvSpPr>
            <a:spLocks noGrp="1"/>
          </p:cNvSpPr>
          <p:nvPr>
            <p:ph type="dt" sz="half" idx="10"/>
          </p:nvPr>
        </p:nvSpPr>
        <p:spPr/>
        <p:txBody>
          <a:bodyPr/>
          <a:lstStyle/>
          <a:p>
            <a:pPr>
              <a:defRPr/>
            </a:pPr>
            <a:r>
              <a:rPr lang="en-US"/>
              <a:t>Introduction to Software Testing, Edition 2  (Ch 3)</a:t>
            </a:r>
            <a:endParaRPr lang="en-US" u="sng"/>
          </a:p>
        </p:txBody>
      </p:sp>
      <p:sp>
        <p:nvSpPr>
          <p:cNvPr id="5" name="Footer Placeholder 4"/>
          <p:cNvSpPr>
            <a:spLocks noGrp="1"/>
          </p:cNvSpPr>
          <p:nvPr>
            <p:ph type="ftr" sz="quarter" idx="11"/>
          </p:nvPr>
        </p:nvSpPr>
        <p:spPr/>
        <p:txBody>
          <a:bodyPr/>
          <a:lstStyle/>
          <a:p>
            <a:pPr>
              <a:defRPr/>
            </a:pPr>
            <a:r>
              <a:rPr lang="en-US"/>
              <a:t>© Ammann &amp; Offutt</a:t>
            </a:r>
          </a:p>
        </p:txBody>
      </p:sp>
      <p:sp>
        <p:nvSpPr>
          <p:cNvPr id="6" name="Slide Number Placeholder 5"/>
          <p:cNvSpPr>
            <a:spLocks noGrp="1"/>
          </p:cNvSpPr>
          <p:nvPr>
            <p:ph type="sldNum" sz="quarter" idx="12"/>
          </p:nvPr>
        </p:nvSpPr>
        <p:spPr/>
        <p:txBody>
          <a:bodyPr/>
          <a:lstStyle/>
          <a:p>
            <a:pPr>
              <a:defRPr/>
            </a:pPr>
            <a:fld id="{7F4B1FAA-A740-404F-BBC5-7C153B666279}" type="slidenum">
              <a:rPr lang="en-US" smtClean="0"/>
              <a:pPr>
                <a:defRPr/>
              </a:pPr>
              <a:t>97</a:t>
            </a:fld>
            <a:endParaRPr lang="en-US"/>
          </a:p>
        </p:txBody>
      </p:sp>
      <p:sp>
        <p:nvSpPr>
          <p:cNvPr id="8" name="Text Box 4"/>
          <p:cNvSpPr txBox="1">
            <a:spLocks noChangeArrowheads="1"/>
          </p:cNvSpPr>
          <p:nvPr/>
        </p:nvSpPr>
        <p:spPr bwMode="auto">
          <a:xfrm>
            <a:off x="963082" y="1411568"/>
            <a:ext cx="8727311" cy="2308324"/>
          </a:xfrm>
          <a:prstGeom prst="rect">
            <a:avLst/>
          </a:prstGeom>
          <a:solidFill>
            <a:srgbClr val="0000CC"/>
          </a:solidFill>
          <a:ln w="12700">
            <a:solidFill>
              <a:schemeClr val="tx1"/>
            </a:solidFill>
            <a:miter lim="800000"/>
            <a:headEnd type="none" w="sm" len="sm"/>
            <a:tailEnd type="none" w="sm" len="sm"/>
          </a:ln>
          <a:effectLst/>
        </p:spPr>
        <p:txBody>
          <a:bodyPr wrap="square">
            <a:spAutoFit/>
          </a:bodyPr>
          <a:lstStyle>
            <a:defPPr>
              <a:defRPr lang="en-US"/>
            </a:defPPr>
            <a:lvl1pPr algn="ctr">
              <a:lnSpc>
                <a:spcPct val="90000"/>
              </a:lnSpc>
              <a:spcBef>
                <a:spcPct val="30000"/>
              </a:spcBef>
              <a:buSzPct val="75000"/>
              <a:buFont typeface="Monotype Sorts" charset="2"/>
              <a:buNone/>
              <a:defRPr sz="3200">
                <a:solidFill>
                  <a:srgbClr val="FFFF00"/>
                </a:solidFill>
                <a:effectLst>
                  <a:outerShdw blurRad="38100" dist="38100" dir="2700000" algn="tl">
                    <a:srgbClr val="000000"/>
                  </a:outerShdw>
                </a:effectLst>
                <a:latin typeface="Gill Sans MT" pitchFamily="34" charset="0"/>
                <a:cs typeface="Arial" pitchFamily="34" charset="0"/>
              </a:defRPr>
            </a:lvl1pPr>
          </a:lstStyle>
          <a:p>
            <a:r>
              <a:rPr lang="en-US" altLang="zh-CN" dirty="0"/>
              <a:t>The use of software to control the execution of tests, the comparison of actual outcomes to predicted outcomes, the setting up of test preconditions, and other test control and test reporting functions</a:t>
            </a:r>
          </a:p>
        </p:txBody>
      </p:sp>
    </p:spTree>
    <p:extLst>
      <p:ext uri="{BB962C8B-B14F-4D97-AF65-F5344CB8AC3E}">
        <p14:creationId xmlns:p14="http://schemas.microsoft.com/office/powerpoint/2010/main" val="388977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Testability</a:t>
            </a:r>
          </a:p>
        </p:txBody>
      </p:sp>
      <p:sp>
        <p:nvSpPr>
          <p:cNvPr id="3" name="Content Placeholder 2"/>
          <p:cNvSpPr>
            <a:spLocks noGrp="1"/>
          </p:cNvSpPr>
          <p:nvPr>
            <p:ph idx="1"/>
          </p:nvPr>
        </p:nvSpPr>
        <p:spPr>
          <a:xfrm>
            <a:off x="838200" y="3852559"/>
            <a:ext cx="8966200" cy="2334769"/>
          </a:xfrm>
        </p:spPr>
        <p:txBody>
          <a:bodyPr/>
          <a:lstStyle/>
          <a:p>
            <a:r>
              <a:rPr lang="en-US" dirty="0"/>
              <a:t>Plainly speaking – </a:t>
            </a:r>
            <a:r>
              <a:rPr lang="en-US" dirty="0">
                <a:solidFill>
                  <a:schemeClr val="tx2"/>
                </a:solidFill>
              </a:rPr>
              <a:t>how hard it is to find faults</a:t>
            </a:r>
            <a:r>
              <a:rPr lang="en-US" dirty="0"/>
              <a:t> in the software (remember RIPR)</a:t>
            </a:r>
          </a:p>
          <a:p>
            <a:r>
              <a:rPr lang="en-US" dirty="0"/>
              <a:t>Testability is dominated by </a:t>
            </a:r>
            <a:r>
              <a:rPr lang="en-US" dirty="0">
                <a:solidFill>
                  <a:schemeClr val="tx2"/>
                </a:solidFill>
              </a:rPr>
              <a:t>two</a:t>
            </a:r>
            <a:r>
              <a:rPr lang="en-US" dirty="0"/>
              <a:t> practical problems</a:t>
            </a:r>
          </a:p>
          <a:p>
            <a:pPr lvl="1"/>
            <a:r>
              <a:rPr lang="en-US" dirty="0"/>
              <a:t>How to </a:t>
            </a:r>
            <a:r>
              <a:rPr lang="en-US" dirty="0">
                <a:solidFill>
                  <a:schemeClr val="tx2"/>
                </a:solidFill>
              </a:rPr>
              <a:t>provide the test values</a:t>
            </a:r>
            <a:r>
              <a:rPr lang="en-US" dirty="0"/>
              <a:t> to the software</a:t>
            </a:r>
          </a:p>
          <a:p>
            <a:pPr lvl="1"/>
            <a:r>
              <a:rPr lang="en-US" dirty="0"/>
              <a:t>How to </a:t>
            </a:r>
            <a:r>
              <a:rPr lang="en-US" dirty="0">
                <a:solidFill>
                  <a:schemeClr val="tx2"/>
                </a:solidFill>
              </a:rPr>
              <a:t>observe the results</a:t>
            </a:r>
            <a:r>
              <a:rPr lang="en-US" dirty="0"/>
              <a:t> of test execution</a:t>
            </a:r>
          </a:p>
        </p:txBody>
      </p:sp>
      <p:sp>
        <p:nvSpPr>
          <p:cNvPr id="4" name="Date Placeholder 3"/>
          <p:cNvSpPr>
            <a:spLocks noGrp="1"/>
          </p:cNvSpPr>
          <p:nvPr>
            <p:ph type="dt" sz="half" idx="10"/>
          </p:nvPr>
        </p:nvSpPr>
        <p:spPr/>
        <p:txBody>
          <a:bodyPr/>
          <a:lstStyle/>
          <a:p>
            <a:pPr>
              <a:defRPr/>
            </a:pPr>
            <a:r>
              <a:rPr lang="en-US"/>
              <a:t>Introduction to Software Testing, Edition 2  (Ch 3)</a:t>
            </a:r>
            <a:endParaRPr lang="en-US" u="sng"/>
          </a:p>
        </p:txBody>
      </p:sp>
      <p:sp>
        <p:nvSpPr>
          <p:cNvPr id="5" name="Footer Placeholder 4"/>
          <p:cNvSpPr>
            <a:spLocks noGrp="1"/>
          </p:cNvSpPr>
          <p:nvPr>
            <p:ph type="ftr" sz="quarter" idx="11"/>
          </p:nvPr>
        </p:nvSpPr>
        <p:spPr/>
        <p:txBody>
          <a:bodyPr/>
          <a:lstStyle/>
          <a:p>
            <a:pPr>
              <a:defRPr/>
            </a:pPr>
            <a:r>
              <a:rPr lang="en-US"/>
              <a:t>© Ammann &amp; Offutt</a:t>
            </a:r>
          </a:p>
        </p:txBody>
      </p:sp>
      <p:sp>
        <p:nvSpPr>
          <p:cNvPr id="6" name="Slide Number Placeholder 5"/>
          <p:cNvSpPr>
            <a:spLocks noGrp="1"/>
          </p:cNvSpPr>
          <p:nvPr>
            <p:ph type="sldNum" sz="quarter" idx="12"/>
          </p:nvPr>
        </p:nvSpPr>
        <p:spPr/>
        <p:txBody>
          <a:bodyPr/>
          <a:lstStyle/>
          <a:p>
            <a:pPr>
              <a:defRPr/>
            </a:pPr>
            <a:fld id="{7F4B1FAA-A740-404F-BBC5-7C153B666279}" type="slidenum">
              <a:rPr lang="en-US" smtClean="0"/>
              <a:pPr>
                <a:defRPr/>
              </a:pPr>
              <a:t>98</a:t>
            </a:fld>
            <a:endParaRPr lang="en-US"/>
          </a:p>
        </p:txBody>
      </p:sp>
      <p:sp>
        <p:nvSpPr>
          <p:cNvPr id="7" name="Text Box 4"/>
          <p:cNvSpPr txBox="1">
            <a:spLocks noChangeArrowheads="1"/>
          </p:cNvSpPr>
          <p:nvPr/>
        </p:nvSpPr>
        <p:spPr bwMode="auto">
          <a:xfrm>
            <a:off x="921987" y="1620447"/>
            <a:ext cx="8727311" cy="2063090"/>
          </a:xfrm>
          <a:prstGeom prst="rect">
            <a:avLst/>
          </a:prstGeom>
          <a:solidFill>
            <a:srgbClr val="0000CC"/>
          </a:solidFill>
          <a:ln w="12700">
            <a:solidFill>
              <a:schemeClr val="tx1"/>
            </a:solidFill>
            <a:miter lim="800000"/>
            <a:headEnd type="none" w="sm" len="sm"/>
            <a:tailEnd type="none" w="sm" len="sm"/>
          </a:ln>
          <a:effectLst/>
        </p:spPr>
        <p:txBody>
          <a:bodyPr wrap="square">
            <a:noAutofit/>
          </a:bodyPr>
          <a:lstStyle>
            <a:defPPr>
              <a:defRPr lang="en-US"/>
            </a:defPPr>
            <a:lvl1pPr algn="ctr">
              <a:lnSpc>
                <a:spcPct val="90000"/>
              </a:lnSpc>
              <a:spcBef>
                <a:spcPct val="30000"/>
              </a:spcBef>
              <a:buSzPct val="75000"/>
              <a:buFont typeface="Monotype Sorts" charset="2"/>
              <a:buNone/>
              <a:defRPr sz="3200">
                <a:solidFill>
                  <a:srgbClr val="FFFF00"/>
                </a:solidFill>
                <a:effectLst>
                  <a:outerShdw blurRad="38100" dist="38100" dir="2700000" algn="tl">
                    <a:srgbClr val="000000"/>
                  </a:outerShdw>
                </a:effectLst>
                <a:latin typeface="Gill Sans MT" pitchFamily="34" charset="0"/>
                <a:cs typeface="Arial" pitchFamily="34" charset="0"/>
              </a:defRPr>
            </a:lvl1pPr>
          </a:lstStyle>
          <a:p>
            <a:r>
              <a:rPr lang="en-US" altLang="zh-CN" dirty="0"/>
              <a:t>The degree to which a system or component facilitates the establishment of test criteria and the performance of tests to determine whether those criteria have been met</a:t>
            </a:r>
          </a:p>
        </p:txBody>
      </p:sp>
    </p:spTree>
    <p:extLst>
      <p:ext uri="{BB962C8B-B14F-4D97-AF65-F5344CB8AC3E}">
        <p14:creationId xmlns:p14="http://schemas.microsoft.com/office/powerpoint/2010/main" val="1176764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Observability</a:t>
            </a:r>
            <a:r>
              <a:rPr lang="en-US" dirty="0"/>
              <a:t> and Controllability</a:t>
            </a:r>
          </a:p>
        </p:txBody>
      </p:sp>
      <p:sp>
        <p:nvSpPr>
          <p:cNvPr id="3" name="Content Placeholder 2"/>
          <p:cNvSpPr>
            <a:spLocks noGrp="1"/>
          </p:cNvSpPr>
          <p:nvPr>
            <p:ph idx="1"/>
          </p:nvPr>
        </p:nvSpPr>
        <p:spPr>
          <a:xfrm>
            <a:off x="838200" y="1275957"/>
            <a:ext cx="10515600" cy="5289229"/>
          </a:xfrm>
        </p:spPr>
        <p:txBody>
          <a:bodyPr>
            <a:normAutofit fontScale="92500" lnSpcReduction="10000"/>
          </a:bodyPr>
          <a:lstStyle/>
          <a:p>
            <a:r>
              <a:rPr lang="en-US" dirty="0">
                <a:effectLst>
                  <a:outerShdw blurRad="38100" dist="38100" dir="2700000" algn="tl">
                    <a:srgbClr val="000000">
                      <a:alpha val="43137"/>
                    </a:srgbClr>
                  </a:outerShdw>
                </a:effectLst>
                <a:cs typeface="Calibri" pitchFamily="34" charset="0"/>
              </a:rPr>
              <a:t>Observability</a:t>
            </a:r>
          </a:p>
          <a:p>
            <a:endParaRPr lang="en-US" dirty="0"/>
          </a:p>
          <a:p>
            <a:endParaRPr lang="en-US" dirty="0"/>
          </a:p>
          <a:p>
            <a:endParaRPr lang="en-US" dirty="0"/>
          </a:p>
          <a:p>
            <a:pPr lvl="1"/>
            <a:r>
              <a:rPr lang="en-US" dirty="0"/>
              <a:t>Software that affects hardware devices, databases, or remote files have </a:t>
            </a:r>
            <a:r>
              <a:rPr lang="en-US" b="1" dirty="0"/>
              <a:t>low </a:t>
            </a:r>
            <a:r>
              <a:rPr lang="en-US" b="1" dirty="0" err="1"/>
              <a:t>observability</a:t>
            </a:r>
            <a:endParaRPr lang="en-US" sz="2800" b="1" dirty="0"/>
          </a:p>
          <a:p>
            <a:r>
              <a:rPr lang="en-US" dirty="0">
                <a:effectLst>
                  <a:outerShdw blurRad="38100" dist="38100" dir="2700000" algn="tl">
                    <a:srgbClr val="000000">
                      <a:alpha val="43137"/>
                    </a:srgbClr>
                  </a:outerShdw>
                </a:effectLst>
                <a:cs typeface="Calibri" pitchFamily="34" charset="0"/>
              </a:rPr>
              <a:t>Controllability</a:t>
            </a:r>
          </a:p>
          <a:p>
            <a:endParaRPr lang="en-US" dirty="0"/>
          </a:p>
          <a:p>
            <a:endParaRPr lang="en-US" dirty="0"/>
          </a:p>
          <a:p>
            <a:pPr lvl="1"/>
            <a:r>
              <a:rPr lang="en-US" dirty="0"/>
              <a:t>Easy to control software with inputs from keyboards</a:t>
            </a:r>
          </a:p>
          <a:p>
            <a:pPr lvl="1"/>
            <a:r>
              <a:rPr lang="en-US" dirty="0"/>
              <a:t>Inputs from hardware sensors or distributed software (including Web applications)is harder</a:t>
            </a:r>
          </a:p>
          <a:p>
            <a:r>
              <a:rPr lang="en-US" dirty="0"/>
              <a:t> </a:t>
            </a:r>
            <a:r>
              <a:rPr lang="en-US" b="1" dirty="0">
                <a:solidFill>
                  <a:schemeClr val="tx2"/>
                </a:solidFill>
              </a:rPr>
              <a:t>Data abstraction</a:t>
            </a:r>
            <a:r>
              <a:rPr lang="en-US" b="1" dirty="0"/>
              <a:t> </a:t>
            </a:r>
            <a:r>
              <a:rPr lang="en-US" dirty="0"/>
              <a:t>reduces controllability and observability</a:t>
            </a:r>
          </a:p>
        </p:txBody>
      </p:sp>
      <p:sp>
        <p:nvSpPr>
          <p:cNvPr id="7" name="Text Box 4"/>
          <p:cNvSpPr txBox="1">
            <a:spLocks noChangeArrowheads="1"/>
          </p:cNvSpPr>
          <p:nvPr/>
        </p:nvSpPr>
        <p:spPr bwMode="auto">
          <a:xfrm>
            <a:off x="1373371" y="1686924"/>
            <a:ext cx="8727311" cy="1255728"/>
          </a:xfrm>
          <a:prstGeom prst="rect">
            <a:avLst/>
          </a:prstGeom>
          <a:solidFill>
            <a:srgbClr val="0000CC"/>
          </a:solidFill>
          <a:ln w="12700">
            <a:solidFill>
              <a:schemeClr val="tx1"/>
            </a:solidFill>
            <a:miter lim="800000"/>
            <a:headEnd type="none" w="sm" len="sm"/>
            <a:tailEnd type="none" w="sm" len="sm"/>
          </a:ln>
          <a:effectLst/>
        </p:spPr>
        <p:txBody>
          <a:bodyPr wrap="square">
            <a:spAutoFit/>
          </a:bodyPr>
          <a:lstStyle>
            <a:defPPr>
              <a:defRPr lang="en-US"/>
            </a:defPPr>
            <a:lvl1pPr algn="ctr">
              <a:lnSpc>
                <a:spcPct val="90000"/>
              </a:lnSpc>
              <a:spcBef>
                <a:spcPct val="30000"/>
              </a:spcBef>
              <a:buSzPct val="75000"/>
              <a:buFont typeface="Monotype Sorts" charset="2"/>
              <a:buNone/>
              <a:defRPr sz="3200">
                <a:solidFill>
                  <a:srgbClr val="FFFF00"/>
                </a:solidFill>
                <a:effectLst>
                  <a:outerShdw blurRad="38100" dist="38100" dir="2700000" algn="tl">
                    <a:srgbClr val="000000"/>
                  </a:outerShdw>
                </a:effectLst>
                <a:latin typeface="Gill Sans MT" pitchFamily="34" charset="0"/>
                <a:cs typeface="Arial" pitchFamily="34" charset="0"/>
              </a:defRPr>
            </a:lvl1pPr>
          </a:lstStyle>
          <a:p>
            <a:r>
              <a:rPr lang="en-US" altLang="zh-CN" sz="2800" dirty="0"/>
              <a:t>How easy it is to observe the behavior of a program in terms of its outputs, effects on the environment and other hardware and software components?</a:t>
            </a:r>
          </a:p>
        </p:txBody>
      </p:sp>
      <p:sp>
        <p:nvSpPr>
          <p:cNvPr id="8" name="Text Box 4"/>
          <p:cNvSpPr txBox="1">
            <a:spLocks noChangeArrowheads="1"/>
          </p:cNvSpPr>
          <p:nvPr/>
        </p:nvSpPr>
        <p:spPr bwMode="auto">
          <a:xfrm>
            <a:off x="1147341" y="4008273"/>
            <a:ext cx="8727311" cy="867930"/>
          </a:xfrm>
          <a:prstGeom prst="rect">
            <a:avLst/>
          </a:prstGeom>
          <a:solidFill>
            <a:srgbClr val="0000CC"/>
          </a:solidFill>
          <a:ln w="12700">
            <a:solidFill>
              <a:schemeClr val="tx1"/>
            </a:solidFill>
            <a:miter lim="800000"/>
            <a:headEnd type="none" w="sm" len="sm"/>
            <a:tailEnd type="none" w="sm" len="sm"/>
          </a:ln>
          <a:effectLst/>
        </p:spPr>
        <p:txBody>
          <a:bodyPr wrap="square">
            <a:spAutoFit/>
          </a:bodyPr>
          <a:lstStyle>
            <a:defPPr>
              <a:defRPr lang="en-US"/>
            </a:defPPr>
            <a:lvl1pPr algn="ctr">
              <a:lnSpc>
                <a:spcPct val="90000"/>
              </a:lnSpc>
              <a:spcBef>
                <a:spcPct val="30000"/>
              </a:spcBef>
              <a:buSzPct val="75000"/>
              <a:buFont typeface="Monotype Sorts" charset="2"/>
              <a:buNone/>
              <a:defRPr sz="3200">
                <a:solidFill>
                  <a:srgbClr val="FFFF00"/>
                </a:solidFill>
                <a:effectLst>
                  <a:outerShdw blurRad="38100" dist="38100" dir="2700000" algn="tl">
                    <a:srgbClr val="000000"/>
                  </a:outerShdw>
                </a:effectLst>
                <a:latin typeface="Gill Sans MT" pitchFamily="34" charset="0"/>
                <a:cs typeface="Arial" pitchFamily="34" charset="0"/>
              </a:defRPr>
            </a:lvl1pPr>
          </a:lstStyle>
          <a:p>
            <a:r>
              <a:rPr lang="en-US" altLang="zh-CN" sz="2800" dirty="0"/>
              <a:t>How easy it is to provide a program with the needed inputs, in terms of values, operations, and behaviors?</a:t>
            </a:r>
          </a:p>
        </p:txBody>
      </p:sp>
    </p:spTree>
    <p:extLst>
      <p:ext uri="{BB962C8B-B14F-4D97-AF65-F5344CB8AC3E}">
        <p14:creationId xmlns:p14="http://schemas.microsoft.com/office/powerpoint/2010/main" val="3055750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1000"/>
                                        <p:tgtEl>
                                          <p:spTgt spid="7"/>
                                        </p:tgtEl>
                                      </p:cBhvr>
                                    </p:animEffect>
                                  </p:childTnLst>
                                </p:cTn>
                              </p:par>
                            </p:childTnLst>
                          </p:cTn>
                        </p:par>
                        <p:par>
                          <p:cTn id="8" fill="hold">
                            <p:stCondLst>
                              <p:cond delay="1000"/>
                            </p:stCondLst>
                            <p:childTnLst>
                              <p:par>
                                <p:cTn id="9" presetID="9"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2|3.9|1.9|1.3|21.3|1.2|11.1|2.7|6.5|9.3|2.1|1.8|3.7|3.8|16.8"/>
</p:tagLst>
</file>

<file path=ppt/tags/tag2.xml><?xml version="1.0" encoding="utf-8"?>
<p:tagLst xmlns:a="http://schemas.openxmlformats.org/drawingml/2006/main" xmlns:r="http://schemas.openxmlformats.org/officeDocument/2006/relationships" xmlns:p="http://schemas.openxmlformats.org/presentationml/2006/main">
  <p:tag name="TIMING" val="|12|3.9|1.9|1.3|21.3|1.2|11.1|2.7|6.5|9.3|2.1|1.8|3.7|3.8|16.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18212</Words>
  <Application>Microsoft Office PowerPoint</Application>
  <PresentationFormat>Widescreen</PresentationFormat>
  <Paragraphs>3624</Paragraphs>
  <Slides>309</Slides>
  <Notes>40</Notes>
  <HiddenSlides>4</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309</vt:i4>
      </vt:variant>
    </vt:vector>
  </HeadingPairs>
  <TitlesOfParts>
    <vt:vector size="326" baseType="lpstr">
      <vt:lpstr>Monotype Sorts</vt:lpstr>
      <vt:lpstr>Roboto</vt:lpstr>
      <vt:lpstr>SFMono-Regular</vt:lpstr>
      <vt:lpstr>Arial</vt:lpstr>
      <vt:lpstr>Bahnschrift</vt:lpstr>
      <vt:lpstr>Calibri</vt:lpstr>
      <vt:lpstr>Calibri Light</vt:lpstr>
      <vt:lpstr>Calisto MT</vt:lpstr>
      <vt:lpstr>Cambria Math</vt:lpstr>
      <vt:lpstr>Comic Sans MS</vt:lpstr>
      <vt:lpstr>Consolas</vt:lpstr>
      <vt:lpstr>Courier New</vt:lpstr>
      <vt:lpstr>Gill Sans MT</vt:lpstr>
      <vt:lpstr>Kristen ITC</vt:lpstr>
      <vt:lpstr>Stencil</vt:lpstr>
      <vt:lpstr>Times New Roman</vt:lpstr>
      <vt:lpstr>Office Theme</vt:lpstr>
      <vt:lpstr>The Rationale for Testing</vt:lpstr>
      <vt:lpstr>Testing in the 21st Century</vt:lpstr>
      <vt:lpstr>Software is a Skin that Surrounds Our Civilization</vt:lpstr>
      <vt:lpstr>Therac-25 (1985-1987)</vt:lpstr>
      <vt:lpstr>Ariane 5 (6/4/1996)</vt:lpstr>
      <vt:lpstr>Mars Climate Orbiter (9/23/1999)</vt:lpstr>
      <vt:lpstr>Northeast Blackout of 2003</vt:lpstr>
      <vt:lpstr>The Knight Capital Group debacle (8/1/2012)</vt:lpstr>
      <vt:lpstr>Other failures of note…</vt:lpstr>
      <vt:lpstr>Software Failures: Pervasive and Costly</vt:lpstr>
      <vt:lpstr>Updated (but maybe less reliable)</vt:lpstr>
      <vt:lpstr>PowerPoint Presentation</vt:lpstr>
      <vt:lpstr>Modern Systems Require Modern Testing</vt:lpstr>
      <vt:lpstr>What does this all mean?</vt:lpstr>
      <vt:lpstr>Validation &amp; Verification (IEEE-STD-610)</vt:lpstr>
      <vt:lpstr>Testing Goals Based on Test Process Maturity Derived from SEI Capability Maturity Model</vt:lpstr>
      <vt:lpstr>Level 0 Thinking</vt:lpstr>
      <vt:lpstr>Level 1 Thinking</vt:lpstr>
      <vt:lpstr>Level 2 Thinking</vt:lpstr>
      <vt:lpstr>Level 3 Thinking</vt:lpstr>
      <vt:lpstr>Level 4 Thinking</vt:lpstr>
      <vt:lpstr>Tactical Goals : Why Each Test ?</vt:lpstr>
      <vt:lpstr>Why Each Test ?</vt:lpstr>
      <vt:lpstr>Bottom Line: Testing is Expensive...</vt:lpstr>
      <vt:lpstr>The ISTQB Error Taxonomy</vt:lpstr>
      <vt:lpstr>PowerPoint Presentation</vt:lpstr>
      <vt:lpstr>A Concrete Example</vt:lpstr>
      <vt:lpstr>How defects are introduced</vt:lpstr>
      <vt:lpstr>How defects are introduced</vt:lpstr>
      <vt:lpstr>Finding defects late is expensive</vt:lpstr>
      <vt:lpstr>PowerPoint Presentation</vt:lpstr>
      <vt:lpstr>Aside: Defects in a test basis v. executing code</vt:lpstr>
      <vt:lpstr>Ambiguity woes</vt:lpstr>
      <vt:lpstr>How testing affects quality</vt:lpstr>
      <vt:lpstr>Testing as Defined by ISTQB</vt:lpstr>
      <vt:lpstr>Thus, Testing is More than Test Execution</vt:lpstr>
      <vt:lpstr>Core Software Testing Roles</vt:lpstr>
      <vt:lpstr>Software Testing Roles</vt:lpstr>
      <vt:lpstr>Complexity of Testing Software</vt:lpstr>
      <vt:lpstr>At the Core of the Test Discipline:  Testing and Debugging</vt:lpstr>
      <vt:lpstr>Fault (defect) &amp; Failure Model (RIPR)*</vt:lpstr>
      <vt:lpstr>RIPR Model</vt:lpstr>
      <vt:lpstr>Static and Dynamic Testing</vt:lpstr>
      <vt:lpstr>Seven Testing Principles see ISTQB Certified Tester Foundation Level Syllabus Version 2018, pp 16-17</vt:lpstr>
      <vt:lpstr>The Test Process is Contextual see ISTQB Certified Tester Foundation Level Syllabus Version 2018, pp 16-17 </vt:lpstr>
      <vt:lpstr>Test Activities per ISTQB</vt:lpstr>
      <vt:lpstr>Test Traceability</vt:lpstr>
      <vt:lpstr>The Tester’s Mindset</vt:lpstr>
      <vt:lpstr>Psychology of Testing: Different Mindsets</vt:lpstr>
      <vt:lpstr>The truth of it: We need testers</vt:lpstr>
      <vt:lpstr>The Rationale for Testing Software</vt:lpstr>
      <vt:lpstr>Reality check</vt:lpstr>
      <vt:lpstr>ISIT 324 Software Testing</vt:lpstr>
      <vt:lpstr>First things first...</vt:lpstr>
      <vt:lpstr>On the Docket  </vt:lpstr>
      <vt:lpstr>The Rationale for Testing - The Stirring Conclusion</vt:lpstr>
      <vt:lpstr>Software Testing Activities</vt:lpstr>
      <vt:lpstr>Other Activities</vt:lpstr>
      <vt:lpstr>Complexity of Testing Software</vt:lpstr>
      <vt:lpstr>At the Core of the Test Discipline:  Testing and Debugging</vt:lpstr>
      <vt:lpstr>Fault (defect) &amp; Failure Model (RIPR)*</vt:lpstr>
      <vt:lpstr>RIPR Model</vt:lpstr>
      <vt:lpstr>Static and Dynamic Testing</vt:lpstr>
      <vt:lpstr>Seven Testing Principles see ISTQB Certified Tester Foundation Level Syllabus Version 2018, pp 16-17</vt:lpstr>
      <vt:lpstr>The Test Process is Contextual see ISTQB Certified Tester Foundation Level Syllabus Version 2018, pp 16-17 </vt:lpstr>
      <vt:lpstr>Test Activities per ISTQB</vt:lpstr>
      <vt:lpstr>Test Traceability</vt:lpstr>
      <vt:lpstr>The Tester’s Mindset</vt:lpstr>
      <vt:lpstr>Psychology of Testing: Different Mindsets</vt:lpstr>
      <vt:lpstr>The truth of it: We need testers</vt:lpstr>
      <vt:lpstr>The Rationale for Testing Software</vt:lpstr>
      <vt:lpstr>About Q3: Remember this? Validation &amp; Verification (IEEE-STD-610)</vt:lpstr>
      <vt:lpstr>Validation requires an understanding of what the program needs to do</vt:lpstr>
      <vt:lpstr>  Testing Throughout the Lifecycle</vt:lpstr>
      <vt:lpstr>Software Testing Activities</vt:lpstr>
      <vt:lpstr>How defects are introduced</vt:lpstr>
      <vt:lpstr>How defects are introduced</vt:lpstr>
      <vt:lpstr>Finding defects late is expensive</vt:lpstr>
      <vt:lpstr>Software Life Cycle and Testing</vt:lpstr>
      <vt:lpstr>Software Testing Levels</vt:lpstr>
      <vt:lpstr>SDLC Models </vt:lpstr>
      <vt:lpstr>Cost of Late Testing</vt:lpstr>
      <vt:lpstr>Component Testing</vt:lpstr>
      <vt:lpstr>Integration Testing</vt:lpstr>
      <vt:lpstr>System Testing</vt:lpstr>
      <vt:lpstr>Acceptance Testing</vt:lpstr>
      <vt:lpstr>Test Types</vt:lpstr>
      <vt:lpstr>Aside: Colored Boxes</vt:lpstr>
      <vt:lpstr>Functional testing</vt:lpstr>
      <vt:lpstr>Non-functional testing</vt:lpstr>
      <vt:lpstr>Structural Testing</vt:lpstr>
      <vt:lpstr>Change-Related Testing</vt:lpstr>
      <vt:lpstr>Homework 2 Overview</vt:lpstr>
      <vt:lpstr>ISIT 324 Software Testing</vt:lpstr>
      <vt:lpstr>On the Docket  </vt:lpstr>
      <vt:lpstr>  Test Automation</vt:lpstr>
      <vt:lpstr>What is Test Automation?</vt:lpstr>
      <vt:lpstr>Software Testability</vt:lpstr>
      <vt:lpstr>Observability and Controllability</vt:lpstr>
      <vt:lpstr>Components of a Test Case</vt:lpstr>
      <vt:lpstr>FindLast Refresher</vt:lpstr>
      <vt:lpstr>Test Automation Framework</vt:lpstr>
      <vt:lpstr>MSTest, xUnit, NUnit, JUnit, et al, can be used to test: </vt:lpstr>
      <vt:lpstr>Components of the Testing Environment</vt:lpstr>
      <vt:lpstr>MSTest Special Sauce</vt:lpstr>
      <vt:lpstr>Arrange, Act, Assert</vt:lpstr>
      <vt:lpstr>Method Naming Conventions</vt:lpstr>
      <vt:lpstr>In this class:</vt:lpstr>
      <vt:lpstr>Make FindLast Tests Proper Unit Tests</vt:lpstr>
      <vt:lpstr>Unit Test initial setup</vt:lpstr>
      <vt:lpstr>Unit Test initial setup (continued)</vt:lpstr>
      <vt:lpstr>Unit Test initial setup (continued)</vt:lpstr>
      <vt:lpstr>Useful patterns…</vt:lpstr>
      <vt:lpstr>The Tests (based on Manual Test Harness) </vt:lpstr>
      <vt:lpstr>Consolidate Common Tests Using Parameterization</vt:lpstr>
      <vt:lpstr>Parameterized Tests</vt:lpstr>
      <vt:lpstr>Parameterizing in MSTestV2</vt:lpstr>
      <vt:lpstr>ISIT 324 Software Testing</vt:lpstr>
      <vt:lpstr>First things first</vt:lpstr>
      <vt:lpstr>On the Docket  </vt:lpstr>
      <vt:lpstr>A note on C# coding</vt:lpstr>
      <vt:lpstr>About error, defect and failure</vt:lpstr>
      <vt:lpstr>From ISTQB Syllabus section 1.2.3</vt:lpstr>
      <vt:lpstr>Homework 3 –Faults/Potential Faults</vt:lpstr>
      <vt:lpstr>Homework 3 – Minimum set of tests</vt:lpstr>
      <vt:lpstr>In-Class Group Discussion 3: Testing Frameworks</vt:lpstr>
      <vt:lpstr>Test-Driven Development</vt:lpstr>
      <vt:lpstr>PowerPoint Presentation</vt:lpstr>
      <vt:lpstr>How?  Why?</vt:lpstr>
      <vt:lpstr>TDD promotes optimal software development</vt:lpstr>
      <vt:lpstr>The TDD Process: Red, Green, Refactor</vt:lpstr>
      <vt:lpstr>American Football  Yardage Calculator</vt:lpstr>
      <vt:lpstr>Two Methods</vt:lpstr>
      <vt:lpstr>PowerPoint Presentation</vt:lpstr>
      <vt:lpstr>DistanceToGoalLine Rules</vt:lpstr>
      <vt:lpstr>PowerPoint Presentation</vt:lpstr>
      <vt:lpstr>FieldGoalDistance Rules</vt:lpstr>
      <vt:lpstr>FieldGoalDistance tests</vt:lpstr>
      <vt:lpstr>FieldGoalDistance tests</vt:lpstr>
      <vt:lpstr>PowerPoint Presentation</vt:lpstr>
      <vt:lpstr>FieldGoalDistance implementation</vt:lpstr>
      <vt:lpstr>PowerPoint Presentation</vt:lpstr>
      <vt:lpstr>FieldGoalDistance Refactor error handling</vt:lpstr>
      <vt:lpstr>PowerPoint Presentation</vt:lpstr>
      <vt:lpstr>DistanceToGoal tests</vt:lpstr>
      <vt:lpstr>DistanceToGoal tests</vt:lpstr>
      <vt:lpstr>PowerPoint Presentation</vt:lpstr>
      <vt:lpstr>DistanceToGoal Implementation</vt:lpstr>
      <vt:lpstr>PowerPoint Presentation</vt:lpstr>
      <vt:lpstr>DistanceToGoal Refactor</vt:lpstr>
      <vt:lpstr>PowerPoint Presentation</vt:lpstr>
      <vt:lpstr>PowerPoint Presentation</vt:lpstr>
      <vt:lpstr>Potpourri on TDD</vt:lpstr>
      <vt:lpstr>More to come with Test Doubles: Mocks, Fakes, Stubs, Shims</vt:lpstr>
      <vt:lpstr>ISIT 324 Software Testing</vt:lpstr>
      <vt:lpstr>First things first…</vt:lpstr>
      <vt:lpstr>On the Docket  </vt:lpstr>
      <vt:lpstr>Midterm Notes</vt:lpstr>
      <vt:lpstr>Coding tips for the Midterm</vt:lpstr>
      <vt:lpstr>Accurate and Efficient Range Checking</vt:lpstr>
      <vt:lpstr>Errors not to be repeated</vt:lpstr>
      <vt:lpstr>From the Testing Frameworks lecture In this class I want you to use this convention:</vt:lpstr>
      <vt:lpstr>HW4 One-Day Amnesty</vt:lpstr>
      <vt:lpstr>Homework 4 Review Notes</vt:lpstr>
      <vt:lpstr>TDD Summary and Wrap-Up</vt:lpstr>
      <vt:lpstr>How?  Why?</vt:lpstr>
      <vt:lpstr>TDD promotes optimal software development</vt:lpstr>
      <vt:lpstr>The TDD Process: Red, Green, Refactor</vt:lpstr>
      <vt:lpstr>PowerPoint Presentation</vt:lpstr>
      <vt:lpstr>Potpourri on TDD</vt:lpstr>
      <vt:lpstr>Test Doubles</vt:lpstr>
      <vt:lpstr>Test Doubles: Mocks, Fakes, Stubs, Shims</vt:lpstr>
      <vt:lpstr>Tenuous Definitions</vt:lpstr>
      <vt:lpstr>Shims and Stubs</vt:lpstr>
      <vt:lpstr>Ride-Alongs using Microsoft Fakes</vt:lpstr>
      <vt:lpstr>Date Checker: using a shim</vt:lpstr>
      <vt:lpstr>Shim Ride-Along (TDD)</vt:lpstr>
      <vt:lpstr>Shim Ride-Along</vt:lpstr>
      <vt:lpstr>Secret DateTime Shim Sauce</vt:lpstr>
      <vt:lpstr>Shims don’t show?  Solution:</vt:lpstr>
      <vt:lpstr>Shims and Stubs</vt:lpstr>
      <vt:lpstr>The keys to stubs</vt:lpstr>
      <vt:lpstr>Stubbing out FileSystem.ReadAllText</vt:lpstr>
      <vt:lpstr>Creating a stub</vt:lpstr>
      <vt:lpstr>Secret Stub Sauce</vt:lpstr>
      <vt:lpstr>Mock example using MOQ</vt:lpstr>
      <vt:lpstr>ISIT 324 Software Testing</vt:lpstr>
      <vt:lpstr>On the Docket  </vt:lpstr>
      <vt:lpstr>Test Doubles: Mocks and Other Fakes (Again)</vt:lpstr>
      <vt:lpstr>My Doubles Taxonomy  (incorporates MSFT definitions of shims)</vt:lpstr>
      <vt:lpstr>Fowler’s Doubles taxonomy</vt:lpstr>
      <vt:lpstr>Doubles ride-alongs</vt:lpstr>
      <vt:lpstr>Shim Ride-Along (System Assembly)</vt:lpstr>
      <vt:lpstr>Shim Ride-Along (System Assembly) - Secret Sauce</vt:lpstr>
      <vt:lpstr>Shims don’t show?  Solution 1:</vt:lpstr>
      <vt:lpstr>Shims don’t show?  Solution 2:</vt:lpstr>
      <vt:lpstr>The keys to stubs</vt:lpstr>
      <vt:lpstr>Stubbing out FileSystem.ReadAllText</vt:lpstr>
      <vt:lpstr>Creating a stub</vt:lpstr>
      <vt:lpstr>Secret Stub Sauce</vt:lpstr>
      <vt:lpstr>MS Fakes Shim Ride-Along 2 (SimulatedFileSystem)</vt:lpstr>
      <vt:lpstr>Creating and using a Shim for a custom assembly</vt:lpstr>
      <vt:lpstr>Shim Ride-Along (Custom Assembly)</vt:lpstr>
      <vt:lpstr>MOQ Framework Ride-Along (Music Acts)</vt:lpstr>
      <vt:lpstr>Using MOQ</vt:lpstr>
      <vt:lpstr>Mocks and Stubs in TDD</vt:lpstr>
      <vt:lpstr>Bonus: Fluent Assertions</vt:lpstr>
      <vt:lpstr>Tools beyond the Unit Test (Per ISTQB)</vt:lpstr>
      <vt:lpstr>To tool or not to tool?</vt:lpstr>
      <vt:lpstr>ISIT 324 Software Testing</vt:lpstr>
      <vt:lpstr>First things first…</vt:lpstr>
      <vt:lpstr>On the Docket  </vt:lpstr>
      <vt:lpstr>Final Exam Date options</vt:lpstr>
      <vt:lpstr>What’s different about HW6?</vt:lpstr>
      <vt:lpstr>PowerPoint Presentation</vt:lpstr>
      <vt:lpstr>Designing tests</vt:lpstr>
      <vt:lpstr>PowerPoint Presentation</vt:lpstr>
      <vt:lpstr>PowerPoint Presentation</vt:lpstr>
      <vt:lpstr>Static Techniques</vt:lpstr>
      <vt:lpstr>PowerPoint Presentation</vt:lpstr>
      <vt:lpstr>Specification-Based Techniques</vt:lpstr>
      <vt:lpstr>Equivalence Partitioning (aka Equivalence Classes)</vt:lpstr>
      <vt:lpstr>Some nuances</vt:lpstr>
      <vt:lpstr>Some nuances</vt:lpstr>
      <vt:lpstr>How to debug OddOrPos from the Midterm</vt:lpstr>
      <vt:lpstr>Applying EP to OddOrPos</vt:lpstr>
      <vt:lpstr>Applying EP to OddOrPos</vt:lpstr>
      <vt:lpstr>Boundary Value Analysis</vt:lpstr>
      <vt:lpstr>Boundary Value Analysis Example</vt:lpstr>
      <vt:lpstr>Decision Table Testing</vt:lpstr>
      <vt:lpstr>Example Case Study – Flight Discounts</vt:lpstr>
      <vt:lpstr>Now as a decision table…</vt:lpstr>
      <vt:lpstr>State Transition Testing</vt:lpstr>
      <vt:lpstr>Transition table</vt:lpstr>
      <vt:lpstr>Use Case Testing</vt:lpstr>
      <vt:lpstr>Customer registration Use Case</vt:lpstr>
      <vt:lpstr>Example Use Case</vt:lpstr>
      <vt:lpstr>ISIT 324 Software Testing</vt:lpstr>
      <vt:lpstr>First things first…</vt:lpstr>
      <vt:lpstr>On the Docket  </vt:lpstr>
      <vt:lpstr>About the final…</vt:lpstr>
      <vt:lpstr>Next Day Rules</vt:lpstr>
      <vt:lpstr>PowerPoint Presentation</vt:lpstr>
      <vt:lpstr>Boundary Value Analysis (in our last episode)</vt:lpstr>
      <vt:lpstr>Some definitions</vt:lpstr>
      <vt:lpstr>Boundary Value Analysis Example</vt:lpstr>
      <vt:lpstr>BVA Example with NextDate</vt:lpstr>
      <vt:lpstr>BVA Example with NextDate</vt:lpstr>
      <vt:lpstr>Selection of worst-case NextDate BVA test cases</vt:lpstr>
      <vt:lpstr>PowerPoint Presentation</vt:lpstr>
      <vt:lpstr>Equivalence Partitioning (aka Equivalence Classes) -- Redux</vt:lpstr>
      <vt:lpstr>Definitions</vt:lpstr>
      <vt:lpstr>EP Example with NextDate</vt:lpstr>
      <vt:lpstr>EP Example with NextDate</vt:lpstr>
      <vt:lpstr>Equivalence Partitions for NextDate</vt:lpstr>
      <vt:lpstr>PowerPoint Presentation</vt:lpstr>
      <vt:lpstr>Decision Table Testing One More Time</vt:lpstr>
      <vt:lpstr>Example Decision Table</vt:lpstr>
      <vt:lpstr>NextDate Decision Table Equivalence Classes… after further consideration</vt:lpstr>
      <vt:lpstr>NextDate Decision Table – Conditions and Actions</vt:lpstr>
      <vt:lpstr>NextDate Decision Table (Part 1)</vt:lpstr>
      <vt:lpstr>NextDate Decision Table (Part 2)</vt:lpstr>
      <vt:lpstr>NextDate Decision Table (Part 1 – reduction)</vt:lpstr>
      <vt:lpstr>NextDate Decision Table (Part 2) - reduction</vt:lpstr>
      <vt:lpstr>Validate variables independently</vt:lpstr>
      <vt:lpstr>Test Case == Unit Test?</vt:lpstr>
      <vt:lpstr>Unit Testing NextDate</vt:lpstr>
      <vt:lpstr>Decision Table Test Cases for NextDate</vt:lpstr>
      <vt:lpstr>PowerPoint Presentation</vt:lpstr>
      <vt:lpstr>Structure-Based Testing</vt:lpstr>
      <vt:lpstr>Dimensions of Coverage</vt:lpstr>
      <vt:lpstr>How to Measure Coverage</vt:lpstr>
      <vt:lpstr>PowerPoint Presentation</vt:lpstr>
      <vt:lpstr>Statement Coverage</vt:lpstr>
      <vt:lpstr>Statement Coverage</vt:lpstr>
      <vt:lpstr>PowerPoint Presentation</vt:lpstr>
      <vt:lpstr>Decision Coverage</vt:lpstr>
      <vt:lpstr>Decision Coverage</vt:lpstr>
      <vt:lpstr>Decision Coverage</vt:lpstr>
      <vt:lpstr>Decision Coverage</vt:lpstr>
      <vt:lpstr>PowerPoint Presentation</vt:lpstr>
      <vt:lpstr>Other Structure-Based Techniques</vt:lpstr>
      <vt:lpstr>Code Coverage Exploration – Back to NextDate()</vt:lpstr>
      <vt:lpstr>PowerPoint Presentation</vt:lpstr>
      <vt:lpstr>Experience-Based Testing</vt:lpstr>
      <vt:lpstr>How to choose a technique?</vt:lpstr>
      <vt:lpstr>Delegates – the bare bones</vt:lpstr>
      <vt:lpstr>Declaring and using a named delegate</vt:lpstr>
      <vt:lpstr>Delegates and Lambdas</vt:lpstr>
      <vt:lpstr>Callback</vt:lpstr>
      <vt:lpstr>Multicast Delegate</vt:lpstr>
      <vt:lpstr>Advanced topic: Built-in delegate types</vt:lpstr>
      <vt:lpstr>ISIT 324 Software Testing</vt:lpstr>
      <vt:lpstr>First things first</vt:lpstr>
      <vt:lpstr>On the Docket  </vt:lpstr>
      <vt:lpstr>What’s on the Final?</vt:lpstr>
      <vt:lpstr>Web Automation</vt:lpstr>
      <vt:lpstr>PowerPoint Presentation</vt:lpstr>
      <vt:lpstr>Disclaimer and Recommendation</vt:lpstr>
      <vt:lpstr>The Plan</vt:lpstr>
      <vt:lpstr>Ride-along: Puppet Master of Bellevue College</vt:lpstr>
      <vt:lpstr>Setting up</vt:lpstr>
      <vt:lpstr>The general shape of things</vt:lpstr>
      <vt:lpstr>The general shape of things</vt:lpstr>
      <vt:lpstr>Ride-along: Puppet Master of Bellevue College</vt:lpstr>
      <vt:lpstr>Artist’s Conception</vt:lpstr>
      <vt:lpstr>Shape of a Page Object Model</vt:lpstr>
      <vt:lpstr>Ride-along: Objectify the earlier Ride-Along</vt:lpstr>
      <vt:lpstr>Ride-along: Add Some Unit Tests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Rationale for Testing</dc:title>
  <dc:creator>Sean Bruce</dc:creator>
  <cp:lastModifiedBy>Sean Bruce</cp:lastModifiedBy>
  <cp:revision>2</cp:revision>
  <dcterms:created xsi:type="dcterms:W3CDTF">2020-03-17T21:43:38Z</dcterms:created>
  <dcterms:modified xsi:type="dcterms:W3CDTF">2020-03-17T21:53:38Z</dcterms:modified>
</cp:coreProperties>
</file>